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09" r:id="rId4"/>
    <p:sldMasterId id="2147483828" r:id="rId5"/>
    <p:sldMasterId id="2147483832" r:id="rId6"/>
  </p:sldMasterIdLst>
  <p:notesMasterIdLst>
    <p:notesMasterId r:id="rId38"/>
  </p:notesMasterIdLst>
  <p:sldIdLst>
    <p:sldId id="3136" r:id="rId7"/>
    <p:sldId id="3175" r:id="rId8"/>
    <p:sldId id="3149" r:id="rId9"/>
    <p:sldId id="3160" r:id="rId10"/>
    <p:sldId id="2076139330" r:id="rId11"/>
    <p:sldId id="2076139286" r:id="rId12"/>
    <p:sldId id="2076139159" r:id="rId13"/>
    <p:sldId id="2076139333" r:id="rId14"/>
    <p:sldId id="3154" r:id="rId15"/>
    <p:sldId id="2076139331" r:id="rId16"/>
    <p:sldId id="2076139343" r:id="rId17"/>
    <p:sldId id="3265" r:id="rId18"/>
    <p:sldId id="3161" r:id="rId19"/>
    <p:sldId id="3158" r:id="rId20"/>
    <p:sldId id="2076139277" r:id="rId21"/>
    <p:sldId id="2076139345" r:id="rId22"/>
    <p:sldId id="3164" r:id="rId23"/>
    <p:sldId id="2076139342" r:id="rId24"/>
    <p:sldId id="2076139334" r:id="rId25"/>
    <p:sldId id="3167" r:id="rId26"/>
    <p:sldId id="2076139335" r:id="rId27"/>
    <p:sldId id="3169" r:id="rId28"/>
    <p:sldId id="2076139336" r:id="rId29"/>
    <p:sldId id="2076139337" r:id="rId30"/>
    <p:sldId id="2076139338" r:id="rId31"/>
    <p:sldId id="2076139339" r:id="rId32"/>
    <p:sldId id="2076139161" r:id="rId33"/>
    <p:sldId id="2076139310" r:id="rId34"/>
    <p:sldId id="2076139358" r:id="rId35"/>
    <p:sldId id="2076139306" r:id="rId36"/>
    <p:sldId id="2076139357" r:id="rId37"/>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223"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9900"/>
    <a:srgbClr val="FFCCCC"/>
    <a:srgbClr val="EA8B00"/>
    <a:srgbClr val="F29000"/>
    <a:srgbClr val="5B9BD5"/>
    <a:srgbClr val="FF0066"/>
    <a:srgbClr val="FF0000"/>
    <a:srgbClr val="E6E6E6"/>
    <a:srgbClr val="5799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78" autoAdjust="0"/>
  </p:normalViewPr>
  <p:slideViewPr>
    <p:cSldViewPr snapToGrid="0">
      <p:cViewPr varScale="1">
        <p:scale>
          <a:sx n="39" d="100"/>
          <a:sy n="39" d="100"/>
        </p:scale>
        <p:origin x="60" y="82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223"/>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本郷朋博 / Hongo，Tomohiro" userId="c3370d1d-158b-443d-bccc-70de78db159a" providerId="ADAL" clId="{71C966B5-24A0-40F8-9B93-61B0404ED679}"/>
    <pc:docChg chg="modSld">
      <pc:chgData name="本郷朋博 / Hongo，Tomohiro" userId="c3370d1d-158b-443d-bccc-70de78db159a" providerId="ADAL" clId="{71C966B5-24A0-40F8-9B93-61B0404ED679}" dt="2022-09-02T04:45:15.411" v="3" actId="20577"/>
      <pc:docMkLst>
        <pc:docMk/>
      </pc:docMkLst>
      <pc:sldChg chg="modSp mod">
        <pc:chgData name="本郷朋博 / Hongo，Tomohiro" userId="c3370d1d-158b-443d-bccc-70de78db159a" providerId="ADAL" clId="{71C966B5-24A0-40F8-9B93-61B0404ED679}" dt="2022-09-02T04:45:15.411" v="3" actId="20577"/>
        <pc:sldMkLst>
          <pc:docMk/>
          <pc:sldMk cId="107919612" sldId="3136"/>
        </pc:sldMkLst>
        <pc:spChg chg="mod">
          <ac:chgData name="本郷朋博 / Hongo，Tomohiro" userId="c3370d1d-158b-443d-bccc-70de78db159a" providerId="ADAL" clId="{71C966B5-24A0-40F8-9B93-61B0404ED679}" dt="2022-09-02T04:45:15.411" v="3" actId="20577"/>
          <ac:spMkLst>
            <pc:docMk/>
            <pc:sldMk cId="107919612" sldId="3136"/>
            <ac:spMk id="6" creationId="{F560DCC2-7509-443D-92BE-F1BE2C4A2D08}"/>
          </ac:spMkLst>
        </pc:spChg>
      </pc:sldChg>
    </pc:docChg>
  </pc:docChgLst>
  <pc:docChgLst>
    <pc:chgData name="本郷朋博 / Hongo，Tomohiro" userId="c3370d1d-158b-443d-bccc-70de78db159a" providerId="ADAL" clId="{C0037F23-B8AA-4E49-925C-963B2EC82833}"/>
    <pc:docChg chg="modSld">
      <pc:chgData name="本郷朋博 / Hongo，Tomohiro" userId="c3370d1d-158b-443d-bccc-70de78db159a" providerId="ADAL" clId="{C0037F23-B8AA-4E49-925C-963B2EC82833}" dt="2022-09-29T04:22:59.200" v="667" actId="20577"/>
      <pc:docMkLst>
        <pc:docMk/>
      </pc:docMkLst>
      <pc:sldChg chg="modNotesTx">
        <pc:chgData name="本郷朋博 / Hongo，Tomohiro" userId="c3370d1d-158b-443d-bccc-70de78db159a" providerId="ADAL" clId="{C0037F23-B8AA-4E49-925C-963B2EC82833}" dt="2022-09-29T04:14:41.895" v="62" actId="20577"/>
        <pc:sldMkLst>
          <pc:docMk/>
          <pc:sldMk cId="107919612" sldId="3136"/>
        </pc:sldMkLst>
      </pc:sldChg>
      <pc:sldChg chg="modNotesTx">
        <pc:chgData name="本郷朋博 / Hongo，Tomohiro" userId="c3370d1d-158b-443d-bccc-70de78db159a" providerId="ADAL" clId="{C0037F23-B8AA-4E49-925C-963B2EC82833}" dt="2022-09-29T04:22:59.200" v="667" actId="20577"/>
        <pc:sldMkLst>
          <pc:docMk/>
          <pc:sldMk cId="938139793" sldId="2076139310"/>
        </pc:sldMkLst>
      </pc:sldChg>
    </pc:docChg>
  </pc:docChgLst>
  <pc:docChgLst>
    <pc:chgData name="菅野修太郎 / Kanno，Shutaro" userId="b82212bc-d115-4fd9-a745-8edcd2c7d02c" providerId="ADAL" clId="{8371DBE8-A18F-4DB3-9658-75E40637A905}"/>
    <pc:docChg chg="modSld">
      <pc:chgData name="菅野修太郎 / Kanno，Shutaro" userId="b82212bc-d115-4fd9-a745-8edcd2c7d02c" providerId="ADAL" clId="{8371DBE8-A18F-4DB3-9658-75E40637A905}" dt="2022-05-26T03:03:40.851" v="2" actId="14100"/>
      <pc:docMkLst>
        <pc:docMk/>
      </pc:docMkLst>
      <pc:sldChg chg="modSp mod">
        <pc:chgData name="菅野修太郎 / Kanno，Shutaro" userId="b82212bc-d115-4fd9-a745-8edcd2c7d02c" providerId="ADAL" clId="{8371DBE8-A18F-4DB3-9658-75E40637A905}" dt="2022-05-26T03:03:40.851" v="2" actId="14100"/>
        <pc:sldMkLst>
          <pc:docMk/>
          <pc:sldMk cId="2858369403" sldId="2076139358"/>
        </pc:sldMkLst>
        <pc:spChg chg="mod">
          <ac:chgData name="菅野修太郎 / Kanno，Shutaro" userId="b82212bc-d115-4fd9-a745-8edcd2c7d02c" providerId="ADAL" clId="{8371DBE8-A18F-4DB3-9658-75E40637A905}" dt="2022-05-26T03:03:37.308" v="1" actId="14100"/>
          <ac:spMkLst>
            <pc:docMk/>
            <pc:sldMk cId="2858369403" sldId="2076139358"/>
            <ac:spMk id="179" creationId="{0E0EC3D4-172E-4B2C-B8DE-99786B12BB2C}"/>
          </ac:spMkLst>
        </pc:spChg>
        <pc:spChg chg="mod">
          <ac:chgData name="菅野修太郎 / Kanno，Shutaro" userId="b82212bc-d115-4fd9-a745-8edcd2c7d02c" providerId="ADAL" clId="{8371DBE8-A18F-4DB3-9658-75E40637A905}" dt="2022-05-26T03:03:40.851" v="2" actId="14100"/>
          <ac:spMkLst>
            <pc:docMk/>
            <pc:sldMk cId="2858369403" sldId="2076139358"/>
            <ac:spMk id="181" creationId="{C0EBD91B-06C2-4962-8B16-12A358E5D3D3}"/>
          </ac:spMkLst>
        </pc:spChg>
      </pc:sldChg>
    </pc:docChg>
  </pc:docChgLst>
  <pc:docChgLst>
    <pc:chgData name="本郷朋博 / Hongo，Tomohiro" userId="c3370d1d-158b-443d-bccc-70de78db159a" providerId="ADAL" clId="{C45BDD04-C7C4-415C-A5E2-45556031F139}"/>
    <pc:docChg chg="modSld">
      <pc:chgData name="本郷朋博 / Hongo，Tomohiro" userId="c3370d1d-158b-443d-bccc-70de78db159a" providerId="ADAL" clId="{C45BDD04-C7C4-415C-A5E2-45556031F139}" dt="2022-05-26T04:02:03.923" v="4" actId="20577"/>
      <pc:docMkLst>
        <pc:docMk/>
      </pc:docMkLst>
      <pc:sldChg chg="modSp mod">
        <pc:chgData name="本郷朋博 / Hongo，Tomohiro" userId="c3370d1d-158b-443d-bccc-70de78db159a" providerId="ADAL" clId="{C45BDD04-C7C4-415C-A5E2-45556031F139}" dt="2022-05-26T04:02:03.923" v="4" actId="20577"/>
        <pc:sldMkLst>
          <pc:docMk/>
          <pc:sldMk cId="938139793" sldId="2076139310"/>
        </pc:sldMkLst>
        <pc:spChg chg="mod">
          <ac:chgData name="本郷朋博 / Hongo，Tomohiro" userId="c3370d1d-158b-443d-bccc-70de78db159a" providerId="ADAL" clId="{C45BDD04-C7C4-415C-A5E2-45556031F139}" dt="2022-05-26T04:02:03.923" v="4" actId="20577"/>
          <ac:spMkLst>
            <pc:docMk/>
            <pc:sldMk cId="938139793" sldId="2076139310"/>
            <ac:spMk id="88" creationId="{4E863A23-0D75-4EBE-9070-FD821C3CB23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3078428" cy="513508"/>
          </a:xfrm>
          <a:prstGeom prst="rect">
            <a:avLst/>
          </a:prstGeom>
        </p:spPr>
        <p:txBody>
          <a:bodyPr vert="horz" lIns="95485" tIns="47742" rIns="95485" bIns="47742"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2"/>
            <a:ext cx="3078428" cy="513508"/>
          </a:xfrm>
          <a:prstGeom prst="rect">
            <a:avLst/>
          </a:prstGeom>
        </p:spPr>
        <p:txBody>
          <a:bodyPr vert="horz" lIns="95485" tIns="47742" rIns="95485" bIns="47742" rtlCol="0"/>
          <a:lstStyle>
            <a:lvl1pPr algn="r">
              <a:defRPr sz="1300"/>
            </a:lvl1pPr>
          </a:lstStyle>
          <a:p>
            <a:fld id="{FBC5C42D-15BF-4869-8FB8-8E2925A40047}" type="datetimeFigureOut">
              <a:rPr kumimoji="1" lang="ja-JP" altLang="en-US" smtClean="0"/>
              <a:t>2022/10/27</a:t>
            </a:fld>
            <a:endParaRPr kumimoji="1" lang="ja-JP" altLang="en-US"/>
          </a:p>
        </p:txBody>
      </p:sp>
      <p:sp>
        <p:nvSpPr>
          <p:cNvPr id="4" name="スライド イメージ プレースホルダー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5485" tIns="47742" rIns="95485" bIns="47742" rtlCol="0" anchor="ctr"/>
          <a:lstStyle/>
          <a:p>
            <a:endParaRPr lang="ja-JP" altLang="en-US"/>
          </a:p>
        </p:txBody>
      </p:sp>
      <p:sp>
        <p:nvSpPr>
          <p:cNvPr id="5" name="ノート プレースホルダー 4"/>
          <p:cNvSpPr>
            <a:spLocks noGrp="1"/>
          </p:cNvSpPr>
          <p:nvPr>
            <p:ph type="body" sz="quarter" idx="3"/>
          </p:nvPr>
        </p:nvSpPr>
        <p:spPr>
          <a:xfrm>
            <a:off x="710407" y="4925409"/>
            <a:ext cx="5683250" cy="4029879"/>
          </a:xfrm>
          <a:prstGeom prst="rect">
            <a:avLst/>
          </a:prstGeom>
        </p:spPr>
        <p:txBody>
          <a:bodyPr vert="horz" lIns="95485" tIns="47742" rIns="95485" bIns="4774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721107"/>
            <a:ext cx="3078428" cy="513507"/>
          </a:xfrm>
          <a:prstGeom prst="rect">
            <a:avLst/>
          </a:prstGeom>
        </p:spPr>
        <p:txBody>
          <a:bodyPr vert="horz" lIns="95485" tIns="47742" rIns="95485" bIns="47742"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8" cy="513507"/>
          </a:xfrm>
          <a:prstGeom prst="rect">
            <a:avLst/>
          </a:prstGeom>
        </p:spPr>
        <p:txBody>
          <a:bodyPr vert="horz" lIns="95485" tIns="47742" rIns="95485" bIns="47742" rtlCol="0" anchor="b"/>
          <a:lstStyle>
            <a:lvl1pPr algn="r">
              <a:defRPr sz="1300"/>
            </a:lvl1pPr>
          </a:lstStyle>
          <a:p>
            <a:fld id="{04875828-964D-4D25-AF84-BEA903889EBC}" type="slidenum">
              <a:rPr kumimoji="1" lang="ja-JP" altLang="en-US" smtClean="0"/>
              <a:t>‹#›</a:t>
            </a:fld>
            <a:endParaRPr kumimoji="1" lang="ja-JP" altLang="en-US"/>
          </a:p>
        </p:txBody>
      </p:sp>
    </p:spTree>
    <p:extLst>
      <p:ext uri="{BB962C8B-B14F-4D97-AF65-F5344CB8AC3E}">
        <p14:creationId xmlns:p14="http://schemas.microsoft.com/office/powerpoint/2010/main" val="6319077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運用</a:t>
            </a:r>
            <a:r>
              <a:rPr kumimoji="1" lang="en-US" altLang="ja-JP" dirty="0"/>
              <a:t>TF</a:t>
            </a:r>
            <a:r>
              <a:rPr kumimoji="1" lang="ja-JP" altLang="en-US" dirty="0"/>
              <a:t>で用語の統一を踏まえる</a:t>
            </a:r>
            <a:endParaRPr kumimoji="1" lang="en-US" altLang="ja-JP"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0</a:t>
            </a:fld>
            <a:endParaRPr kumimoji="1" lang="ja-JP" altLang="en-US"/>
          </a:p>
        </p:txBody>
      </p:sp>
    </p:spTree>
    <p:extLst>
      <p:ext uri="{BB962C8B-B14F-4D97-AF65-F5344CB8AC3E}">
        <p14:creationId xmlns:p14="http://schemas.microsoft.com/office/powerpoint/2010/main" val="1035352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21</a:t>
            </a:fld>
            <a:endParaRPr kumimoji="1" lang="ja-JP" altLang="en-US"/>
          </a:p>
        </p:txBody>
      </p:sp>
    </p:spTree>
    <p:extLst>
      <p:ext uri="{BB962C8B-B14F-4D97-AF65-F5344CB8AC3E}">
        <p14:creationId xmlns:p14="http://schemas.microsoft.com/office/powerpoint/2010/main" val="3934117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43701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a:xfrm>
            <a:off x="673577" y="4748165"/>
            <a:ext cx="5502616" cy="3884861"/>
          </a:xfrm>
        </p:spPr>
        <p:txBody>
          <a:bodyPr/>
          <a:lstStyle/>
          <a:p>
            <a:pPr marL="0" indent="0">
              <a:buFont typeface="Wingdings" panose="05000000000000000000" pitchFamily="2" charset="2"/>
              <a:buNone/>
              <a:defRPr/>
            </a:pPr>
            <a:r>
              <a:rPr lang="ja-JP" altLang="en-US" sz="1100" dirty="0">
                <a:latin typeface="Meiryo UI" panose="020B0604030504040204" pitchFamily="50" charset="-128"/>
                <a:ea typeface="Meiryo UI" panose="020B0604030504040204" pitchFamily="50" charset="-128"/>
              </a:rPr>
              <a:t>「契約に基づく限定データ」の名称。プロジェクト内で通じるが一般的な名称として違和感。</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defRPr/>
            </a:pPr>
            <a:r>
              <a:rPr lang="ja-JP" altLang="en-US" sz="1100" dirty="0">
                <a:latin typeface="Meiryo UI" panose="020B0604030504040204" pitchFamily="50" charset="-128"/>
                <a:ea typeface="Meiryo UI" panose="020B0604030504040204" pitchFamily="50" charset="-128"/>
              </a:rPr>
              <a:t>例えば「契約が必要なデータ」？</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defRPr/>
            </a:pPr>
            <a:r>
              <a:rPr lang="ja-JP" altLang="en-US" sz="1100" dirty="0">
                <a:latin typeface="Meiryo UI" panose="020B0604030504040204" pitchFamily="50" charset="-128"/>
                <a:ea typeface="Meiryo UI" panose="020B0604030504040204" pitchFamily="50" charset="-128"/>
              </a:rPr>
              <a:t>経産省は「限定提供データ」提供元が限定されているデータの意味だが、混同されそう。</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defRPr/>
            </a:pP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2</a:t>
            </a:r>
            <a:r>
              <a:rPr lang="ja-JP" altLang="en-US" sz="1100" dirty="0">
                <a:latin typeface="Meiryo UI" panose="020B0604030504040204" pitchFamily="50" charset="-128"/>
                <a:ea typeface="Meiryo UI" panose="020B0604030504040204" pitchFamily="50" charset="-128"/>
              </a:rPr>
              <a:t>年前に第三者へのデータ連携を踏まえて整備された名称。</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defRPr/>
            </a:pPr>
            <a:r>
              <a:rPr lang="ja-JP" altLang="en-US" sz="1100" dirty="0">
                <a:latin typeface="Meiryo UI" panose="020B0604030504040204" pitchFamily="50" charset="-128"/>
                <a:ea typeface="Meiryo UI" panose="020B0604030504040204" pitchFamily="50" charset="-128"/>
              </a:rPr>
              <a:t>限定データは、契約データと許諾データを含む、オープンデータ以外。</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defRPr/>
            </a:pP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defRPr/>
            </a:pPr>
            <a:r>
              <a:rPr lang="ja-JP" altLang="en-US" sz="1100">
                <a:latin typeface="Meiryo UI" panose="020B0604030504040204" pitchFamily="50" charset="-128"/>
                <a:ea typeface="Meiryo UI" panose="020B0604030504040204" pitchFamily="50" charset="-128"/>
              </a:rPr>
              <a:t>★「限定提供データ」に名称を統一する。</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defRPr/>
            </a:pP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8311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28</a:t>
            </a:fld>
            <a:endParaRPr kumimoji="1" lang="ja-JP" altLang="en-US"/>
          </a:p>
        </p:txBody>
      </p:sp>
    </p:spTree>
    <p:extLst>
      <p:ext uri="{BB962C8B-B14F-4D97-AF65-F5344CB8AC3E}">
        <p14:creationId xmlns:p14="http://schemas.microsoft.com/office/powerpoint/2010/main" val="2023318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a:xfrm>
            <a:off x="673577" y="4748165"/>
            <a:ext cx="5790648" cy="4217439"/>
          </a:xfrm>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23049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Tree>
    <p:extLst>
      <p:ext uri="{BB962C8B-B14F-4D97-AF65-F5344CB8AC3E}">
        <p14:creationId xmlns:p14="http://schemas.microsoft.com/office/powerpoint/2010/main" val="1089609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Tree>
    <p:extLst>
      <p:ext uri="{BB962C8B-B14F-4D97-AF65-F5344CB8AC3E}">
        <p14:creationId xmlns:p14="http://schemas.microsoft.com/office/powerpoint/2010/main" val="1923354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8</a:t>
            </a:fld>
            <a:endParaRPr kumimoji="1" lang="ja-JP" altLang="en-US"/>
          </a:p>
        </p:txBody>
      </p:sp>
    </p:spTree>
    <p:extLst>
      <p:ext uri="{BB962C8B-B14F-4D97-AF65-F5344CB8AC3E}">
        <p14:creationId xmlns:p14="http://schemas.microsoft.com/office/powerpoint/2010/main" val="2372312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01884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336744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204171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97888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875828-964D-4D25-AF84-BEA903889EB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3409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0" indent="0">
              <a:buFont typeface="+mj-lt"/>
              <a:buNone/>
              <a:defRPr sz="2200"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8" y="6581001"/>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0">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6"/>
            <a:ext cx="9828000" cy="126060"/>
          </a:xfrm>
          <a:prstGeom prst="rect">
            <a:avLst/>
          </a:prstGeom>
          <a:noFill/>
          <a:ln w="25400">
            <a:noFill/>
            <a:miter lim="800000"/>
            <a:headEnd/>
            <a:tailEnd/>
          </a:ln>
        </p:spPr>
        <p:txBody>
          <a:bodyPr wrap="square" anchor="b">
            <a:spAutoFit/>
          </a:bodyPr>
          <a:lstStyle/>
          <a:p>
            <a:pPr marL="0" marR="0" lvl="0" indent="0" algn="l" defTabSz="742950" rtl="0" eaLnBrk="1" fontAlgn="auto" latinLnBrk="0" hangingPunct="1">
              <a:lnSpc>
                <a:spcPts val="163"/>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3349544243"/>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4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1214782999"/>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39352" y="24380"/>
            <a:ext cx="7190150" cy="524899"/>
          </a:xfrm>
          <a:prstGeom prst="rect">
            <a:avLst/>
          </a:prstGeom>
        </p:spPr>
        <p:txBody>
          <a:bodyPr/>
          <a:lstStyle>
            <a:lvl1pPr marL="0" indent="0">
              <a:buFont typeface="+mj-lt"/>
              <a:buNone/>
              <a:defRPr sz="1401" b="1">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13" name="テキスト プレースホルダー 10"/>
          <p:cNvSpPr>
            <a:spLocks noGrp="1"/>
          </p:cNvSpPr>
          <p:nvPr>
            <p:ph type="body" sz="quarter" idx="12"/>
          </p:nvPr>
        </p:nvSpPr>
        <p:spPr>
          <a:xfrm>
            <a:off x="239350" y="643474"/>
            <a:ext cx="10996249" cy="591390"/>
          </a:xfrm>
          <a:prstGeom prst="rect">
            <a:avLst/>
          </a:prstGeom>
        </p:spPr>
        <p:txBody>
          <a:bodyPr/>
          <a:lstStyle>
            <a:lvl1pPr marL="0" indent="0">
              <a:lnSpc>
                <a:spcPct val="100000"/>
              </a:lnSpc>
              <a:buNone/>
              <a:defRPr kumimoji="0" lang="ja-JP" altLang="en-US" sz="16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p:nvPr userDrawn="1"/>
        </p:nvCxnSpPr>
        <p:spPr bwMode="auto">
          <a:xfrm>
            <a:off x="239350" y="615765"/>
            <a:ext cx="11475572"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7" name="Text Box 13">
            <a:extLst>
              <a:ext uri="{FF2B5EF4-FFF2-40B4-BE49-F238E27FC236}">
                <a16:creationId xmlns:a16="http://schemas.microsoft.com/office/drawing/2014/main" id="{3D58446A-E944-44F8-9153-9DE9994550E1}"/>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2021 NTT DATA Corporation, © JIP Techno Science Corporation, © Hitachi, Ltd. 2021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2021</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2021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2829351259"/>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39352" y="24380"/>
            <a:ext cx="7190150" cy="524899"/>
          </a:xfrm>
          <a:prstGeom prst="rect">
            <a:avLst/>
          </a:prstGeom>
        </p:spPr>
        <p:txBody>
          <a:bodyPr/>
          <a:lstStyle>
            <a:lvl1pPr marL="0" indent="0">
              <a:buFont typeface="+mj-lt"/>
              <a:buNone/>
              <a:defRPr sz="1401" b="1">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13" name="テキスト プレースホルダー 10"/>
          <p:cNvSpPr>
            <a:spLocks noGrp="1"/>
          </p:cNvSpPr>
          <p:nvPr>
            <p:ph type="body" sz="quarter" idx="12"/>
          </p:nvPr>
        </p:nvSpPr>
        <p:spPr>
          <a:xfrm>
            <a:off x="239350" y="643474"/>
            <a:ext cx="10996249" cy="591390"/>
          </a:xfrm>
          <a:prstGeom prst="rect">
            <a:avLst/>
          </a:prstGeom>
        </p:spPr>
        <p:txBody>
          <a:bodyPr/>
          <a:lstStyle>
            <a:lvl1pPr marL="0" indent="0">
              <a:lnSpc>
                <a:spcPct val="100000"/>
              </a:lnSpc>
              <a:buNone/>
              <a:defRPr kumimoji="0" lang="ja-JP" altLang="en-US" sz="16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p:nvPr userDrawn="1"/>
        </p:nvCxnSpPr>
        <p:spPr bwMode="auto">
          <a:xfrm>
            <a:off x="239350" y="615765"/>
            <a:ext cx="11475572"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7" name="Text Box 13">
            <a:extLst>
              <a:ext uri="{FF2B5EF4-FFF2-40B4-BE49-F238E27FC236}">
                <a16:creationId xmlns:a16="http://schemas.microsoft.com/office/drawing/2014/main" id="{3D58446A-E944-44F8-9153-9DE9994550E1}"/>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2021 NTT DATA Corporation, © JIP Techno Science Corporation, © Hitachi, Ltd. 2021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2021</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2021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3873241555"/>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タイトルのみ">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3058BCE-6363-49FA-A3E4-EC4D26819489}"/>
              </a:ext>
            </a:extLst>
          </p:cNvPr>
          <p:cNvSpPr/>
          <p:nvPr userDrawn="1"/>
        </p:nvSpPr>
        <p:spPr>
          <a:xfrm>
            <a:off x="11832373" y="6580341"/>
            <a:ext cx="367408" cy="276999"/>
          </a:xfrm>
          <a:prstGeom prst="rect">
            <a:avLst/>
          </a:prstGeom>
        </p:spPr>
        <p:txBody>
          <a:bodyPr wrap="none" anchor="ctr">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sp>
        <p:nvSpPr>
          <p:cNvPr id="7" name="Text Box 13">
            <a:extLst>
              <a:ext uri="{FF2B5EF4-FFF2-40B4-BE49-F238E27FC236}">
                <a16:creationId xmlns:a16="http://schemas.microsoft.com/office/drawing/2014/main" id="{0D0623B3-8EF4-4A85-8EE1-7516E9EEA61B}"/>
              </a:ext>
            </a:extLst>
          </p:cNvPr>
          <p:cNvSpPr txBox="1">
            <a:spLocks noChangeArrowheads="1"/>
          </p:cNvSpPr>
          <p:nvPr userDrawn="1"/>
        </p:nvSpPr>
        <p:spPr bwMode="gray">
          <a:xfrm>
            <a:off x="1182000" y="6759237"/>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cxnSp>
        <p:nvCxnSpPr>
          <p:cNvPr id="6" name="直線コネクタ 5">
            <a:extLst>
              <a:ext uri="{FF2B5EF4-FFF2-40B4-BE49-F238E27FC236}">
                <a16:creationId xmlns:a16="http://schemas.microsoft.com/office/drawing/2014/main" id="{1D11BFC8-F1AB-482D-9CDB-48CB7DC84449}"/>
              </a:ext>
            </a:extLst>
          </p:cNvPr>
          <p:cNvCxnSpPr>
            <a:cxnSpLocks/>
          </p:cNvCxnSpPr>
          <p:nvPr userDrawn="1"/>
        </p:nvCxnSpPr>
        <p:spPr bwMode="auto">
          <a:xfrm>
            <a:off x="239350" y="615765"/>
            <a:ext cx="11713467" cy="0"/>
          </a:xfrm>
          <a:prstGeom prst="line">
            <a:avLst/>
          </a:prstGeom>
          <a:noFill/>
          <a:ln w="38100" cap="flat" cmpd="sng" algn="ctr">
            <a:solidFill>
              <a:schemeClr val="tx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3069275437"/>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2931641610"/>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3F10594-1B62-4B90-920A-44E63AFA5E18}" type="datetimeFigureOut">
              <a:rPr kumimoji="1" lang="ja-JP" altLang="en-US" smtClean="0"/>
              <a:t>2022/10/27</a:t>
            </a:fld>
            <a:endParaRPr kumimoji="1" lang="ja-JP"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DF576D3-9ECB-45A3-8D62-56DB5EAEA9D1}" type="slidenum">
              <a:rPr kumimoji="1" lang="ja-JP" altLang="en-US" smtClean="0"/>
              <a:t>‹#›</a:t>
            </a:fld>
            <a:endParaRPr kumimoji="1" lang="ja-JP" altLang="en-US"/>
          </a:p>
        </p:txBody>
      </p:sp>
    </p:spTree>
    <p:extLst>
      <p:ext uri="{BB962C8B-B14F-4D97-AF65-F5344CB8AC3E}">
        <p14:creationId xmlns:p14="http://schemas.microsoft.com/office/powerpoint/2010/main" val="3023400825"/>
      </p:ext>
    </p:extLst>
  </p:cSld>
  <p:clrMap bg1="lt1" tx1="dk1" bg2="lt2" tx2="dk2" accent1="accent1" accent2="accent2" accent3="accent3" accent4="accent4" accent5="accent5" accent6="accent6" hlink="hlink" folHlink="folHlink"/>
  <p:sldLayoutIdLst>
    <p:sldLayoutId id="2147483827" r:id="rId1"/>
  </p:sldLayoutIdLst>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03450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Lst>
  <p:txStyles>
    <p:titleStyle>
      <a:lvl1pPr algn="l" defTabSz="914423"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kumimoji="1" sz="2800" kern="1200">
          <a:solidFill>
            <a:schemeClr val="tx1"/>
          </a:solidFill>
          <a:latin typeface="+mn-lt"/>
          <a:ea typeface="+mn-ea"/>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p:bodyStyle>
    <p:otherStyle>
      <a:defPPr>
        <a:defRPr lang="ja-JP"/>
      </a:defPPr>
      <a:lvl1pPr marL="0" algn="l" defTabSz="914423" rtl="0" eaLnBrk="1" latinLnBrk="0" hangingPunct="1">
        <a:defRPr kumimoji="1" sz="1801" kern="1200">
          <a:solidFill>
            <a:schemeClr val="tx1"/>
          </a:solidFill>
          <a:latin typeface="+mn-lt"/>
          <a:ea typeface="+mn-ea"/>
          <a:cs typeface="+mn-cs"/>
        </a:defRPr>
      </a:lvl1pPr>
      <a:lvl2pPr marL="457211" algn="l" defTabSz="914423" rtl="0" eaLnBrk="1" latinLnBrk="0" hangingPunct="1">
        <a:defRPr kumimoji="1" sz="1801" kern="1200">
          <a:solidFill>
            <a:schemeClr val="tx1"/>
          </a:solidFill>
          <a:latin typeface="+mn-lt"/>
          <a:ea typeface="+mn-ea"/>
          <a:cs typeface="+mn-cs"/>
        </a:defRPr>
      </a:lvl2pPr>
      <a:lvl3pPr marL="914423" algn="l" defTabSz="914423" rtl="0" eaLnBrk="1" latinLnBrk="0" hangingPunct="1">
        <a:defRPr kumimoji="1" sz="1801" kern="1200">
          <a:solidFill>
            <a:schemeClr val="tx1"/>
          </a:solidFill>
          <a:latin typeface="+mn-lt"/>
          <a:ea typeface="+mn-ea"/>
          <a:cs typeface="+mn-cs"/>
        </a:defRPr>
      </a:lvl3pPr>
      <a:lvl4pPr marL="1371634" algn="l" defTabSz="914423" rtl="0" eaLnBrk="1" latinLnBrk="0" hangingPunct="1">
        <a:defRPr kumimoji="1" sz="1801" kern="1200">
          <a:solidFill>
            <a:schemeClr val="tx1"/>
          </a:solidFill>
          <a:latin typeface="+mn-lt"/>
          <a:ea typeface="+mn-ea"/>
          <a:cs typeface="+mn-cs"/>
        </a:defRPr>
      </a:lvl4pPr>
      <a:lvl5pPr marL="1828846" algn="l" defTabSz="914423" rtl="0" eaLnBrk="1" latinLnBrk="0" hangingPunct="1">
        <a:defRPr kumimoji="1" sz="1801" kern="1200">
          <a:solidFill>
            <a:schemeClr val="tx1"/>
          </a:solidFill>
          <a:latin typeface="+mn-lt"/>
          <a:ea typeface="+mn-ea"/>
          <a:cs typeface="+mn-cs"/>
        </a:defRPr>
      </a:lvl5pPr>
      <a:lvl6pPr marL="2286057" algn="l" defTabSz="914423" rtl="0" eaLnBrk="1" latinLnBrk="0" hangingPunct="1">
        <a:defRPr kumimoji="1" sz="1801" kern="1200">
          <a:solidFill>
            <a:schemeClr val="tx1"/>
          </a:solidFill>
          <a:latin typeface="+mn-lt"/>
          <a:ea typeface="+mn-ea"/>
          <a:cs typeface="+mn-cs"/>
        </a:defRPr>
      </a:lvl6pPr>
      <a:lvl7pPr marL="2743269" algn="l" defTabSz="914423" rtl="0" eaLnBrk="1" latinLnBrk="0" hangingPunct="1">
        <a:defRPr kumimoji="1" sz="1801" kern="1200">
          <a:solidFill>
            <a:schemeClr val="tx1"/>
          </a:solidFill>
          <a:latin typeface="+mn-lt"/>
          <a:ea typeface="+mn-ea"/>
          <a:cs typeface="+mn-cs"/>
        </a:defRPr>
      </a:lvl7pPr>
      <a:lvl8pPr marL="3200480" algn="l" defTabSz="914423" rtl="0" eaLnBrk="1" latinLnBrk="0" hangingPunct="1">
        <a:defRPr kumimoji="1" sz="1801" kern="1200">
          <a:solidFill>
            <a:schemeClr val="tx1"/>
          </a:solidFill>
          <a:latin typeface="+mn-lt"/>
          <a:ea typeface="+mn-ea"/>
          <a:cs typeface="+mn-cs"/>
        </a:defRPr>
      </a:lvl8pPr>
      <a:lvl9pPr marL="3657691" algn="l" defTabSz="914423" rtl="0" eaLnBrk="1" latinLnBrk="0" hangingPunct="1">
        <a:defRPr kumimoji="1"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F10594-1B62-4B90-920A-44E63AFA5E18}" type="datetimeFigureOut">
              <a:rPr kumimoji="1" lang="ja-JP" altLang="en-US" smtClean="0"/>
              <a:t>2022/10/27</a:t>
            </a:fld>
            <a:endParaRPr kumimoji="1" lang="ja-JP" altLang="en-US"/>
          </a:p>
        </p:txBody>
      </p:sp>
      <p:sp>
        <p:nvSpPr>
          <p:cNvPr id="5" name="フッター プレースホルダー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576D3-9ECB-45A3-8D62-56DB5EAEA9D1}" type="slidenum">
              <a:rPr kumimoji="1" lang="ja-JP" altLang="en-US" smtClean="0"/>
              <a:t>‹#›</a:t>
            </a:fld>
            <a:endParaRPr kumimoji="1" lang="ja-JP" altLang="en-US"/>
          </a:p>
        </p:txBody>
      </p:sp>
    </p:spTree>
    <p:extLst>
      <p:ext uri="{BB962C8B-B14F-4D97-AF65-F5344CB8AC3E}">
        <p14:creationId xmlns:p14="http://schemas.microsoft.com/office/powerpoint/2010/main" val="2064802838"/>
      </p:ext>
    </p:extLst>
  </p:cSld>
  <p:clrMap bg1="lt1" tx1="dk1" bg2="lt2" tx2="dk2" accent1="accent1" accent2="accent2" accent3="accent3" accent4="accent4" accent5="accent5" accent6="accent6" hlink="hlink" folHlink="folHlink"/>
  <p:sldLayoutIdLst>
    <p:sldLayoutId id="2147483833" r:id="rId1"/>
    <p:sldLayoutId id="2147483834" r:id="rId2"/>
  </p:sldLayoutIdLst>
  <p:txStyles>
    <p:titleStyle>
      <a:lvl1pPr algn="l" defTabSz="914423"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p:bodyStyle>
    <p:otherStyle>
      <a:defPPr>
        <a:defRPr lang="ja-JP"/>
      </a:defPPr>
      <a:lvl1pPr marL="0" algn="l" defTabSz="914423" rtl="0" eaLnBrk="1" latinLnBrk="0" hangingPunct="1">
        <a:defRPr kumimoji="1" sz="1801" kern="1200">
          <a:solidFill>
            <a:schemeClr val="tx1"/>
          </a:solidFill>
          <a:latin typeface="+mn-lt"/>
          <a:ea typeface="+mn-ea"/>
          <a:cs typeface="+mn-cs"/>
        </a:defRPr>
      </a:lvl1pPr>
      <a:lvl2pPr marL="457211" algn="l" defTabSz="914423" rtl="0" eaLnBrk="1" latinLnBrk="0" hangingPunct="1">
        <a:defRPr kumimoji="1" sz="1801" kern="1200">
          <a:solidFill>
            <a:schemeClr val="tx1"/>
          </a:solidFill>
          <a:latin typeface="+mn-lt"/>
          <a:ea typeface="+mn-ea"/>
          <a:cs typeface="+mn-cs"/>
        </a:defRPr>
      </a:lvl2pPr>
      <a:lvl3pPr marL="914423" algn="l" defTabSz="914423" rtl="0" eaLnBrk="1" latinLnBrk="0" hangingPunct="1">
        <a:defRPr kumimoji="1" sz="1801" kern="1200">
          <a:solidFill>
            <a:schemeClr val="tx1"/>
          </a:solidFill>
          <a:latin typeface="+mn-lt"/>
          <a:ea typeface="+mn-ea"/>
          <a:cs typeface="+mn-cs"/>
        </a:defRPr>
      </a:lvl3pPr>
      <a:lvl4pPr marL="1371634" algn="l" defTabSz="914423" rtl="0" eaLnBrk="1" latinLnBrk="0" hangingPunct="1">
        <a:defRPr kumimoji="1" sz="1801" kern="1200">
          <a:solidFill>
            <a:schemeClr val="tx1"/>
          </a:solidFill>
          <a:latin typeface="+mn-lt"/>
          <a:ea typeface="+mn-ea"/>
          <a:cs typeface="+mn-cs"/>
        </a:defRPr>
      </a:lvl4pPr>
      <a:lvl5pPr marL="1828846" algn="l" defTabSz="914423" rtl="0" eaLnBrk="1" latinLnBrk="0" hangingPunct="1">
        <a:defRPr kumimoji="1" sz="1801" kern="1200">
          <a:solidFill>
            <a:schemeClr val="tx1"/>
          </a:solidFill>
          <a:latin typeface="+mn-lt"/>
          <a:ea typeface="+mn-ea"/>
          <a:cs typeface="+mn-cs"/>
        </a:defRPr>
      </a:lvl5pPr>
      <a:lvl6pPr marL="2286057" algn="l" defTabSz="914423" rtl="0" eaLnBrk="1" latinLnBrk="0" hangingPunct="1">
        <a:defRPr kumimoji="1" sz="1801" kern="1200">
          <a:solidFill>
            <a:schemeClr val="tx1"/>
          </a:solidFill>
          <a:latin typeface="+mn-lt"/>
          <a:ea typeface="+mn-ea"/>
          <a:cs typeface="+mn-cs"/>
        </a:defRPr>
      </a:lvl6pPr>
      <a:lvl7pPr marL="2743269" algn="l" defTabSz="914423" rtl="0" eaLnBrk="1" latinLnBrk="0" hangingPunct="1">
        <a:defRPr kumimoji="1" sz="1801" kern="1200">
          <a:solidFill>
            <a:schemeClr val="tx1"/>
          </a:solidFill>
          <a:latin typeface="+mn-lt"/>
          <a:ea typeface="+mn-ea"/>
          <a:cs typeface="+mn-cs"/>
        </a:defRPr>
      </a:lvl7pPr>
      <a:lvl8pPr marL="3200480" algn="l" defTabSz="914423" rtl="0" eaLnBrk="1" latinLnBrk="0" hangingPunct="1">
        <a:defRPr kumimoji="1" sz="1801" kern="1200">
          <a:solidFill>
            <a:schemeClr val="tx1"/>
          </a:solidFill>
          <a:latin typeface="+mn-lt"/>
          <a:ea typeface="+mn-ea"/>
          <a:cs typeface="+mn-cs"/>
        </a:defRPr>
      </a:lvl8pPr>
      <a:lvl9pPr marL="3657691" algn="l" defTabSz="914423" rtl="0" eaLnBrk="1" latinLnBrk="0" hangingPunct="1">
        <a:defRPr kumimoji="1"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a:bodyPr>
          <a:lstStyle/>
          <a:p>
            <a:r>
              <a:rPr kumimoji="1" lang="ja-JP" altLang="en-US" sz="2000"/>
              <a:t>主催　内閣府</a:t>
            </a:r>
            <a:r>
              <a:rPr kumimoji="1" lang="en-US" altLang="ja-JP" sz="2000"/>
              <a:t>SIP</a:t>
            </a:r>
            <a:r>
              <a:rPr kumimoji="1" lang="ja-JP" altLang="en-US" sz="2000"/>
              <a:t>「ビッグデータ・</a:t>
            </a:r>
            <a:r>
              <a:rPr kumimoji="1" lang="en-US" altLang="ja-JP" sz="2000"/>
              <a:t>AI</a:t>
            </a:r>
            <a:r>
              <a:rPr kumimoji="1" lang="ja-JP" altLang="en-US" sz="2000"/>
              <a:t>を活用したサイバー空間基盤技術」「分野間データ連携基盤合同コンソーシアム」</a:t>
            </a:r>
          </a:p>
        </p:txBody>
      </p:sp>
      <p:sp>
        <p:nvSpPr>
          <p:cNvPr id="37" name="正方形/長方形 36">
            <a:extLst>
              <a:ext uri="{FF2B5EF4-FFF2-40B4-BE49-F238E27FC236}">
                <a16:creationId xmlns:a16="http://schemas.microsoft.com/office/drawing/2014/main" id="{1A03ED2C-CBE6-4E2D-8945-108A725233E9}"/>
              </a:ext>
            </a:extLst>
          </p:cNvPr>
          <p:cNvSpPr/>
          <p:nvPr/>
        </p:nvSpPr>
        <p:spPr>
          <a:xfrm>
            <a:off x="1239253" y="1743539"/>
            <a:ext cx="9597623" cy="2554545"/>
          </a:xfrm>
          <a:prstGeom prst="rect">
            <a:avLst/>
          </a:prstGeom>
          <a:solidFill>
            <a:schemeClr val="accent1">
              <a:lumMod val="60000"/>
              <a:lumOff val="40000"/>
            </a:schemeClr>
          </a:solidFill>
          <a:scene3d>
            <a:camera prst="orthographicFront"/>
            <a:lightRig rig="threePt" dir="t"/>
          </a:scene3d>
          <a:sp3d>
            <a:bevelT/>
          </a:sp3d>
        </p:spPr>
        <p:txBody>
          <a:bodyPr wrap="square">
            <a:spAutoFit/>
          </a:bodyPr>
          <a:lstStyle/>
          <a:p>
            <a:pPr lvl="0">
              <a:defRPr/>
            </a:pPr>
            <a:endParaRPr lang="en-US" altLang="ja-JP" sz="3200" b="1" dirty="0">
              <a:latin typeface="Meiryo UI" panose="020B0604030504040204" pitchFamily="50" charset="-128"/>
              <a:ea typeface="Meiryo UI" panose="020B0604030504040204" pitchFamily="50" charset="-128"/>
            </a:endParaRPr>
          </a:p>
          <a:p>
            <a:pPr lvl="0">
              <a:defRPr/>
            </a:pPr>
            <a:r>
              <a:rPr lang="ja-JP" altLang="en-US" sz="3200" b="1" dirty="0">
                <a:latin typeface="Meiryo UI" panose="020B0604030504040204" pitchFamily="50" charset="-128"/>
                <a:ea typeface="Meiryo UI" panose="020B0604030504040204" pitchFamily="50" charset="-128"/>
              </a:rPr>
              <a:t>　</a:t>
            </a:r>
            <a:r>
              <a:rPr lang="en-US" altLang="ja-JP" sz="2400" b="1" dirty="0">
                <a:latin typeface="Meiryo UI" panose="020B0604030504040204" pitchFamily="50" charset="-128"/>
                <a:ea typeface="Meiryo UI" panose="020B0604030504040204" pitchFamily="50" charset="-128"/>
              </a:rPr>
              <a:t>SIP</a:t>
            </a:r>
            <a:r>
              <a:rPr lang="ja-JP" altLang="en-US" sz="2400" b="1" dirty="0">
                <a:latin typeface="Meiryo UI" panose="020B0604030504040204" pitchFamily="50" charset="-128"/>
                <a:ea typeface="Meiryo UI" panose="020B0604030504040204" pitchFamily="50" charset="-128"/>
              </a:rPr>
              <a:t>サイバー</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分野間データ連携基盤技術説明会（</a:t>
            </a:r>
            <a:r>
              <a:rPr lang="en-US" altLang="ja-JP" sz="2400" b="1" dirty="0">
                <a:latin typeface="Meiryo UI" panose="020B0604030504040204" pitchFamily="50" charset="-128"/>
                <a:ea typeface="Meiryo UI" panose="020B0604030504040204" pitchFamily="50" charset="-128"/>
              </a:rPr>
              <a:t>2022</a:t>
            </a:r>
            <a:r>
              <a:rPr lang="ja-JP" altLang="en-US" sz="2400" b="1" dirty="0">
                <a:latin typeface="Meiryo UI" panose="020B0604030504040204" pitchFamily="50" charset="-128"/>
                <a:ea typeface="Meiryo UI" panose="020B0604030504040204" pitchFamily="50" charset="-128"/>
              </a:rPr>
              <a:t>年</a:t>
            </a:r>
            <a:r>
              <a:rPr lang="en-US" altLang="ja-JP" sz="2400" b="1" dirty="0">
                <a:latin typeface="Meiryo UI" panose="020B0604030504040204" pitchFamily="50" charset="-128"/>
                <a:ea typeface="Meiryo UI" panose="020B0604030504040204" pitchFamily="50" charset="-128"/>
              </a:rPr>
              <a:t>9</a:t>
            </a:r>
            <a:r>
              <a:rPr lang="ja-JP" altLang="en-US" sz="2400" b="1" dirty="0">
                <a:latin typeface="Meiryo UI" panose="020B0604030504040204" pitchFamily="50" charset="-128"/>
                <a:ea typeface="Meiryo UI" panose="020B0604030504040204" pitchFamily="50" charset="-128"/>
              </a:rPr>
              <a:t>月版）</a:t>
            </a:r>
            <a:endParaRPr lang="en-US" altLang="ja-JP" sz="3200" b="1" dirty="0">
              <a:latin typeface="Meiryo UI" panose="020B0604030504040204" pitchFamily="50" charset="-128"/>
              <a:ea typeface="Meiryo UI" panose="020B0604030504040204" pitchFamily="50" charset="-128"/>
            </a:endParaRPr>
          </a:p>
          <a:p>
            <a:pPr lvl="0">
              <a:defRPr/>
            </a:pPr>
            <a:endParaRPr lang="en-US" altLang="ja-JP" sz="3200" b="1" dirty="0">
              <a:latin typeface="Meiryo UI" panose="020B0604030504040204" pitchFamily="50" charset="-128"/>
              <a:ea typeface="Meiryo UI" panose="020B0604030504040204" pitchFamily="50" charset="-128"/>
            </a:endParaRPr>
          </a:p>
          <a:p>
            <a:pPr>
              <a:defRPr/>
            </a:pPr>
            <a:r>
              <a:rPr lang="ja-JP" altLang="en-US" sz="3200" b="1" dirty="0">
                <a:latin typeface="Meiryo UI" panose="020B0604030504040204" pitchFamily="50" charset="-128"/>
                <a:ea typeface="Meiryo UI" panose="020B0604030504040204" pitchFamily="50" charset="-128"/>
              </a:rPr>
              <a:t>　</a:t>
            </a:r>
            <a:r>
              <a:rPr lang="ja-JP" altLang="en-US" sz="3200" b="1" dirty="0">
                <a:solidFill>
                  <a:srgbClr val="002060"/>
                </a:solidFill>
                <a:latin typeface="Meiryo UI" panose="020B0604030504040204" pitchFamily="50" charset="-128"/>
                <a:ea typeface="Meiryo UI" panose="020B0604030504040204" pitchFamily="50" charset="-128"/>
              </a:rPr>
              <a:t> 分野間データ連携基盤の技術紹介</a:t>
            </a:r>
            <a:endParaRPr lang="en-US" altLang="ja-JP" sz="3200" b="1" dirty="0">
              <a:solidFill>
                <a:srgbClr val="002060"/>
              </a:solidFill>
              <a:latin typeface="Meiryo UI" panose="020B0604030504040204" pitchFamily="50" charset="-128"/>
              <a:ea typeface="Meiryo UI" panose="020B0604030504040204" pitchFamily="50" charset="-128"/>
            </a:endParaRPr>
          </a:p>
          <a:p>
            <a:pPr>
              <a:defRPr/>
            </a:pPr>
            <a:endParaRPr kumimoji="1" lang="en-US" altLang="ja-JP" sz="3200" b="1" kern="1200" dirty="0">
              <a:solidFill>
                <a:schemeClr val="dk1"/>
              </a:solidFill>
              <a:effectLst/>
              <a:latin typeface="Meiryo UI" panose="020B0604030504040204" pitchFamily="50" charset="-128"/>
              <a:ea typeface="Meiryo UI" panose="020B0604030504040204" pitchFamily="50" charset="-128"/>
              <a:cs typeface="+mn-cs"/>
            </a:endParaRPr>
          </a:p>
        </p:txBody>
      </p:sp>
      <p:pic>
        <p:nvPicPr>
          <p:cNvPr id="38" name="図 37" descr="アイコン&#10;&#10;自動的に生成された説明">
            <a:extLst>
              <a:ext uri="{FF2B5EF4-FFF2-40B4-BE49-F238E27FC236}">
                <a16:creationId xmlns:a16="http://schemas.microsoft.com/office/drawing/2014/main" id="{308011CD-8AD4-453E-9885-EC7F32F1B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829" y="2938749"/>
            <a:ext cx="1218510" cy="1218510"/>
          </a:xfrm>
          <a:prstGeom prst="rect">
            <a:avLst/>
          </a:prstGeom>
        </p:spPr>
      </p:pic>
      <p:sp>
        <p:nvSpPr>
          <p:cNvPr id="39" name="テキスト ボックス 38">
            <a:extLst>
              <a:ext uri="{FF2B5EF4-FFF2-40B4-BE49-F238E27FC236}">
                <a16:creationId xmlns:a16="http://schemas.microsoft.com/office/drawing/2014/main" id="{6219D442-A348-42D8-8640-206499BD5393}"/>
              </a:ext>
            </a:extLst>
          </p:cNvPr>
          <p:cNvSpPr txBox="1"/>
          <p:nvPr/>
        </p:nvSpPr>
        <p:spPr>
          <a:xfrm>
            <a:off x="1569191" y="4315093"/>
            <a:ext cx="9947031" cy="2308324"/>
          </a:xfrm>
          <a:prstGeom prst="rect">
            <a:avLst/>
          </a:prstGeom>
          <a:noFill/>
        </p:spPr>
        <p:txBody>
          <a:bodyPr wrap="square">
            <a:spAutoFit/>
          </a:bodyPr>
          <a:lstStyle/>
          <a:p>
            <a:r>
              <a:rPr lang="en-US" altLang="ja-JP" sz="2400">
                <a:latin typeface="Meiryo UI" panose="020B0604030504040204" pitchFamily="50" charset="-128"/>
                <a:ea typeface="Meiryo UI" panose="020B0604030504040204" pitchFamily="50" charset="-128"/>
              </a:rPr>
              <a:t>1. </a:t>
            </a:r>
            <a:r>
              <a:rPr kumimoji="1" lang="ja-JP" altLang="en-US" sz="2400">
                <a:latin typeface="Meiryo UI" panose="020B0604030504040204" pitchFamily="50" charset="-128"/>
                <a:ea typeface="Meiryo UI" panose="020B0604030504040204" pitchFamily="50" charset="-128"/>
              </a:rPr>
              <a:t>分野間データ連携基盤の</a:t>
            </a:r>
            <a:r>
              <a:rPr kumimoji="1" lang="en-US" altLang="ja-JP" sz="2400">
                <a:latin typeface="Meiryo UI" panose="020B0604030504040204" pitchFamily="50" charset="-128"/>
                <a:ea typeface="Meiryo UI" panose="020B0604030504040204" pitchFamily="50" charset="-128"/>
              </a:rPr>
              <a:t>2021</a:t>
            </a:r>
            <a:r>
              <a:rPr kumimoji="1" lang="ja-JP" altLang="en-US" sz="2400">
                <a:latin typeface="Meiryo UI" panose="020B0604030504040204" pitchFamily="50" charset="-128"/>
                <a:ea typeface="Meiryo UI" panose="020B0604030504040204" pitchFamily="50" charset="-128"/>
              </a:rPr>
              <a:t>年度版の</a:t>
            </a:r>
            <a:r>
              <a:rPr kumimoji="1" lang="ja-JP" altLang="en-US" sz="2400">
                <a:solidFill>
                  <a:schemeClr val="tx1"/>
                </a:solidFill>
                <a:latin typeface="Meiryo UI" panose="020B0604030504040204" pitchFamily="50" charset="-128"/>
                <a:ea typeface="Meiryo UI" panose="020B0604030504040204" pitchFamily="50" charset="-128"/>
              </a:rPr>
              <a:t>全体構成</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2. </a:t>
            </a:r>
            <a:r>
              <a:rPr lang="ja-JP" altLang="en-US" sz="2400">
                <a:latin typeface="Meiryo UI" panose="020B0604030504040204" pitchFamily="50" charset="-128"/>
                <a:ea typeface="Meiryo UI" panose="020B0604030504040204" pitchFamily="50" charset="-128"/>
              </a:rPr>
              <a:t>データカタログシステム</a:t>
            </a:r>
            <a:r>
              <a:rPr lang="en-US" altLang="ja-JP" sz="2400">
                <a:latin typeface="Meiryo UI" panose="020B0604030504040204" pitchFamily="50" charset="-128"/>
                <a:ea typeface="Meiryo UI" panose="020B0604030504040204" pitchFamily="50" charset="-128"/>
              </a:rPr>
              <a:t>CKAN</a:t>
            </a:r>
            <a:r>
              <a:rPr lang="ja-JP" altLang="en-US" sz="2400">
                <a:latin typeface="Meiryo UI" panose="020B0604030504040204" pitchFamily="50" charset="-128"/>
                <a:ea typeface="Meiryo UI" panose="020B0604030504040204" pitchFamily="50" charset="-128"/>
              </a:rPr>
              <a:t>およびデータカタログ作成ツールの機能のご紹介</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3. </a:t>
            </a:r>
            <a:r>
              <a:rPr lang="ja-JP" altLang="en-US" sz="2400">
                <a:latin typeface="Meiryo UI" panose="020B0604030504040204" pitchFamily="50" charset="-128"/>
                <a:ea typeface="Meiryo UI" panose="020B0604030504040204" pitchFamily="50" charset="-128"/>
              </a:rPr>
              <a:t>横断検索サービスの機能のご紹介</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4. </a:t>
            </a:r>
            <a:r>
              <a:rPr lang="ja-JP" altLang="en-US" sz="2400">
                <a:latin typeface="Meiryo UI" panose="020B0604030504040204" pitchFamily="50" charset="-128"/>
                <a:ea typeface="Meiryo UI" panose="020B0604030504040204" pitchFamily="50" charset="-128"/>
              </a:rPr>
              <a:t>コネクタを使ったデータ交換機能のご紹介</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5. </a:t>
            </a:r>
            <a:r>
              <a:rPr lang="ja-JP" altLang="en-US" sz="2400">
                <a:latin typeface="Meiryo UI" panose="020B0604030504040204" pitchFamily="50" charset="-128"/>
                <a:ea typeface="Meiryo UI" panose="020B0604030504040204" pitchFamily="50" charset="-128"/>
              </a:rPr>
              <a:t>コネクタ</a:t>
            </a:r>
            <a:r>
              <a:rPr lang="ja-JP" altLang="en-US" sz="2400">
                <a:solidFill>
                  <a:prstClr val="black"/>
                </a:solidFill>
                <a:latin typeface="Meiryo UI" panose="020B0604030504040204" pitchFamily="50" charset="-128"/>
                <a:ea typeface="Meiryo UI" panose="020B0604030504040204" pitchFamily="50" charset="-128"/>
              </a:rPr>
              <a:t>の技術解説</a:t>
            </a:r>
            <a:endParaRPr lang="en-US" altLang="ja-JP" sz="2400">
              <a:solidFill>
                <a:prstClr val="black"/>
              </a:solidFill>
              <a:latin typeface="Meiryo UI" panose="020B0604030504040204" pitchFamily="50" charset="-128"/>
              <a:ea typeface="Meiryo UI" panose="020B0604030504040204" pitchFamily="50" charset="-128"/>
            </a:endParaRPr>
          </a:p>
          <a:p>
            <a:r>
              <a:rPr lang="en-US" altLang="ja-JP" sz="2400">
                <a:solidFill>
                  <a:prstClr val="black"/>
                </a:solidFill>
                <a:latin typeface="Meiryo UI" panose="020B0604030504040204" pitchFamily="50" charset="-128"/>
                <a:ea typeface="Meiryo UI" panose="020B0604030504040204" pitchFamily="50" charset="-128"/>
              </a:rPr>
              <a:t>6.</a:t>
            </a:r>
            <a:r>
              <a:rPr lang="ja-JP" altLang="en-US" sz="2400">
                <a:solidFill>
                  <a:prstClr val="black"/>
                </a:solidFill>
                <a:latin typeface="Meiryo UI" panose="020B0604030504040204" pitchFamily="50" charset="-128"/>
                <a:ea typeface="Meiryo UI" panose="020B0604030504040204" pitchFamily="50" charset="-128"/>
              </a:rPr>
              <a:t> </a:t>
            </a:r>
            <a:r>
              <a:rPr lang="en-US" altLang="ja-JP" sz="2400">
                <a:solidFill>
                  <a:prstClr val="black"/>
                </a:solidFill>
                <a:latin typeface="Meiryo UI" panose="020B0604030504040204" pitchFamily="50" charset="-128"/>
                <a:ea typeface="Meiryo UI" panose="020B0604030504040204" pitchFamily="50" charset="-128"/>
              </a:rPr>
              <a:t>ID</a:t>
            </a:r>
            <a:r>
              <a:rPr lang="ja-JP" altLang="en-US" sz="2400">
                <a:solidFill>
                  <a:prstClr val="black"/>
                </a:solidFill>
                <a:latin typeface="Meiryo UI" panose="020B0604030504040204" pitchFamily="50" charset="-128"/>
                <a:ea typeface="Meiryo UI" panose="020B0604030504040204" pitchFamily="50" charset="-128"/>
              </a:rPr>
              <a:t>識別・認証・認可機能のご紹介</a:t>
            </a:r>
            <a:endParaRPr lang="en-US" altLang="ja-JP" sz="240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F560DCC2-7509-443D-92BE-F1BE2C4A2D08}"/>
              </a:ext>
            </a:extLst>
          </p:cNvPr>
          <p:cNvSpPr txBox="1"/>
          <p:nvPr/>
        </p:nvSpPr>
        <p:spPr>
          <a:xfrm>
            <a:off x="10483274" y="803333"/>
            <a:ext cx="1323422" cy="461665"/>
          </a:xfrm>
          <a:prstGeom prst="rect">
            <a:avLst/>
          </a:prstGeom>
          <a:noFill/>
          <a:ln w="38100" cmpd="dbl">
            <a:solidFill>
              <a:schemeClr val="tx1"/>
            </a:solidFill>
          </a:ln>
        </p:spPr>
        <p:txBody>
          <a:bodyPr wrap="square">
            <a:spAutoFit/>
          </a:bodyPr>
          <a:lstStyle/>
          <a:p>
            <a:pPr algn="ctr"/>
            <a:r>
              <a:rPr lang="ja-JP" altLang="en-US" sz="2400" dirty="0">
                <a:latin typeface="Meiryo UI" panose="020B0604030504040204" pitchFamily="50" charset="-128"/>
                <a:ea typeface="Meiryo UI" panose="020B0604030504040204" pitchFamily="50" charset="-128"/>
              </a:rPr>
              <a:t>資料</a:t>
            </a:r>
            <a:r>
              <a:rPr lang="en-US" altLang="ja-JP" sz="2400" dirty="0">
                <a:latin typeface="Meiryo UI" panose="020B0604030504040204" pitchFamily="50" charset="-128"/>
                <a:ea typeface="Meiryo UI" panose="020B0604030504040204" pitchFamily="50" charset="-128"/>
              </a:rPr>
              <a:t>4</a:t>
            </a:r>
          </a:p>
        </p:txBody>
      </p:sp>
    </p:spTree>
    <p:extLst>
      <p:ext uri="{BB962C8B-B14F-4D97-AF65-F5344CB8AC3E}">
        <p14:creationId xmlns:p14="http://schemas.microsoft.com/office/powerpoint/2010/main" val="10791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58477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データカタログサイト</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」は、すでにオープンデータの公共機関のデータカタログ他、産学官の団体で作成されています。</a:t>
            </a:r>
            <a:endParaRPr lang="en-US" altLang="ja-JP"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0" indent="-285750">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多くのオープンデータにおけるカタログシステムは、</a:t>
            </a:r>
            <a:r>
              <a:rPr lang="en-US" altLang="ja-JP"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OSS</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の「</a:t>
            </a:r>
            <a:r>
              <a:rPr lang="en-US" altLang="ja-JP"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」を利用して開発</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されています。　</a:t>
            </a:r>
            <a:endParaRPr lang="en-US" altLang="ja-JP"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26" name="正方形/長方形 25">
            <a:extLst>
              <a:ext uri="{FF2B5EF4-FFF2-40B4-BE49-F238E27FC236}">
                <a16:creationId xmlns:a16="http://schemas.microsoft.com/office/drawing/2014/main" id="{F2B4EB2B-8A47-4017-983A-140151E60626}"/>
              </a:ext>
            </a:extLst>
          </p:cNvPr>
          <p:cNvSpPr/>
          <p:nvPr/>
        </p:nvSpPr>
        <p:spPr>
          <a:xfrm>
            <a:off x="257026" y="1499347"/>
            <a:ext cx="11664000" cy="338554"/>
          </a:xfrm>
          <a:prstGeom prst="rect">
            <a:avLst/>
          </a:prstGeom>
          <a:solidFill>
            <a:schemeClr val="accent5">
              <a:lumMod val="20000"/>
              <a:lumOff val="80000"/>
            </a:schemeClr>
          </a:solidFill>
        </p:spPr>
        <p:txBody>
          <a:bodyPr wrap="square">
            <a:spAutoFit/>
          </a:bodyPr>
          <a:lstStyle/>
          <a:p>
            <a:r>
              <a:rPr lang="ja-JP" altLang="en-US" sz="1600">
                <a:latin typeface="Meiryo UI" panose="020B0604030504040204" pitchFamily="50" charset="-128"/>
                <a:ea typeface="Meiryo UI" panose="020B0604030504040204" pitchFamily="50" charset="-128"/>
              </a:rPr>
              <a:t>◎データカタログシステム</a:t>
            </a:r>
            <a:r>
              <a:rPr lang="en-US" altLang="ja-JP" sz="1600">
                <a:latin typeface="Meiryo UI" panose="020B0604030504040204" pitchFamily="50" charset="-128"/>
                <a:ea typeface="Meiryo UI" panose="020B0604030504040204" pitchFamily="50" charset="-128"/>
              </a:rPr>
              <a:t>OSS</a:t>
            </a:r>
            <a:r>
              <a:rPr lang="ja-JP" altLang="en-US" sz="1600">
                <a:latin typeface="Meiryo UI" panose="020B0604030504040204" pitchFamily="50" charset="-128"/>
                <a:ea typeface="Meiryo UI" panose="020B0604030504040204" pitchFamily="50" charset="-128"/>
              </a:rPr>
              <a:t>　　CKAN　　</a:t>
            </a:r>
            <a:r>
              <a:rPr lang="en-US" altLang="ja-JP" sz="1600">
                <a:latin typeface="Meiryo UI" panose="020B0604030504040204" pitchFamily="50" charset="-128"/>
                <a:ea typeface="Meiryo UI" panose="020B0604030504040204" pitchFamily="50" charset="-128"/>
              </a:rPr>
              <a:t>https://docs.ckan.org/en/latest/user-guide.html </a:t>
            </a:r>
            <a:r>
              <a:rPr lang="ja-JP" altLang="en-US" sz="1600">
                <a:latin typeface="Meiryo UI" panose="020B0604030504040204" pitchFamily="50" charset="-128"/>
                <a:ea typeface="Meiryo UI" panose="020B0604030504040204" pitchFamily="50" charset="-128"/>
              </a:rPr>
              <a:t>　</a:t>
            </a:r>
            <a:endParaRPr lang="en-US" altLang="ja-JP" sz="1600">
              <a:latin typeface="Meiryo UI" panose="020B0604030504040204" pitchFamily="50" charset="-128"/>
              <a:ea typeface="Meiryo UI" panose="020B0604030504040204" pitchFamily="50" charset="-128"/>
            </a:endParaRPr>
          </a:p>
        </p:txBody>
      </p:sp>
      <p:sp>
        <p:nvSpPr>
          <p:cNvPr id="27" name="コンテンツ プレースホルダー 5">
            <a:extLst>
              <a:ext uri="{FF2B5EF4-FFF2-40B4-BE49-F238E27FC236}">
                <a16:creationId xmlns:a16="http://schemas.microsoft.com/office/drawing/2014/main" id="{82F27C9C-2D63-408C-9DD9-CA7BF2B368F4}"/>
              </a:ext>
            </a:extLst>
          </p:cNvPr>
          <p:cNvSpPr txBox="1">
            <a:spLocks/>
          </p:cNvSpPr>
          <p:nvPr/>
        </p:nvSpPr>
        <p:spPr>
          <a:xfrm>
            <a:off x="282121" y="1967650"/>
            <a:ext cx="5692240" cy="3041434"/>
          </a:xfrm>
          <a:prstGeom prst="rect">
            <a:avLst/>
          </a:prstGeom>
          <a:solidFill>
            <a:schemeClr val="bg1"/>
          </a:solidFill>
          <a:ln>
            <a:solidFill>
              <a:schemeClr val="accent1"/>
            </a:solidFill>
          </a:ln>
        </p:spPr>
        <p:txBody>
          <a:bodyPr anchor="ct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sz="1600">
                <a:latin typeface="Meiryo UI" panose="020B0604030504040204" pitchFamily="50" charset="-128"/>
                <a:ea typeface="Meiryo UI" panose="020B0604030504040204" pitchFamily="50" charset="-128"/>
              </a:rPr>
              <a:t>CKAN</a:t>
            </a:r>
            <a:r>
              <a:rPr lang="ja-JP" altLang="en-US" sz="1600">
                <a:latin typeface="Meiryo UI" panose="020B0604030504040204" pitchFamily="50" charset="-128"/>
                <a:ea typeface="Meiryo UI" panose="020B0604030504040204" pitchFamily="50" charset="-128"/>
              </a:rPr>
              <a:t>は、</a:t>
            </a:r>
            <a:r>
              <a:rPr lang="ja-JP" altLang="en-US" sz="1600" u="sng">
                <a:solidFill>
                  <a:srgbClr val="FF0000"/>
                </a:solidFill>
                <a:latin typeface="Meiryo UI" panose="020B0604030504040204" pitchFamily="50" charset="-128"/>
                <a:ea typeface="Meiryo UI" panose="020B0604030504040204" pitchFamily="50" charset="-128"/>
              </a:rPr>
              <a:t>データカタログサイトを作成するためのツール</a:t>
            </a:r>
            <a:r>
              <a:rPr lang="ja-JP" altLang="en-US" sz="1600">
                <a:latin typeface="Meiryo UI" panose="020B0604030504040204" pitchFamily="50" charset="-128"/>
                <a:ea typeface="Meiryo UI" panose="020B0604030504040204" pitchFamily="50" charset="-128"/>
              </a:rPr>
              <a:t>です。</a:t>
            </a:r>
            <a:r>
              <a:rPr lang="ja-JP" altLang="en-US" sz="1600" u="sng">
                <a:solidFill>
                  <a:srgbClr val="FF0000"/>
                </a:solidFill>
                <a:latin typeface="Meiryo UI" panose="020B0604030504040204" pitchFamily="50" charset="-128"/>
                <a:ea typeface="Meiryo UI" panose="020B0604030504040204" pitchFamily="50" charset="-128"/>
              </a:rPr>
              <a:t>データの概要情報をデータカタログとして登録し、公開するための</a:t>
            </a:r>
            <a:r>
              <a:rPr lang="en-US" altLang="ja-JP" sz="1600" u="sng">
                <a:solidFill>
                  <a:srgbClr val="FF0000"/>
                </a:solidFill>
                <a:latin typeface="Meiryo UI" panose="020B0604030504040204" pitchFamily="50" charset="-128"/>
                <a:ea typeface="Meiryo UI" panose="020B0604030504040204" pitchFamily="50" charset="-128"/>
              </a:rPr>
              <a:t>Web</a:t>
            </a:r>
            <a:r>
              <a:rPr lang="ja-JP" altLang="en-US" sz="1600" u="sng">
                <a:solidFill>
                  <a:srgbClr val="FF0000"/>
                </a:solidFill>
                <a:latin typeface="Meiryo UI" panose="020B0604030504040204" pitchFamily="50" charset="-128"/>
                <a:ea typeface="Meiryo UI" panose="020B0604030504040204" pitchFamily="50" charset="-128"/>
              </a:rPr>
              <a:t>システム</a:t>
            </a:r>
            <a:r>
              <a:rPr lang="ja-JP" altLang="en-US" sz="1600">
                <a:latin typeface="Meiryo UI" panose="020B0604030504040204" pitchFamily="50" charset="-128"/>
                <a:ea typeface="Meiryo UI" panose="020B0604030504040204" pitchFamily="50" charset="-128"/>
              </a:rPr>
              <a:t>を提供します。</a:t>
            </a:r>
            <a:endParaRPr lang="en-US" altLang="ja-JP" sz="1600">
              <a:latin typeface="Meiryo UI" panose="020B0604030504040204" pitchFamily="50" charset="-128"/>
              <a:ea typeface="Meiryo UI" panose="020B0604030504040204" pitchFamily="50" charset="-128"/>
            </a:endParaRPr>
          </a:p>
          <a:p>
            <a:r>
              <a:rPr lang="ja-JP" altLang="en-US" sz="1600">
                <a:latin typeface="Meiryo UI" panose="020B0604030504040204" pitchFamily="50" charset="-128"/>
                <a:ea typeface="Meiryo UI" panose="020B0604030504040204" pitchFamily="50" charset="-128"/>
              </a:rPr>
              <a:t>データ利用者は、データカタログの検索機能を使用し、欲しいデータのデータカタログの情報を参照することが可能です。</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CKAN</a:t>
            </a:r>
            <a:r>
              <a:rPr lang="ja-JP" altLang="en-US" sz="1600">
                <a:latin typeface="Meiryo UI" panose="020B0604030504040204" pitchFamily="50" charset="-128"/>
                <a:ea typeface="Meiryo UI" panose="020B0604030504040204" pitchFamily="50" charset="-128"/>
              </a:rPr>
              <a:t>は、データを格納することが可能です。</a:t>
            </a:r>
            <a:r>
              <a:rPr lang="en-US" altLang="ja-JP" sz="1600">
                <a:latin typeface="Meiryo UI" panose="020B0604030504040204" pitchFamily="50" charset="-128"/>
                <a:ea typeface="Meiryo UI" panose="020B0604030504040204" pitchFamily="50" charset="-128"/>
              </a:rPr>
              <a:t>CKAN</a:t>
            </a:r>
            <a:r>
              <a:rPr lang="ja-JP" altLang="en-US" sz="1600">
                <a:latin typeface="Meiryo UI" panose="020B0604030504040204" pitchFamily="50" charset="-128"/>
                <a:ea typeface="Meiryo UI" panose="020B0604030504040204" pitchFamily="50" charset="-128"/>
              </a:rPr>
              <a:t>に格納されているデータの場合は、データの中身をプレビューすることが可能です。</a:t>
            </a:r>
            <a:endParaRPr lang="en-US" altLang="ja-JP" sz="1600">
              <a:latin typeface="Meiryo UI" panose="020B0604030504040204" pitchFamily="50" charset="-128"/>
              <a:ea typeface="Meiryo UI" panose="020B0604030504040204" pitchFamily="50" charset="-128"/>
            </a:endParaRPr>
          </a:p>
          <a:p>
            <a:r>
              <a:rPr lang="en-US" altLang="ja-JP" sz="1600">
                <a:latin typeface="Meiryo UI" panose="020B0604030504040204" pitchFamily="50" charset="-128"/>
                <a:ea typeface="Meiryo UI" panose="020B0604030504040204" pitchFamily="50" charset="-128"/>
              </a:rPr>
              <a:t>CKAN</a:t>
            </a:r>
            <a:r>
              <a:rPr lang="ja-JP" altLang="en-US" sz="1600">
                <a:latin typeface="Meiryo UI" panose="020B0604030504040204" pitchFamily="50" charset="-128"/>
                <a:ea typeface="Meiryo UI" panose="020B0604030504040204" pitchFamily="50" charset="-128"/>
              </a:rPr>
              <a:t>は、</a:t>
            </a:r>
            <a:r>
              <a:rPr lang="ja-JP" altLang="en-US" sz="1600" u="sng">
                <a:solidFill>
                  <a:srgbClr val="FF0000"/>
                </a:solidFill>
                <a:latin typeface="Meiryo UI" panose="020B0604030504040204" pitchFamily="50" charset="-128"/>
                <a:ea typeface="Meiryo UI" panose="020B0604030504040204" pitchFamily="50" charset="-128"/>
              </a:rPr>
              <a:t>アプリ向けにデータカタログの更新、拡張</a:t>
            </a:r>
            <a:r>
              <a:rPr lang="en-US" altLang="ja-JP" sz="1600" u="sng">
                <a:solidFill>
                  <a:srgbClr val="FF0000"/>
                </a:solidFill>
                <a:latin typeface="Meiryo UI" panose="020B0604030504040204" pitchFamily="50" charset="-128"/>
                <a:ea typeface="Meiryo UI" panose="020B0604030504040204" pitchFamily="50" charset="-128"/>
              </a:rPr>
              <a:t>API</a:t>
            </a:r>
            <a:r>
              <a:rPr lang="ja-JP" altLang="en-US" sz="1600" u="sng">
                <a:solidFill>
                  <a:srgbClr val="FF0000"/>
                </a:solidFill>
                <a:latin typeface="Meiryo UI" panose="020B0604030504040204" pitchFamily="50" charset="-128"/>
                <a:ea typeface="Meiryo UI" panose="020B0604030504040204" pitchFamily="50" charset="-128"/>
              </a:rPr>
              <a:t>や、検索およびカタログ取得の</a:t>
            </a:r>
            <a:r>
              <a:rPr lang="en-US" altLang="ja-JP" sz="1600" u="sng">
                <a:solidFill>
                  <a:srgbClr val="FF0000"/>
                </a:solidFill>
                <a:latin typeface="Meiryo UI" panose="020B0604030504040204" pitchFamily="50" charset="-128"/>
                <a:ea typeface="Meiryo UI" panose="020B0604030504040204" pitchFamily="50" charset="-128"/>
              </a:rPr>
              <a:t>API</a:t>
            </a:r>
            <a:r>
              <a:rPr lang="ja-JP" altLang="en-US" sz="1600" u="sng">
                <a:solidFill>
                  <a:srgbClr val="FF0000"/>
                </a:solidFill>
                <a:latin typeface="Meiryo UI" panose="020B0604030504040204" pitchFamily="50" charset="-128"/>
                <a:ea typeface="Meiryo UI" panose="020B0604030504040204" pitchFamily="50" charset="-128"/>
              </a:rPr>
              <a:t>を公開</a:t>
            </a:r>
            <a:r>
              <a:rPr lang="ja-JP" altLang="en-US" sz="1600">
                <a:latin typeface="Meiryo UI" panose="020B0604030504040204" pitchFamily="50" charset="-128"/>
                <a:ea typeface="Meiryo UI" panose="020B0604030504040204" pitchFamily="50" charset="-128"/>
              </a:rPr>
              <a:t>しています。</a:t>
            </a:r>
            <a:endParaRPr lang="en-US" altLang="ja-JP" sz="1600">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B60D8C07-CC96-4FE3-BC12-11772C42904A}"/>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対象読者：技術者向け</a:t>
            </a:r>
          </a:p>
        </p:txBody>
      </p:sp>
      <p:sp>
        <p:nvSpPr>
          <p:cNvPr id="38" name="正方形/長方形 37">
            <a:extLst>
              <a:ext uri="{FF2B5EF4-FFF2-40B4-BE49-F238E27FC236}">
                <a16:creationId xmlns:a16="http://schemas.microsoft.com/office/drawing/2014/main" id="{B3590AC5-5939-412F-ADE5-32306E101148}"/>
              </a:ext>
            </a:extLst>
          </p:cNvPr>
          <p:cNvSpPr/>
          <p:nvPr/>
        </p:nvSpPr>
        <p:spPr>
          <a:xfrm>
            <a:off x="8974306" y="2084532"/>
            <a:ext cx="2935573" cy="2922357"/>
          </a:xfrm>
          <a:prstGeom prst="rect">
            <a:avLst/>
          </a:prstGeom>
          <a:solidFill>
            <a:sysClr val="window" lastClr="FFFFFF"/>
          </a:solidFill>
          <a:ln w="6350" cap="flat" cmpd="sng" algn="ctr">
            <a:solidFill>
              <a:sysClr val="windowText" lastClr="000000"/>
            </a:solidFill>
            <a:prstDash val="solid"/>
            <a:miter lim="800000"/>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p>
        </p:txBody>
      </p:sp>
      <p:cxnSp>
        <p:nvCxnSpPr>
          <p:cNvPr id="39" name="直線コネクタ 38">
            <a:extLst>
              <a:ext uri="{FF2B5EF4-FFF2-40B4-BE49-F238E27FC236}">
                <a16:creationId xmlns:a16="http://schemas.microsoft.com/office/drawing/2014/main" id="{AD4ADF30-A2E3-438A-AC62-4B1CB25143D4}"/>
              </a:ext>
            </a:extLst>
          </p:cNvPr>
          <p:cNvCxnSpPr>
            <a:cxnSpLocks/>
          </p:cNvCxnSpPr>
          <p:nvPr/>
        </p:nvCxnSpPr>
        <p:spPr>
          <a:xfrm>
            <a:off x="10037645" y="4102326"/>
            <a:ext cx="0" cy="528617"/>
          </a:xfrm>
          <a:prstGeom prst="line">
            <a:avLst/>
          </a:prstGeom>
          <a:noFill/>
          <a:ln w="28575" cap="flat" cmpd="sng" algn="ctr">
            <a:solidFill>
              <a:sysClr val="windowText" lastClr="000000"/>
            </a:solidFill>
            <a:prstDash val="solid"/>
            <a:miter lim="800000"/>
          </a:ln>
          <a:effectLst/>
        </p:spPr>
      </p:cxnSp>
      <p:sp>
        <p:nvSpPr>
          <p:cNvPr id="40" name="正方形/長方形 39">
            <a:extLst>
              <a:ext uri="{FF2B5EF4-FFF2-40B4-BE49-F238E27FC236}">
                <a16:creationId xmlns:a16="http://schemas.microsoft.com/office/drawing/2014/main" id="{2E702481-0954-4535-9C6E-DB82F6C14474}"/>
              </a:ext>
            </a:extLst>
          </p:cNvPr>
          <p:cNvSpPr/>
          <p:nvPr/>
        </p:nvSpPr>
        <p:spPr>
          <a:xfrm>
            <a:off x="6471356" y="2084532"/>
            <a:ext cx="1327009" cy="2922357"/>
          </a:xfrm>
          <a:prstGeom prst="rect">
            <a:avLst/>
          </a:prstGeom>
          <a:solidFill>
            <a:sysClr val="window" lastClr="FFFFFF"/>
          </a:solidFill>
          <a:ln w="6350" cap="flat" cmpd="sng" algn="ctr">
            <a:solidFill>
              <a:sysClr val="windowText" lastClr="000000"/>
            </a:solidFill>
            <a:prstDash val="solid"/>
            <a:miter lim="800000"/>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p>
        </p:txBody>
      </p:sp>
      <p:cxnSp>
        <p:nvCxnSpPr>
          <p:cNvPr id="41" name="直線コネクタ 40">
            <a:extLst>
              <a:ext uri="{FF2B5EF4-FFF2-40B4-BE49-F238E27FC236}">
                <a16:creationId xmlns:a16="http://schemas.microsoft.com/office/drawing/2014/main" id="{3BE340F5-D088-4EF5-85AF-29DFC3D78C25}"/>
              </a:ext>
            </a:extLst>
          </p:cNvPr>
          <p:cNvCxnSpPr>
            <a:cxnSpLocks/>
          </p:cNvCxnSpPr>
          <p:nvPr/>
        </p:nvCxnSpPr>
        <p:spPr>
          <a:xfrm flipH="1">
            <a:off x="7198498" y="4137318"/>
            <a:ext cx="2703718" cy="0"/>
          </a:xfrm>
          <a:prstGeom prst="line">
            <a:avLst/>
          </a:prstGeom>
          <a:noFill/>
          <a:ln w="28575" cap="flat" cmpd="sng" algn="ctr">
            <a:solidFill>
              <a:sysClr val="windowText" lastClr="000000"/>
            </a:solidFill>
            <a:prstDash val="solid"/>
            <a:miter lim="800000"/>
          </a:ln>
          <a:effectLst/>
        </p:spPr>
      </p:cxnSp>
      <p:sp>
        <p:nvSpPr>
          <p:cNvPr id="42" name="正方形/長方形 41">
            <a:extLst>
              <a:ext uri="{FF2B5EF4-FFF2-40B4-BE49-F238E27FC236}">
                <a16:creationId xmlns:a16="http://schemas.microsoft.com/office/drawing/2014/main" id="{CE173F4E-F7A7-4749-ACE3-A45DD2CE9321}"/>
              </a:ext>
            </a:extLst>
          </p:cNvPr>
          <p:cNvSpPr/>
          <p:nvPr/>
        </p:nvSpPr>
        <p:spPr>
          <a:xfrm>
            <a:off x="9041818" y="2633876"/>
            <a:ext cx="2024596" cy="2310951"/>
          </a:xfrm>
          <a:prstGeom prst="rect">
            <a:avLst/>
          </a:prstGeom>
          <a:noFill/>
          <a:ln w="12700" cap="flat" cmpd="sng" algn="ctr">
            <a:solidFill>
              <a:srgbClr val="ED7D31"/>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3" name="円柱 42">
            <a:extLst>
              <a:ext uri="{FF2B5EF4-FFF2-40B4-BE49-F238E27FC236}">
                <a16:creationId xmlns:a16="http://schemas.microsoft.com/office/drawing/2014/main" id="{11383ECF-C501-4D60-A5BC-ABAFEDE2FBBB}"/>
              </a:ext>
            </a:extLst>
          </p:cNvPr>
          <p:cNvSpPr/>
          <p:nvPr/>
        </p:nvSpPr>
        <p:spPr>
          <a:xfrm flipH="1">
            <a:off x="9726683" y="4584741"/>
            <a:ext cx="632809" cy="305941"/>
          </a:xfrm>
          <a:prstGeom prst="can">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4" name="フローチャート: 複数書類 43">
            <a:extLst>
              <a:ext uri="{FF2B5EF4-FFF2-40B4-BE49-F238E27FC236}">
                <a16:creationId xmlns:a16="http://schemas.microsoft.com/office/drawing/2014/main" id="{26B95DFA-1F6F-4C6C-A139-805A969A9E35}"/>
              </a:ext>
            </a:extLst>
          </p:cNvPr>
          <p:cNvSpPr/>
          <p:nvPr/>
        </p:nvSpPr>
        <p:spPr>
          <a:xfrm>
            <a:off x="9848377" y="4641959"/>
            <a:ext cx="389422" cy="191212"/>
          </a:xfrm>
          <a:prstGeom prst="flowChartMultidocumen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5" name="正方形/長方形 44">
            <a:extLst>
              <a:ext uri="{FF2B5EF4-FFF2-40B4-BE49-F238E27FC236}">
                <a16:creationId xmlns:a16="http://schemas.microsoft.com/office/drawing/2014/main" id="{95E0211A-5A3A-4F67-ABD7-7D3D32C2A34A}"/>
              </a:ext>
            </a:extLst>
          </p:cNvPr>
          <p:cNvSpPr/>
          <p:nvPr/>
        </p:nvSpPr>
        <p:spPr>
          <a:xfrm>
            <a:off x="9076054" y="3827639"/>
            <a:ext cx="600378" cy="619358"/>
          </a:xfrm>
          <a:prstGeom prst="rect">
            <a:avLst/>
          </a:prstGeom>
          <a:solidFill>
            <a:srgbClr val="5B9BD5">
              <a:lumMod val="20000"/>
              <a:lumOff val="80000"/>
            </a:srgbClr>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API</a:t>
            </a: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6" name="正方形/長方形 45">
            <a:extLst>
              <a:ext uri="{FF2B5EF4-FFF2-40B4-BE49-F238E27FC236}">
                <a16:creationId xmlns:a16="http://schemas.microsoft.com/office/drawing/2014/main" id="{72B2F7D1-B1ED-4887-825D-E9764C8A9665}"/>
              </a:ext>
            </a:extLst>
          </p:cNvPr>
          <p:cNvSpPr/>
          <p:nvPr/>
        </p:nvSpPr>
        <p:spPr>
          <a:xfrm>
            <a:off x="9112536" y="4436682"/>
            <a:ext cx="627120" cy="43157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カタログ</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データ</a:t>
            </a:r>
          </a:p>
        </p:txBody>
      </p:sp>
      <p:sp>
        <p:nvSpPr>
          <p:cNvPr id="47" name="正方形/長方形 46">
            <a:extLst>
              <a:ext uri="{FF2B5EF4-FFF2-40B4-BE49-F238E27FC236}">
                <a16:creationId xmlns:a16="http://schemas.microsoft.com/office/drawing/2014/main" id="{B0AAB2FF-31CD-48FA-A57B-A78A77811FD8}"/>
              </a:ext>
            </a:extLst>
          </p:cNvPr>
          <p:cNvSpPr/>
          <p:nvPr/>
        </p:nvSpPr>
        <p:spPr>
          <a:xfrm>
            <a:off x="6814175" y="2583213"/>
            <a:ext cx="636712" cy="974769"/>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ブラウザ</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8" name="フローチャート: 複数書類 47">
            <a:extLst>
              <a:ext uri="{FF2B5EF4-FFF2-40B4-BE49-F238E27FC236}">
                <a16:creationId xmlns:a16="http://schemas.microsoft.com/office/drawing/2014/main" id="{827572B6-F2F2-4875-B9D5-14345271F179}"/>
              </a:ext>
            </a:extLst>
          </p:cNvPr>
          <p:cNvSpPr/>
          <p:nvPr/>
        </p:nvSpPr>
        <p:spPr>
          <a:xfrm>
            <a:off x="7947567" y="3811416"/>
            <a:ext cx="895203" cy="714342"/>
          </a:xfrm>
          <a:prstGeom prst="flowChartMultidocumen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JSON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形式の</a:t>
            </a:r>
            <a:endPar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p>
        </p:txBody>
      </p:sp>
      <p:sp>
        <p:nvSpPr>
          <p:cNvPr id="49" name="正方形/長方形 48">
            <a:extLst>
              <a:ext uri="{FF2B5EF4-FFF2-40B4-BE49-F238E27FC236}">
                <a16:creationId xmlns:a16="http://schemas.microsoft.com/office/drawing/2014/main" id="{336998A4-EE08-40B8-B937-F95226592155}"/>
              </a:ext>
            </a:extLst>
          </p:cNvPr>
          <p:cNvSpPr/>
          <p:nvPr/>
        </p:nvSpPr>
        <p:spPr>
          <a:xfrm>
            <a:off x="9076054" y="2760919"/>
            <a:ext cx="600378" cy="619358"/>
          </a:xfrm>
          <a:prstGeom prst="rect">
            <a:avLst/>
          </a:prstGeom>
          <a:solidFill>
            <a:srgbClr val="5B9BD5">
              <a:lumMod val="20000"/>
              <a:lumOff val="80000"/>
            </a:srgbClr>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p>
        </p:txBody>
      </p:sp>
      <p:cxnSp>
        <p:nvCxnSpPr>
          <p:cNvPr id="50" name="直線コネクタ 49">
            <a:extLst>
              <a:ext uri="{FF2B5EF4-FFF2-40B4-BE49-F238E27FC236}">
                <a16:creationId xmlns:a16="http://schemas.microsoft.com/office/drawing/2014/main" id="{D7047715-3D97-4E6C-83D6-0FE5FFC65E97}"/>
              </a:ext>
            </a:extLst>
          </p:cNvPr>
          <p:cNvCxnSpPr>
            <a:cxnSpLocks/>
          </p:cNvCxnSpPr>
          <p:nvPr/>
        </p:nvCxnSpPr>
        <p:spPr>
          <a:xfrm flipH="1" flipV="1">
            <a:off x="7450888" y="3062026"/>
            <a:ext cx="1625166" cy="17143"/>
          </a:xfrm>
          <a:prstGeom prst="line">
            <a:avLst/>
          </a:prstGeom>
          <a:noFill/>
          <a:ln w="28575" cap="flat" cmpd="sng" algn="ctr">
            <a:solidFill>
              <a:sysClr val="windowText" lastClr="000000"/>
            </a:solidFill>
            <a:prstDash val="solid"/>
            <a:miter lim="800000"/>
          </a:ln>
          <a:effectLst/>
        </p:spPr>
      </p:cxnSp>
      <p:sp>
        <p:nvSpPr>
          <p:cNvPr id="51" name="正方形/長方形 50">
            <a:extLst>
              <a:ext uri="{FF2B5EF4-FFF2-40B4-BE49-F238E27FC236}">
                <a16:creationId xmlns:a16="http://schemas.microsoft.com/office/drawing/2014/main" id="{C4AA575F-8BAD-4B75-B402-17A045524DF2}"/>
              </a:ext>
            </a:extLst>
          </p:cNvPr>
          <p:cNvSpPr/>
          <p:nvPr/>
        </p:nvSpPr>
        <p:spPr>
          <a:xfrm>
            <a:off x="6827837" y="3735051"/>
            <a:ext cx="636712" cy="804532"/>
          </a:xfrm>
          <a:prstGeom prst="rect">
            <a:avLst/>
          </a:prstGeom>
          <a:solidFill>
            <a:srgbClr val="A5A5A5">
              <a:lumMod val="40000"/>
              <a:lumOff val="60000"/>
            </a:srgbClr>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a:t>
            </a:r>
          </a:p>
        </p:txBody>
      </p:sp>
      <p:sp>
        <p:nvSpPr>
          <p:cNvPr id="52" name="フローチャート: 複数書類 51">
            <a:extLst>
              <a:ext uri="{FF2B5EF4-FFF2-40B4-BE49-F238E27FC236}">
                <a16:creationId xmlns:a16="http://schemas.microsoft.com/office/drawing/2014/main" id="{0C25E720-C2A9-440A-8419-2940073423CA}"/>
              </a:ext>
            </a:extLst>
          </p:cNvPr>
          <p:cNvSpPr/>
          <p:nvPr/>
        </p:nvSpPr>
        <p:spPr>
          <a:xfrm>
            <a:off x="7947175" y="2726199"/>
            <a:ext cx="895203" cy="714342"/>
          </a:xfrm>
          <a:prstGeom prst="flowChartMultidocumen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1"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HTML</a:t>
            </a: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正方形/長方形 52">
            <a:extLst>
              <a:ext uri="{FF2B5EF4-FFF2-40B4-BE49-F238E27FC236}">
                <a16:creationId xmlns:a16="http://schemas.microsoft.com/office/drawing/2014/main" id="{A653CAF9-6A74-4AE6-85B6-946BF5E41C0F}"/>
              </a:ext>
            </a:extLst>
          </p:cNvPr>
          <p:cNvSpPr/>
          <p:nvPr/>
        </p:nvSpPr>
        <p:spPr>
          <a:xfrm>
            <a:off x="11175922" y="2608545"/>
            <a:ext cx="636712" cy="924105"/>
          </a:xfrm>
          <a:prstGeom prst="rect">
            <a:avLst/>
          </a:prstGeom>
          <a:solidFill>
            <a:srgbClr val="ED7D31">
              <a:lumMod val="20000"/>
              <a:lumOff val="80000"/>
            </a:srgbClr>
          </a:solidFill>
          <a:ln w="12700" cap="flat" cmpd="sng" algn="ctr">
            <a:solidFill>
              <a:srgbClr val="ED7D31"/>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ブラウザ</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4" name="正方形/長方形 53">
            <a:extLst>
              <a:ext uri="{FF2B5EF4-FFF2-40B4-BE49-F238E27FC236}">
                <a16:creationId xmlns:a16="http://schemas.microsoft.com/office/drawing/2014/main" id="{1E634212-E334-4033-9C75-74CC6087F973}"/>
              </a:ext>
            </a:extLst>
          </p:cNvPr>
          <p:cNvSpPr/>
          <p:nvPr/>
        </p:nvSpPr>
        <p:spPr>
          <a:xfrm>
            <a:off x="10405388" y="3827639"/>
            <a:ext cx="600378" cy="619358"/>
          </a:xfrm>
          <a:prstGeom prst="rect">
            <a:avLst/>
          </a:prstGeom>
          <a:solidFill>
            <a:srgbClr val="5B9BD5">
              <a:lumMod val="20000"/>
              <a:lumOff val="80000"/>
            </a:srgbClr>
          </a:solidFill>
          <a:ln w="19050" cap="flat" cmpd="sng" algn="ctr">
            <a:solidFill>
              <a:srgbClr val="FF0000"/>
            </a:solid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API</a:t>
            </a: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5" name="正方形/長方形 54">
            <a:extLst>
              <a:ext uri="{FF2B5EF4-FFF2-40B4-BE49-F238E27FC236}">
                <a16:creationId xmlns:a16="http://schemas.microsoft.com/office/drawing/2014/main" id="{C3437963-6A8D-40F0-BD49-D5795A03AE86}"/>
              </a:ext>
            </a:extLst>
          </p:cNvPr>
          <p:cNvSpPr/>
          <p:nvPr/>
        </p:nvSpPr>
        <p:spPr>
          <a:xfrm>
            <a:off x="10405388" y="2760919"/>
            <a:ext cx="600378" cy="619358"/>
          </a:xfrm>
          <a:prstGeom prst="rect">
            <a:avLst/>
          </a:prstGeom>
          <a:solidFill>
            <a:srgbClr val="5B9BD5">
              <a:lumMod val="20000"/>
              <a:lumOff val="80000"/>
            </a:srgbClr>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登録</a:t>
            </a:r>
          </a:p>
        </p:txBody>
      </p:sp>
      <p:cxnSp>
        <p:nvCxnSpPr>
          <p:cNvPr id="56" name="直線コネクタ 55">
            <a:extLst>
              <a:ext uri="{FF2B5EF4-FFF2-40B4-BE49-F238E27FC236}">
                <a16:creationId xmlns:a16="http://schemas.microsoft.com/office/drawing/2014/main" id="{10CE936F-1246-437B-83D7-9BB588109EB0}"/>
              </a:ext>
            </a:extLst>
          </p:cNvPr>
          <p:cNvCxnSpPr>
            <a:cxnSpLocks/>
            <a:stCxn id="53" idx="1"/>
            <a:endCxn id="55" idx="3"/>
          </p:cNvCxnSpPr>
          <p:nvPr/>
        </p:nvCxnSpPr>
        <p:spPr>
          <a:xfrm flipH="1">
            <a:off x="11005766" y="3070599"/>
            <a:ext cx="170156" cy="0"/>
          </a:xfrm>
          <a:prstGeom prst="line">
            <a:avLst/>
          </a:prstGeom>
          <a:noFill/>
          <a:ln w="28575" cap="flat" cmpd="sng" algn="ctr">
            <a:solidFill>
              <a:sysClr val="windowText" lastClr="000000"/>
            </a:solidFill>
            <a:prstDash val="solid"/>
            <a:miter lim="800000"/>
          </a:ln>
          <a:effectLst/>
        </p:spPr>
      </p:cxnSp>
      <p:sp>
        <p:nvSpPr>
          <p:cNvPr id="57" name="正方形/長方形 56">
            <a:extLst>
              <a:ext uri="{FF2B5EF4-FFF2-40B4-BE49-F238E27FC236}">
                <a16:creationId xmlns:a16="http://schemas.microsoft.com/office/drawing/2014/main" id="{8CAD0E75-130C-476B-B71C-546A4BB057F9}"/>
              </a:ext>
            </a:extLst>
          </p:cNvPr>
          <p:cNvSpPr/>
          <p:nvPr/>
        </p:nvSpPr>
        <p:spPr>
          <a:xfrm>
            <a:off x="11175922" y="3735051"/>
            <a:ext cx="636712" cy="804532"/>
          </a:xfrm>
          <a:prstGeom prst="rect">
            <a:avLst/>
          </a:prstGeom>
          <a:solidFill>
            <a:srgbClr val="A5A5A5">
              <a:lumMod val="40000"/>
              <a:lumOff val="60000"/>
            </a:srgbClr>
          </a:solidFill>
          <a:ln w="19050" cap="flat" cmpd="sng" algn="ctr">
            <a:solidFill>
              <a:srgbClr val="FF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登録</a:t>
            </a: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a:t>
            </a:r>
          </a:p>
        </p:txBody>
      </p:sp>
      <p:cxnSp>
        <p:nvCxnSpPr>
          <p:cNvPr id="58" name="直線コネクタ 57">
            <a:extLst>
              <a:ext uri="{FF2B5EF4-FFF2-40B4-BE49-F238E27FC236}">
                <a16:creationId xmlns:a16="http://schemas.microsoft.com/office/drawing/2014/main" id="{E3FC1AAF-B12B-4261-9106-DCCF5B2E7C7F}"/>
              </a:ext>
            </a:extLst>
          </p:cNvPr>
          <p:cNvCxnSpPr>
            <a:cxnSpLocks/>
            <a:stCxn id="57" idx="1"/>
          </p:cNvCxnSpPr>
          <p:nvPr/>
        </p:nvCxnSpPr>
        <p:spPr>
          <a:xfrm flipH="1" flipV="1">
            <a:off x="11005766" y="4134986"/>
            <a:ext cx="170156" cy="2331"/>
          </a:xfrm>
          <a:prstGeom prst="line">
            <a:avLst/>
          </a:prstGeom>
          <a:noFill/>
          <a:ln w="28575" cap="flat" cmpd="sng" algn="ctr">
            <a:solidFill>
              <a:sysClr val="windowText" lastClr="000000"/>
            </a:solidFill>
            <a:prstDash val="solid"/>
            <a:miter lim="800000"/>
          </a:ln>
          <a:effectLst/>
        </p:spPr>
      </p:cxnSp>
      <p:sp>
        <p:nvSpPr>
          <p:cNvPr id="59" name="正方形/長方形 58">
            <a:extLst>
              <a:ext uri="{FF2B5EF4-FFF2-40B4-BE49-F238E27FC236}">
                <a16:creationId xmlns:a16="http://schemas.microsoft.com/office/drawing/2014/main" id="{A7B6A50A-BFF7-4F12-AC7C-84B04475BAD1}"/>
              </a:ext>
            </a:extLst>
          </p:cNvPr>
          <p:cNvSpPr/>
          <p:nvPr/>
        </p:nvSpPr>
        <p:spPr>
          <a:xfrm>
            <a:off x="9669904" y="2760917"/>
            <a:ext cx="735482" cy="1686081"/>
          </a:xfrm>
          <a:prstGeom prst="rect">
            <a:avLst/>
          </a:prstGeom>
          <a:solidFill>
            <a:srgbClr val="ED7D31">
              <a:lumMod val="20000"/>
              <a:lumOff val="80000"/>
            </a:srgbClr>
          </a:solidFill>
          <a:ln w="12700" cap="flat" cmpd="sng" algn="ctr">
            <a:solidFill>
              <a:srgbClr val="ED7D31"/>
            </a:solid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1" b="0" i="0" u="none" strike="noStrike" kern="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CKAN</a:t>
            </a:r>
            <a:endParaRPr kumimoji="1" lang="ja-JP" altLang="en-US" sz="1401"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31" name="グループ化 30">
            <a:extLst>
              <a:ext uri="{FF2B5EF4-FFF2-40B4-BE49-F238E27FC236}">
                <a16:creationId xmlns:a16="http://schemas.microsoft.com/office/drawing/2014/main" id="{394EEB3F-9395-4774-A775-E706ACDEFAF4}"/>
              </a:ext>
            </a:extLst>
          </p:cNvPr>
          <p:cNvGrpSpPr/>
          <p:nvPr/>
        </p:nvGrpSpPr>
        <p:grpSpPr>
          <a:xfrm>
            <a:off x="6827838" y="5316046"/>
            <a:ext cx="4092006" cy="1181027"/>
            <a:chOff x="6827838" y="5083289"/>
            <a:chExt cx="4092006" cy="1181027"/>
          </a:xfrm>
        </p:grpSpPr>
        <p:sp>
          <p:nvSpPr>
            <p:cNvPr id="60" name="正方形/長方形 59">
              <a:extLst>
                <a:ext uri="{FF2B5EF4-FFF2-40B4-BE49-F238E27FC236}">
                  <a16:creationId xmlns:a16="http://schemas.microsoft.com/office/drawing/2014/main" id="{AC869E31-EF77-41E0-8A9C-8DB8FD1E70C2}"/>
                </a:ext>
              </a:extLst>
            </p:cNvPr>
            <p:cNvSpPr/>
            <p:nvPr/>
          </p:nvSpPr>
          <p:spPr>
            <a:xfrm>
              <a:off x="6827838" y="5136320"/>
              <a:ext cx="1714351" cy="588638"/>
            </a:xfrm>
            <a:prstGeom prst="rect">
              <a:avLst/>
            </a:prstGeom>
            <a:solidFill>
              <a:srgbClr val="ED7D31">
                <a:lumMod val="20000"/>
                <a:lumOff val="80000"/>
              </a:srgbClr>
            </a:soli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　</a:t>
              </a: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p>
          </p:txBody>
        </p:sp>
        <p:sp>
          <p:nvSpPr>
            <p:cNvPr id="61" name="正方形/長方形 60">
              <a:extLst>
                <a:ext uri="{FF2B5EF4-FFF2-40B4-BE49-F238E27FC236}">
                  <a16:creationId xmlns:a16="http://schemas.microsoft.com/office/drawing/2014/main" id="{067C7207-38A2-4A64-B538-2B3706F28037}"/>
                </a:ext>
              </a:extLst>
            </p:cNvPr>
            <p:cNvSpPr/>
            <p:nvPr/>
          </p:nvSpPr>
          <p:spPr>
            <a:xfrm>
              <a:off x="9505463" y="5083289"/>
              <a:ext cx="1414381" cy="684732"/>
            </a:xfrm>
            <a:prstGeom prst="rect">
              <a:avLst/>
            </a:prstGeom>
            <a:solidFill>
              <a:srgbClr val="A5A5A5">
                <a:lumMod val="40000"/>
                <a:lumOff val="60000"/>
              </a:srgbClr>
            </a:solid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p>
          </p:txBody>
        </p:sp>
        <p:sp>
          <p:nvSpPr>
            <p:cNvPr id="62" name="フローチャート: 磁気ディスク 61">
              <a:extLst>
                <a:ext uri="{FF2B5EF4-FFF2-40B4-BE49-F238E27FC236}">
                  <a16:creationId xmlns:a16="http://schemas.microsoft.com/office/drawing/2014/main" id="{6EB0F085-0052-4964-A1C9-F96B1ADCA9C1}"/>
                </a:ext>
              </a:extLst>
            </p:cNvPr>
            <p:cNvSpPr/>
            <p:nvPr/>
          </p:nvSpPr>
          <p:spPr>
            <a:xfrm>
              <a:off x="7370704" y="5793161"/>
              <a:ext cx="832582" cy="471155"/>
            </a:xfrm>
            <a:prstGeom prst="flowChartMagneticDisk">
              <a:avLst/>
            </a:prstGeom>
            <a:solidFill>
              <a:srgbClr val="E7E6E6">
                <a:lumMod val="60000"/>
                <a:lumOff val="40000"/>
              </a:srgbClr>
            </a:soli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p>
          </p:txBody>
        </p:sp>
        <p:sp>
          <p:nvSpPr>
            <p:cNvPr id="63" name="正方形/長方形 62">
              <a:extLst>
                <a:ext uri="{FF2B5EF4-FFF2-40B4-BE49-F238E27FC236}">
                  <a16:creationId xmlns:a16="http://schemas.microsoft.com/office/drawing/2014/main" id="{7117FD2E-B9EF-4A75-BCB8-3B0B9F180BEA}"/>
                </a:ext>
              </a:extLst>
            </p:cNvPr>
            <p:cNvSpPr/>
            <p:nvPr/>
          </p:nvSpPr>
          <p:spPr>
            <a:xfrm>
              <a:off x="8542189" y="5135944"/>
              <a:ext cx="600378" cy="589389"/>
            </a:xfrm>
            <a:prstGeom prst="rect">
              <a:avLst/>
            </a:prstGeom>
            <a:solidFill>
              <a:srgbClr val="5B9BD5">
                <a:lumMod val="20000"/>
                <a:lumOff val="80000"/>
              </a:srgbClr>
            </a:solidFill>
            <a:ln w="19050" cap="flat" cmpd="sng" algn="ctr">
              <a:solidFill>
                <a:srgbClr val="FF0000"/>
              </a:solid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API</a:t>
              </a: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64" name="コネクタ: カギ線 63">
              <a:extLst>
                <a:ext uri="{FF2B5EF4-FFF2-40B4-BE49-F238E27FC236}">
                  <a16:creationId xmlns:a16="http://schemas.microsoft.com/office/drawing/2014/main" id="{8D06A096-3E0F-4F9A-9619-AA1384EA1BCC}"/>
                </a:ext>
              </a:extLst>
            </p:cNvPr>
            <p:cNvCxnSpPr>
              <a:cxnSpLocks/>
              <a:stCxn id="61" idx="1"/>
              <a:endCxn id="62" idx="1"/>
            </p:cNvCxnSpPr>
            <p:nvPr/>
          </p:nvCxnSpPr>
          <p:spPr>
            <a:xfrm rot="10800000" flipV="1">
              <a:off x="7786996" y="5425655"/>
              <a:ext cx="1718468" cy="367506"/>
            </a:xfrm>
            <a:prstGeom prst="bentConnector2">
              <a:avLst/>
            </a:prstGeom>
            <a:noFill/>
            <a:ln w="28575" cap="flat" cmpd="sng" algn="ctr">
              <a:solidFill>
                <a:srgbClr val="5B9BD5"/>
              </a:solidFill>
              <a:prstDash val="solid"/>
              <a:miter lim="800000"/>
              <a:tailEnd type="triangle"/>
            </a:ln>
            <a:effectLst/>
          </p:spPr>
        </p:cxnSp>
      </p:grpSp>
      <p:sp>
        <p:nvSpPr>
          <p:cNvPr id="65" name="テキスト ボックス 64">
            <a:extLst>
              <a:ext uri="{FF2B5EF4-FFF2-40B4-BE49-F238E27FC236}">
                <a16:creationId xmlns:a16="http://schemas.microsoft.com/office/drawing/2014/main" id="{32AA0F78-FA72-4C82-9A27-07745682254E}"/>
              </a:ext>
            </a:extLst>
          </p:cNvPr>
          <p:cNvSpPr txBox="1"/>
          <p:nvPr/>
        </p:nvSpPr>
        <p:spPr>
          <a:xfrm>
            <a:off x="259383" y="5358653"/>
            <a:ext cx="5696941" cy="1088649"/>
          </a:xfrm>
          <a:prstGeom prst="rect">
            <a:avLst/>
          </a:prstGeom>
          <a:solidFill>
            <a:sysClr val="window" lastClr="FFFFFF"/>
          </a:solidFill>
          <a:ln>
            <a:solidFill>
              <a:sysClr val="windowText" lastClr="000000"/>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4472C4">
                    <a:lumMod val="75000"/>
                  </a:srgbClr>
                </a:solidFill>
                <a:effectLst/>
                <a:uLnTx/>
                <a:uFillTx/>
                <a:latin typeface="Meiryo UI" panose="020B0604030504040204" pitchFamily="50" charset="-128"/>
                <a:ea typeface="Meiryo UI" panose="020B0604030504040204" pitchFamily="50" charset="-128"/>
              </a:rPr>
              <a:t>・</a:t>
            </a:r>
            <a:r>
              <a:rPr kumimoji="1" lang="en-US" altLang="ja-JP" sz="1600" b="1" i="0" u="none" strike="noStrike" kern="0" cap="none" spc="0" normalizeH="0" baseline="0" noProof="0" dirty="0">
                <a:ln>
                  <a:noFill/>
                </a:ln>
                <a:solidFill>
                  <a:srgbClr val="2F5597"/>
                </a:solidFill>
                <a:effectLst/>
                <a:uLnTx/>
                <a:uFillTx/>
                <a:latin typeface="Meiryo UI" panose="020B0604030504040204" pitchFamily="50" charset="-128"/>
                <a:ea typeface="Meiryo UI" panose="020B0604030504040204" pitchFamily="50" charset="-128"/>
              </a:rPr>
              <a:t>SIP</a:t>
            </a:r>
            <a:r>
              <a:rPr kumimoji="1" lang="ja-JP" altLang="en-US" sz="1600" b="1" i="0" u="none" strike="noStrike" kern="0" cap="none" spc="0" normalizeH="0" baseline="0" noProof="0" dirty="0">
                <a:ln>
                  <a:noFill/>
                </a:ln>
                <a:solidFill>
                  <a:srgbClr val="2F5597"/>
                </a:solidFill>
                <a:effectLst/>
                <a:uLnTx/>
                <a:uFillTx/>
                <a:latin typeface="Meiryo UI" panose="020B0604030504040204" pitchFamily="50" charset="-128"/>
                <a:ea typeface="Meiryo UI" panose="020B0604030504040204" pitchFamily="50" charset="-128"/>
              </a:rPr>
              <a:t>で研究・開発した</a:t>
            </a:r>
            <a:r>
              <a:rPr kumimoji="1" lang="ja-JP" altLang="en-US" sz="1600" b="1" i="0" u="none" strike="noStrike" kern="0" cap="none" spc="0" normalizeH="0" baseline="0" noProof="0" dirty="0">
                <a:ln>
                  <a:noFill/>
                </a:ln>
                <a:solidFill>
                  <a:srgbClr val="4472C4">
                    <a:lumMod val="75000"/>
                  </a:srgbClr>
                </a:solidFill>
                <a:effectLst/>
                <a:uLnTx/>
                <a:uFillTx/>
                <a:latin typeface="Meiryo UI" panose="020B0604030504040204" pitchFamily="50" charset="-128"/>
                <a:ea typeface="Meiryo UI" panose="020B0604030504040204" pitchFamily="50" charset="-128"/>
              </a:rPr>
              <a:t>データカタログ作成ツール</a:t>
            </a:r>
            <a:r>
              <a:rPr kumimoji="1" lang="ja-JP" altLang="en-US"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は</a:t>
            </a:r>
            <a:br>
              <a:rPr kumimoji="1" lang="en-US" altLang="ja-JP"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br>
            <a:r>
              <a:rPr kumimoji="1" lang="ja-JP" altLang="en-US"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 </a:t>
            </a:r>
            <a:r>
              <a:rPr kumimoji="1" lang="en-US" altLang="ja-JP"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CKAN</a:t>
            </a:r>
            <a:r>
              <a:rPr kumimoji="1" lang="ja-JP" altLang="en-US"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の</a:t>
            </a:r>
            <a:r>
              <a:rPr kumimoji="1" lang="en-US" altLang="ja-JP"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API</a:t>
            </a:r>
            <a:r>
              <a:rPr kumimoji="1" lang="ja-JP" altLang="en-US" sz="16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を利用し、</a:t>
            </a:r>
            <a:r>
              <a:rPr kumimoji="1" lang="en-US" altLang="ja-JP"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CADDE 4.0 </a:t>
            </a:r>
            <a:r>
              <a:rPr kumimoji="1" lang="ja-JP" altLang="en-US"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データカタログ項目仕様に</a:t>
            </a:r>
            <a:endParaRPr kumimoji="1" lang="en-US" altLang="ja-JP"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対応する形で</a:t>
            </a:r>
            <a:r>
              <a:rPr kumimoji="1" lang="en-US" altLang="ja-JP"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CKAN</a:t>
            </a:r>
            <a:r>
              <a:rPr kumimoji="1" lang="ja-JP" altLang="en-US"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のカタログ項目を拡張し、カタログデータの</a:t>
            </a:r>
            <a:endParaRPr kumimoji="1" lang="en-US" altLang="ja-JP"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1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入力を支援します。</a:t>
            </a:r>
            <a:endParaRPr kumimoji="1" lang="ja-JP" alt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66" name="テキスト プレースホルダー 1">
            <a:extLst>
              <a:ext uri="{FF2B5EF4-FFF2-40B4-BE49-F238E27FC236}">
                <a16:creationId xmlns:a16="http://schemas.microsoft.com/office/drawing/2014/main" id="{5065A23C-991E-40D1-AEE4-A1172076D4C2}"/>
              </a:ext>
            </a:extLst>
          </p:cNvPr>
          <p:cNvSpPr>
            <a:spLocks noGrp="1"/>
          </p:cNvSpPr>
          <p:nvPr>
            <p:ph type="body" sz="quarter" idx="13"/>
          </p:nvPr>
        </p:nvSpPr>
        <p:spPr>
          <a:xfrm>
            <a:off x="227013" y="77822"/>
            <a:ext cx="11724494" cy="464472"/>
          </a:xfrm>
        </p:spPr>
        <p:txBody>
          <a:bodyPr>
            <a:normAutofit lnSpcReduction="10000"/>
          </a:bodyPr>
          <a:lstStyle/>
          <a:p>
            <a:r>
              <a:rPr kumimoji="1" lang="en-US" altLang="ja-JP"/>
              <a:t>2.2. </a:t>
            </a:r>
            <a:r>
              <a:rPr lang="ja-JP" altLang="en-US"/>
              <a:t>データカタログサイトと「</a:t>
            </a:r>
            <a:r>
              <a:rPr lang="en-US" altLang="ja-JP"/>
              <a:t>CKAN</a:t>
            </a:r>
            <a:r>
              <a:rPr lang="ja-JP" altLang="en-US"/>
              <a:t>」　</a:t>
            </a:r>
            <a:r>
              <a:rPr lang="en-US" altLang="ja-JP" sz="2400">
                <a:latin typeface="Meiryo UI" panose="020B0604030504040204" pitchFamily="50" charset="-128"/>
                <a:ea typeface="Meiryo UI" panose="020B0604030504040204" pitchFamily="50" charset="-128"/>
              </a:rPr>
              <a:t>(2)CKAN</a:t>
            </a:r>
            <a:r>
              <a:rPr lang="ja-JP" altLang="en-US" sz="2400">
                <a:latin typeface="Meiryo UI" panose="020B0604030504040204" pitchFamily="50" charset="-128"/>
                <a:ea typeface="Meiryo UI" panose="020B0604030504040204" pitchFamily="50" charset="-128"/>
              </a:rPr>
              <a:t>とその拡張</a:t>
            </a:r>
            <a:endParaRPr lang="ja-JP" altLang="en-US"/>
          </a:p>
        </p:txBody>
      </p:sp>
    </p:spTree>
    <p:extLst>
      <p:ext uri="{BB962C8B-B14F-4D97-AF65-F5344CB8AC3E}">
        <p14:creationId xmlns:p14="http://schemas.microsoft.com/office/powerpoint/2010/main" val="1703601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角丸四角形 13">
            <a:extLst>
              <a:ext uri="{FF2B5EF4-FFF2-40B4-BE49-F238E27FC236}">
                <a16:creationId xmlns:a16="http://schemas.microsoft.com/office/drawing/2014/main" id="{1BA18A91-8661-41E7-A032-8C6938457D50}"/>
              </a:ext>
            </a:extLst>
          </p:cNvPr>
          <p:cNvSpPr/>
          <p:nvPr/>
        </p:nvSpPr>
        <p:spPr>
          <a:xfrm>
            <a:off x="638315" y="1785780"/>
            <a:ext cx="10800987" cy="388588"/>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データカタログ作成・データカタログサイト登録の流れ</a:t>
            </a:r>
          </a:p>
        </p:txBody>
      </p:sp>
      <p:sp>
        <p:nvSpPr>
          <p:cNvPr id="65" name="正方形/長方形 64">
            <a:extLst>
              <a:ext uri="{FF2B5EF4-FFF2-40B4-BE49-F238E27FC236}">
                <a16:creationId xmlns:a16="http://schemas.microsoft.com/office/drawing/2014/main" id="{05D4776C-79D3-445A-A5F1-DC75E27AFF4C}"/>
              </a:ext>
            </a:extLst>
          </p:cNvPr>
          <p:cNvSpPr/>
          <p:nvPr/>
        </p:nvSpPr>
        <p:spPr>
          <a:xfrm>
            <a:off x="53105" y="6369511"/>
            <a:ext cx="4275289" cy="2628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8"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108" b="0"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108"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：データカタログ作成ツールの対応ブラウザは「</a:t>
            </a:r>
            <a:r>
              <a:rPr kumimoji="1" lang="en-US" altLang="ja-JP" sz="1108"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Google Chrome</a:t>
            </a:r>
            <a:r>
              <a:rPr kumimoji="1" lang="ja-JP" altLang="en-US" sz="1108"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」です。</a:t>
            </a:r>
            <a:endParaRPr kumimoji="1" lang="en-US" altLang="ja-JP" sz="1108"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 name="グループ化 3">
            <a:extLst>
              <a:ext uri="{FF2B5EF4-FFF2-40B4-BE49-F238E27FC236}">
                <a16:creationId xmlns:a16="http://schemas.microsoft.com/office/drawing/2014/main" id="{CF4ED26E-A5C7-44FD-BA01-A002FBCD41D7}"/>
              </a:ext>
            </a:extLst>
          </p:cNvPr>
          <p:cNvGrpSpPr/>
          <p:nvPr/>
        </p:nvGrpSpPr>
        <p:grpSpPr>
          <a:xfrm>
            <a:off x="291695" y="2188220"/>
            <a:ext cx="11477603" cy="1554890"/>
            <a:chOff x="615013" y="2188220"/>
            <a:chExt cx="10824289" cy="1554890"/>
          </a:xfrm>
        </p:grpSpPr>
        <p:sp>
          <p:nvSpPr>
            <p:cNvPr id="117" name="正方形/長方形 116">
              <a:extLst>
                <a:ext uri="{FF2B5EF4-FFF2-40B4-BE49-F238E27FC236}">
                  <a16:creationId xmlns:a16="http://schemas.microsoft.com/office/drawing/2014/main" id="{8D53E292-28BC-4678-B266-DE16A6E2C4DB}"/>
                </a:ext>
              </a:extLst>
            </p:cNvPr>
            <p:cNvSpPr/>
            <p:nvPr/>
          </p:nvSpPr>
          <p:spPr>
            <a:xfrm>
              <a:off x="615013"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2" name="正方形/長方形 41">
              <a:extLst>
                <a:ext uri="{FF2B5EF4-FFF2-40B4-BE49-F238E27FC236}">
                  <a16:creationId xmlns:a16="http://schemas.microsoft.com/office/drawing/2014/main" id="{077EC1C9-0255-43B2-9BCA-8529CD42D62F}"/>
                </a:ext>
              </a:extLst>
            </p:cNvPr>
            <p:cNvSpPr/>
            <p:nvPr/>
          </p:nvSpPr>
          <p:spPr>
            <a:xfrm>
              <a:off x="785738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5" name="フローチャート: 書類 104">
              <a:extLst>
                <a:ext uri="{FF2B5EF4-FFF2-40B4-BE49-F238E27FC236}">
                  <a16:creationId xmlns:a16="http://schemas.microsoft.com/office/drawing/2014/main" id="{1E32E9D6-7E9C-4443-AB4A-326CDC86271F}"/>
                </a:ext>
              </a:extLst>
            </p:cNvPr>
            <p:cNvSpPr/>
            <p:nvPr/>
          </p:nvSpPr>
          <p:spPr>
            <a:xfrm>
              <a:off x="8187546" y="2915118"/>
              <a:ext cx="902374" cy="52082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p>
          </p:txBody>
        </p:sp>
        <p:sp>
          <p:nvSpPr>
            <p:cNvPr id="34" name="正方形/長方形 33">
              <a:extLst>
                <a:ext uri="{FF2B5EF4-FFF2-40B4-BE49-F238E27FC236}">
                  <a16:creationId xmlns:a16="http://schemas.microsoft.com/office/drawing/2014/main" id="{5762C3DD-B10A-49AD-A7B1-EA65B7CCD43C}"/>
                </a:ext>
              </a:extLst>
            </p:cNvPr>
            <p:cNvSpPr/>
            <p:nvPr/>
          </p:nvSpPr>
          <p:spPr>
            <a:xfrm>
              <a:off x="424537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2" name="矢印: 下 101">
              <a:extLst>
                <a:ext uri="{FF2B5EF4-FFF2-40B4-BE49-F238E27FC236}">
                  <a16:creationId xmlns:a16="http://schemas.microsoft.com/office/drawing/2014/main" id="{B53A6B9C-4331-4BD8-9D63-361339669584}"/>
                </a:ext>
              </a:extLst>
            </p:cNvPr>
            <p:cNvSpPr/>
            <p:nvPr/>
          </p:nvSpPr>
          <p:spPr>
            <a:xfrm rot="16200000">
              <a:off x="5391148" y="494028"/>
              <a:ext cx="220960" cy="5371843"/>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1"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9" name="正方形/長方形 118">
              <a:extLst>
                <a:ext uri="{FF2B5EF4-FFF2-40B4-BE49-F238E27FC236}">
                  <a16:creationId xmlns:a16="http://schemas.microsoft.com/office/drawing/2014/main" id="{314E3C80-5410-4FE9-A59F-F0AF03149685}"/>
                </a:ext>
              </a:extLst>
            </p:cNvPr>
            <p:cNvSpPr/>
            <p:nvPr/>
          </p:nvSpPr>
          <p:spPr>
            <a:xfrm>
              <a:off x="5080321" y="2886974"/>
              <a:ext cx="1369190" cy="577110"/>
            </a:xfrm>
            <a:prstGeom prst="rect">
              <a:avLst/>
            </a:prstGeom>
            <a:solidFill>
              <a:schemeClr val="accent2">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600" b="1"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n-cs"/>
                </a:rPr>
                <a:t>1</a:t>
              </a:r>
              <a:endParaRPr kumimoji="1" lang="ja-JP" altLang="en-US" sz="1600" b="1"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3" name="ホームベース 104">
              <a:extLst>
                <a:ext uri="{FF2B5EF4-FFF2-40B4-BE49-F238E27FC236}">
                  <a16:creationId xmlns:a16="http://schemas.microsoft.com/office/drawing/2014/main" id="{2BF0C51B-0310-4C5C-9B33-81762D1AC992}"/>
                </a:ext>
              </a:extLst>
            </p:cNvPr>
            <p:cNvSpPr/>
            <p:nvPr/>
          </p:nvSpPr>
          <p:spPr>
            <a:xfrm>
              <a:off x="7857384" y="2188220"/>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データカタログサイト登録</a:t>
              </a:r>
            </a:p>
          </p:txBody>
        </p:sp>
        <p:sp>
          <p:nvSpPr>
            <p:cNvPr id="38" name="ホームベース 104">
              <a:extLst>
                <a:ext uri="{FF2B5EF4-FFF2-40B4-BE49-F238E27FC236}">
                  <a16:creationId xmlns:a16="http://schemas.microsoft.com/office/drawing/2014/main" id="{4AC0473B-6D90-4D1C-BC2A-308636E795C5}"/>
                </a:ext>
              </a:extLst>
            </p:cNvPr>
            <p:cNvSpPr/>
            <p:nvPr/>
          </p:nvSpPr>
          <p:spPr>
            <a:xfrm>
              <a:off x="424537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（データカタログ作成ツールによる入力支援）</a:t>
              </a:r>
            </a:p>
          </p:txBody>
        </p:sp>
        <p:sp>
          <p:nvSpPr>
            <p:cNvPr id="99" name="ホームベース 104">
              <a:extLst>
                <a:ext uri="{FF2B5EF4-FFF2-40B4-BE49-F238E27FC236}">
                  <a16:creationId xmlns:a16="http://schemas.microsoft.com/office/drawing/2014/main" id="{64620C70-909F-4885-AFB6-3A867227CD8C}"/>
                </a:ext>
              </a:extLst>
            </p:cNvPr>
            <p:cNvSpPr/>
            <p:nvPr/>
          </p:nvSpPr>
          <p:spPr>
            <a:xfrm>
              <a:off x="61501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事前準備</a:t>
              </a:r>
            </a:p>
          </p:txBody>
        </p:sp>
        <p:sp>
          <p:nvSpPr>
            <p:cNvPr id="113" name="テキスト ボックス 112">
              <a:extLst>
                <a:ext uri="{FF2B5EF4-FFF2-40B4-BE49-F238E27FC236}">
                  <a16:creationId xmlns:a16="http://schemas.microsoft.com/office/drawing/2014/main" id="{2ABD2065-F64C-46AC-BB91-6BCBB2F39AAD}"/>
                </a:ext>
              </a:extLst>
            </p:cNvPr>
            <p:cNvSpPr txBox="1"/>
            <p:nvPr/>
          </p:nvSpPr>
          <p:spPr>
            <a:xfrm>
              <a:off x="1635802" y="2653953"/>
              <a:ext cx="138053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公開対象のデータ</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21" name="正方形/長方形 120">
              <a:extLst>
                <a:ext uri="{FF2B5EF4-FFF2-40B4-BE49-F238E27FC236}">
                  <a16:creationId xmlns:a16="http://schemas.microsoft.com/office/drawing/2014/main" id="{19FB606B-9C4B-4100-8448-1B875BA9EA74}"/>
                </a:ext>
              </a:extLst>
            </p:cNvPr>
            <p:cNvSpPr/>
            <p:nvPr/>
          </p:nvSpPr>
          <p:spPr>
            <a:xfrm>
              <a:off x="9791809" y="2887529"/>
              <a:ext cx="1368000" cy="576000"/>
            </a:xfrm>
            <a:prstGeom prst="rect">
              <a:avLst/>
            </a:prstGeom>
            <a:solidFill>
              <a:schemeClr val="accent2">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3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r>
                <a:rPr kumimoji="1" lang="en-US" altLang="ja-JP" sz="13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p>
          </p:txBody>
        </p:sp>
        <p:sp>
          <p:nvSpPr>
            <p:cNvPr id="46" name="矢印: 下 45">
              <a:extLst>
                <a:ext uri="{FF2B5EF4-FFF2-40B4-BE49-F238E27FC236}">
                  <a16:creationId xmlns:a16="http://schemas.microsoft.com/office/drawing/2014/main" id="{E5B52AD0-5D9E-41D3-ADFE-F451E91D497D}"/>
                </a:ext>
              </a:extLst>
            </p:cNvPr>
            <p:cNvSpPr/>
            <p:nvPr/>
          </p:nvSpPr>
          <p:spPr>
            <a:xfrm rot="16200000">
              <a:off x="9328926" y="2827544"/>
              <a:ext cx="230350" cy="695421"/>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1"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1" name="テキスト ボックス 100">
              <a:extLst>
                <a:ext uri="{FF2B5EF4-FFF2-40B4-BE49-F238E27FC236}">
                  <a16:creationId xmlns:a16="http://schemas.microsoft.com/office/drawing/2014/main" id="{AEBB695F-A114-4AB5-A70C-56EFBF90A4EB}"/>
                </a:ext>
              </a:extLst>
            </p:cNvPr>
            <p:cNvSpPr txBox="1"/>
            <p:nvPr/>
          </p:nvSpPr>
          <p:spPr>
            <a:xfrm>
              <a:off x="8493976" y="3427287"/>
              <a:ext cx="19111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データカタログサイトへ登録</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フローチャート: 磁気ディスク 102">
              <a:extLst>
                <a:ext uri="{FF2B5EF4-FFF2-40B4-BE49-F238E27FC236}">
                  <a16:creationId xmlns:a16="http://schemas.microsoft.com/office/drawing/2014/main" id="{684DA838-FCBF-45CE-9D5F-06EC541FD156}"/>
                </a:ext>
              </a:extLst>
            </p:cNvPr>
            <p:cNvSpPr/>
            <p:nvPr/>
          </p:nvSpPr>
          <p:spPr>
            <a:xfrm>
              <a:off x="1808892" y="2902419"/>
              <a:ext cx="1009701" cy="622881"/>
            </a:xfrm>
            <a:prstGeom prst="flowChartMagneticDisk">
              <a:avLst/>
            </a:prstGeom>
            <a:solidFill>
              <a:schemeClr val="bg1">
                <a:lumMod val="75000"/>
              </a:schemeClr>
            </a:solidFill>
            <a:ln w="6350" cap="flat" cmpd="sng" algn="ctr">
              <a:solidFill>
                <a:schemeClr val="tx1"/>
              </a:solidFill>
              <a:prstDash val="solid"/>
              <a:miter lim="800000"/>
            </a:ln>
            <a:effectLst/>
          </p:spPr>
          <p:txBody>
            <a:bodyPr rtlCol="0" anchor="ctr"/>
            <a:lstStyle/>
            <a:p>
              <a:pPr marL="0" marR="0" lvl="0" indent="0" algn="ctr" defTabSz="742969" rtl="0" eaLnBrk="1" fontAlgn="auto" latinLnBrk="0" hangingPunct="1">
                <a:lnSpc>
                  <a:spcPct val="100000"/>
                </a:lnSpc>
                <a:spcBef>
                  <a:spcPts val="0"/>
                </a:spcBef>
                <a:spcAft>
                  <a:spcPts val="0"/>
                </a:spcAft>
                <a:buClrTx/>
                <a:buSzTx/>
                <a:buFontTx/>
                <a:buNone/>
                <a:tabLst/>
                <a:defRPr/>
              </a:pPr>
              <a:r>
                <a:rPr kumimoji="0" lang="ja-JP" altLang="en-US" sz="13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70" name="テキスト ボックス 69">
              <a:extLst>
                <a:ext uri="{FF2B5EF4-FFF2-40B4-BE49-F238E27FC236}">
                  <a16:creationId xmlns:a16="http://schemas.microsoft.com/office/drawing/2014/main" id="{2BC8590A-4649-48AB-859B-F91EB0B74A48}"/>
                </a:ext>
              </a:extLst>
            </p:cNvPr>
            <p:cNvSpPr txBox="1"/>
            <p:nvPr/>
          </p:nvSpPr>
          <p:spPr>
            <a:xfrm>
              <a:off x="5269747" y="3435333"/>
              <a:ext cx="26059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ツールを用いてデータカタログを作成</a:t>
              </a:r>
            </a:p>
          </p:txBody>
        </p:sp>
        <p:sp>
          <p:nvSpPr>
            <p:cNvPr id="71" name="テキスト ボックス 70">
              <a:extLst>
                <a:ext uri="{FF2B5EF4-FFF2-40B4-BE49-F238E27FC236}">
                  <a16:creationId xmlns:a16="http://schemas.microsoft.com/office/drawing/2014/main" id="{467C15A8-1EDC-469C-96B7-AC7B0DEEB337}"/>
                </a:ext>
              </a:extLst>
            </p:cNvPr>
            <p:cNvSpPr txBox="1"/>
            <p:nvPr/>
          </p:nvSpPr>
          <p:spPr>
            <a:xfrm>
              <a:off x="2880746" y="3325062"/>
              <a:ext cx="131364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実データを参照</a:t>
              </a:r>
            </a:p>
          </p:txBody>
        </p:sp>
      </p:grpSp>
      <p:sp>
        <p:nvSpPr>
          <p:cNvPr id="6" name="吹き出し: 角を丸めた四角形 5">
            <a:extLst>
              <a:ext uri="{FF2B5EF4-FFF2-40B4-BE49-F238E27FC236}">
                <a16:creationId xmlns:a16="http://schemas.microsoft.com/office/drawing/2014/main" id="{0AF8FA6F-5040-4356-A79A-01C1B0B3BAE8}"/>
              </a:ext>
            </a:extLst>
          </p:cNvPr>
          <p:cNvSpPr/>
          <p:nvPr/>
        </p:nvSpPr>
        <p:spPr>
          <a:xfrm>
            <a:off x="291695" y="3908529"/>
            <a:ext cx="11477603" cy="2405812"/>
          </a:xfrm>
          <a:prstGeom prst="wedgeRoundRectCallout">
            <a:avLst>
              <a:gd name="adj1" fmla="val -6303"/>
              <a:gd name="adj2" fmla="val -64059"/>
              <a:gd name="adj3" fmla="val 16667"/>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0" i="0" u="none" strike="noStrike" kern="1200" cap="none" spc="0" normalizeH="0" baseline="0" noProof="0">
              <a:ln>
                <a:noFill/>
              </a:ln>
              <a:solidFill>
                <a:srgbClr val="0070C0"/>
              </a:solidFill>
              <a:effectLst/>
              <a:uLnTx/>
              <a:uFillTx/>
              <a:latin typeface="Calibri" panose="020F0502020204030204"/>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cs typeface="+mn-cs"/>
              </a:rPr>
              <a:t>　　　　　　　　　　　　　　</a:t>
            </a:r>
          </a:p>
        </p:txBody>
      </p:sp>
      <p:sp>
        <p:nvSpPr>
          <p:cNvPr id="100" name="テキスト ボックス 99">
            <a:extLst>
              <a:ext uri="{FF2B5EF4-FFF2-40B4-BE49-F238E27FC236}">
                <a16:creationId xmlns:a16="http://schemas.microsoft.com/office/drawing/2014/main" id="{57A231E2-D4CD-4073-BC92-07AAB0D00F00}"/>
              </a:ext>
            </a:extLst>
          </p:cNvPr>
          <p:cNvSpPr txBox="1"/>
          <p:nvPr/>
        </p:nvSpPr>
        <p:spPr>
          <a:xfrm>
            <a:off x="422702" y="3942543"/>
            <a:ext cx="29434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p:txBody>
      </p:sp>
      <p:sp>
        <p:nvSpPr>
          <p:cNvPr id="5" name="テキスト ボックス 4">
            <a:extLst>
              <a:ext uri="{FF2B5EF4-FFF2-40B4-BE49-F238E27FC236}">
                <a16:creationId xmlns:a16="http://schemas.microsoft.com/office/drawing/2014/main" id="{B0AD3BDF-8FB0-45E7-9179-B63B901B7999}"/>
              </a:ext>
            </a:extLst>
          </p:cNvPr>
          <p:cNvSpPr txBox="1"/>
          <p:nvPr/>
        </p:nvSpPr>
        <p:spPr>
          <a:xfrm>
            <a:off x="8488202" y="5605805"/>
            <a:ext cx="25955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既存のデータカタログを再利用し、</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データカタログの新規作成を支援。</a:t>
            </a:r>
          </a:p>
        </p:txBody>
      </p:sp>
      <p:sp>
        <p:nvSpPr>
          <p:cNvPr id="54" name="テキスト ボックス 53">
            <a:extLst>
              <a:ext uri="{FF2B5EF4-FFF2-40B4-BE49-F238E27FC236}">
                <a16:creationId xmlns:a16="http://schemas.microsoft.com/office/drawing/2014/main" id="{7C41AF44-C44F-4C10-BD44-4C26CF935E0A}"/>
              </a:ext>
            </a:extLst>
          </p:cNvPr>
          <p:cNvSpPr txBox="1"/>
          <p:nvPr/>
        </p:nvSpPr>
        <p:spPr>
          <a:xfrm>
            <a:off x="4420859" y="5613641"/>
            <a:ext cx="31595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作成時に入力項目を絞って表示し、</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入力すべき項目を明確化して入力を支援。</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7" name="テキスト ボックス 106">
            <a:extLst>
              <a:ext uri="{FF2B5EF4-FFF2-40B4-BE49-F238E27FC236}">
                <a16:creationId xmlns:a16="http://schemas.microsoft.com/office/drawing/2014/main" id="{7C763233-15D2-4467-993D-1169DA9762FD}"/>
              </a:ext>
            </a:extLst>
          </p:cNvPr>
          <p:cNvSpPr txBox="1"/>
          <p:nvPr/>
        </p:nvSpPr>
        <p:spPr>
          <a:xfrm>
            <a:off x="861657" y="5605805"/>
            <a:ext cx="270854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データ提供者のデータカタログ作成・</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更新・登録を支援。</a:t>
            </a:r>
          </a:p>
        </p:txBody>
      </p:sp>
      <p:sp>
        <p:nvSpPr>
          <p:cNvPr id="75" name="矢印: 下 74">
            <a:extLst>
              <a:ext uri="{FF2B5EF4-FFF2-40B4-BE49-F238E27FC236}">
                <a16:creationId xmlns:a16="http://schemas.microsoft.com/office/drawing/2014/main" id="{CCC47F17-D6E6-4B97-B0B7-E7E13BED1CC5}"/>
              </a:ext>
            </a:extLst>
          </p:cNvPr>
          <p:cNvSpPr/>
          <p:nvPr/>
        </p:nvSpPr>
        <p:spPr>
          <a:xfrm rot="16200000">
            <a:off x="2033774" y="4785781"/>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1"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6" name="フローチャート: 書類 75">
            <a:extLst>
              <a:ext uri="{FF2B5EF4-FFF2-40B4-BE49-F238E27FC236}">
                <a16:creationId xmlns:a16="http://schemas.microsoft.com/office/drawing/2014/main" id="{A2AFC07E-4391-4D76-B3C1-029EE5A69135}"/>
              </a:ext>
            </a:extLst>
          </p:cNvPr>
          <p:cNvSpPr/>
          <p:nvPr/>
        </p:nvSpPr>
        <p:spPr>
          <a:xfrm>
            <a:off x="2570259" y="4845940"/>
            <a:ext cx="902374" cy="52082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p>
        </p:txBody>
      </p:sp>
      <p:grpSp>
        <p:nvGrpSpPr>
          <p:cNvPr id="82" name="グループ化 81">
            <a:extLst>
              <a:ext uri="{FF2B5EF4-FFF2-40B4-BE49-F238E27FC236}">
                <a16:creationId xmlns:a16="http://schemas.microsoft.com/office/drawing/2014/main" id="{48736992-3E94-4F48-9085-C83E761C7A78}"/>
              </a:ext>
            </a:extLst>
          </p:cNvPr>
          <p:cNvGrpSpPr>
            <a:grpSpLocks noChangeAspect="1"/>
          </p:cNvGrpSpPr>
          <p:nvPr/>
        </p:nvGrpSpPr>
        <p:grpSpPr>
          <a:xfrm flipH="1">
            <a:off x="959223" y="4801477"/>
            <a:ext cx="839040" cy="567981"/>
            <a:chOff x="10041164" y="1647188"/>
            <a:chExt cx="15093951" cy="9607550"/>
          </a:xfrm>
          <a:solidFill>
            <a:schemeClr val="tx1"/>
          </a:solidFill>
        </p:grpSpPr>
        <p:sp>
          <p:nvSpPr>
            <p:cNvPr id="83" name="Oval 6">
              <a:extLst>
                <a:ext uri="{FF2B5EF4-FFF2-40B4-BE49-F238E27FC236}">
                  <a16:creationId xmlns:a16="http://schemas.microsoft.com/office/drawing/2014/main" id="{B29DB625-8329-4F30-AB05-7BDAE63E712A}"/>
                </a:ext>
              </a:extLst>
            </p:cNvPr>
            <p:cNvSpPr>
              <a:spLocks noChangeArrowheads="1"/>
            </p:cNvSpPr>
            <p:nvPr/>
          </p:nvSpPr>
          <p:spPr bwMode="auto">
            <a:xfrm>
              <a:off x="20337464" y="1647188"/>
              <a:ext cx="3498859" cy="3498861"/>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Freeform 7">
              <a:extLst>
                <a:ext uri="{FF2B5EF4-FFF2-40B4-BE49-F238E27FC236}">
                  <a16:creationId xmlns:a16="http://schemas.microsoft.com/office/drawing/2014/main" id="{D6C0FA9A-2EDC-48A6-8765-98BD41D4A4DD}"/>
                </a:ext>
              </a:extLst>
            </p:cNvPr>
            <p:cNvSpPr>
              <a:spLocks noEditPoints="1"/>
            </p:cNvSpPr>
            <p:nvPr/>
          </p:nvSpPr>
          <p:spPr bwMode="auto">
            <a:xfrm>
              <a:off x="10041164" y="5344500"/>
              <a:ext cx="15093951" cy="5910238"/>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 name="グループ化 6">
            <a:extLst>
              <a:ext uri="{FF2B5EF4-FFF2-40B4-BE49-F238E27FC236}">
                <a16:creationId xmlns:a16="http://schemas.microsoft.com/office/drawing/2014/main" id="{2E2AC81B-DDBB-4ED0-B3B4-E5BB2D6A15BC}"/>
              </a:ext>
            </a:extLst>
          </p:cNvPr>
          <p:cNvGrpSpPr/>
          <p:nvPr/>
        </p:nvGrpSpPr>
        <p:grpSpPr>
          <a:xfrm>
            <a:off x="4748116" y="4766905"/>
            <a:ext cx="2505017" cy="678893"/>
            <a:chOff x="4755129" y="4745650"/>
            <a:chExt cx="2505017" cy="678893"/>
          </a:xfrm>
        </p:grpSpPr>
        <p:sp>
          <p:nvSpPr>
            <p:cNvPr id="47" name="正方形/長方形 46">
              <a:extLst>
                <a:ext uri="{FF2B5EF4-FFF2-40B4-BE49-F238E27FC236}">
                  <a16:creationId xmlns:a16="http://schemas.microsoft.com/office/drawing/2014/main" id="{5628193C-69D7-431B-826F-016906C5AEC5}"/>
                </a:ext>
              </a:extLst>
            </p:cNvPr>
            <p:cNvSpPr/>
            <p:nvPr/>
          </p:nvSpPr>
          <p:spPr>
            <a:xfrm>
              <a:off x="4755129" y="4891427"/>
              <a:ext cx="813158" cy="99502"/>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9" name="正方形/長方形 48">
              <a:extLst>
                <a:ext uri="{FF2B5EF4-FFF2-40B4-BE49-F238E27FC236}">
                  <a16:creationId xmlns:a16="http://schemas.microsoft.com/office/drawing/2014/main" id="{6AED220B-1FED-47DC-A04E-5C593319C8B6}"/>
                </a:ext>
              </a:extLst>
            </p:cNvPr>
            <p:cNvSpPr/>
            <p:nvPr/>
          </p:nvSpPr>
          <p:spPr>
            <a:xfrm>
              <a:off x="4755129" y="5037204"/>
              <a:ext cx="813158" cy="99502"/>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1" name="正方形/長方形 50">
              <a:extLst>
                <a:ext uri="{FF2B5EF4-FFF2-40B4-BE49-F238E27FC236}">
                  <a16:creationId xmlns:a16="http://schemas.microsoft.com/office/drawing/2014/main" id="{545DC329-F33C-4C22-8C84-5D10563BD76B}"/>
                </a:ext>
              </a:extLst>
            </p:cNvPr>
            <p:cNvSpPr/>
            <p:nvPr/>
          </p:nvSpPr>
          <p:spPr>
            <a:xfrm>
              <a:off x="4755129" y="5182981"/>
              <a:ext cx="813158" cy="97644"/>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正方形/長方形 52">
              <a:extLst>
                <a:ext uri="{FF2B5EF4-FFF2-40B4-BE49-F238E27FC236}">
                  <a16:creationId xmlns:a16="http://schemas.microsoft.com/office/drawing/2014/main" id="{43CD7B0F-9A50-4EB4-9525-6E668A7184B0}"/>
                </a:ext>
              </a:extLst>
            </p:cNvPr>
            <p:cNvSpPr/>
            <p:nvPr/>
          </p:nvSpPr>
          <p:spPr>
            <a:xfrm>
              <a:off x="4755129" y="4745650"/>
              <a:ext cx="813158" cy="99502"/>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8" name="正方形/長方形 107">
              <a:extLst>
                <a:ext uri="{FF2B5EF4-FFF2-40B4-BE49-F238E27FC236}">
                  <a16:creationId xmlns:a16="http://schemas.microsoft.com/office/drawing/2014/main" id="{F27EF1CC-87F1-4515-B603-9ADCC6CC5E36}"/>
                </a:ext>
              </a:extLst>
            </p:cNvPr>
            <p:cNvSpPr/>
            <p:nvPr/>
          </p:nvSpPr>
          <p:spPr>
            <a:xfrm>
              <a:off x="6446988" y="5102356"/>
              <a:ext cx="813158" cy="99502"/>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1" name="正方形/長方形 110">
              <a:extLst>
                <a:ext uri="{FF2B5EF4-FFF2-40B4-BE49-F238E27FC236}">
                  <a16:creationId xmlns:a16="http://schemas.microsoft.com/office/drawing/2014/main" id="{30375473-AA5A-45B3-B09B-E5782D16288A}"/>
                </a:ext>
              </a:extLst>
            </p:cNvPr>
            <p:cNvSpPr/>
            <p:nvPr/>
          </p:nvSpPr>
          <p:spPr>
            <a:xfrm>
              <a:off x="6446988" y="4960327"/>
              <a:ext cx="813158" cy="99502"/>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2" name="矢印: 下 111">
              <a:extLst>
                <a:ext uri="{FF2B5EF4-FFF2-40B4-BE49-F238E27FC236}">
                  <a16:creationId xmlns:a16="http://schemas.microsoft.com/office/drawing/2014/main" id="{CBF4D833-913C-466E-BEE1-190016384B83}"/>
                </a:ext>
              </a:extLst>
            </p:cNvPr>
            <p:cNvSpPr/>
            <p:nvPr/>
          </p:nvSpPr>
          <p:spPr>
            <a:xfrm rot="16200000">
              <a:off x="5892463" y="4810375"/>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1"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4" name="正方形/長方形 113">
              <a:extLst>
                <a:ext uri="{FF2B5EF4-FFF2-40B4-BE49-F238E27FC236}">
                  <a16:creationId xmlns:a16="http://schemas.microsoft.com/office/drawing/2014/main" id="{DC5E4A76-4E21-480D-A3D4-BFB2F4021FE4}"/>
                </a:ext>
              </a:extLst>
            </p:cNvPr>
            <p:cNvSpPr/>
            <p:nvPr/>
          </p:nvSpPr>
          <p:spPr>
            <a:xfrm>
              <a:off x="4755129" y="5326899"/>
              <a:ext cx="813158" cy="97644"/>
            </a:xfrm>
            <a:prstGeom prst="rect">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16" name="テキスト ボックス 115">
            <a:extLst>
              <a:ext uri="{FF2B5EF4-FFF2-40B4-BE49-F238E27FC236}">
                <a16:creationId xmlns:a16="http://schemas.microsoft.com/office/drawing/2014/main" id="{7E815275-E9E3-455B-85F8-3B9B017E72B9}"/>
              </a:ext>
            </a:extLst>
          </p:cNvPr>
          <p:cNvSpPr txBox="1"/>
          <p:nvPr/>
        </p:nvSpPr>
        <p:spPr>
          <a:xfrm>
            <a:off x="8484194" y="4290633"/>
            <a:ext cx="267893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③カタログ再利用</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別名保存</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4" name="テキスト ボックス 123">
            <a:extLst>
              <a:ext uri="{FF2B5EF4-FFF2-40B4-BE49-F238E27FC236}">
                <a16:creationId xmlns:a16="http://schemas.microsoft.com/office/drawing/2014/main" id="{7FCF0929-BF02-4A89-9C01-ECDDC43C531A}"/>
              </a:ext>
            </a:extLst>
          </p:cNvPr>
          <p:cNvSpPr txBox="1"/>
          <p:nvPr/>
        </p:nvSpPr>
        <p:spPr>
          <a:xfrm>
            <a:off x="5100378" y="4299411"/>
            <a:ext cx="190629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②項目フィルタリング</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5" name="テキスト ボックス 124">
            <a:extLst>
              <a:ext uri="{FF2B5EF4-FFF2-40B4-BE49-F238E27FC236}">
                <a16:creationId xmlns:a16="http://schemas.microsoft.com/office/drawing/2014/main" id="{1DFA98F8-FB55-4506-BEE4-36BC1255B459}"/>
              </a:ext>
            </a:extLst>
          </p:cNvPr>
          <p:cNvSpPr txBox="1"/>
          <p:nvPr/>
        </p:nvSpPr>
        <p:spPr>
          <a:xfrm>
            <a:off x="954204" y="4290633"/>
            <a:ext cx="252344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①カタログ作成</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更新・登録</a:t>
            </a:r>
          </a:p>
        </p:txBody>
      </p:sp>
      <p:sp>
        <p:nvSpPr>
          <p:cNvPr id="164" name="フローチャート: 書類 163">
            <a:extLst>
              <a:ext uri="{FF2B5EF4-FFF2-40B4-BE49-F238E27FC236}">
                <a16:creationId xmlns:a16="http://schemas.microsoft.com/office/drawing/2014/main" id="{CE44FA5B-F8C5-4163-A39E-CF639F9C70F0}"/>
              </a:ext>
            </a:extLst>
          </p:cNvPr>
          <p:cNvSpPr/>
          <p:nvPr/>
        </p:nvSpPr>
        <p:spPr>
          <a:xfrm>
            <a:off x="8509884" y="4850494"/>
            <a:ext cx="902374" cy="52082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r>
              <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5" name="フローチャート: 書類 164">
            <a:extLst>
              <a:ext uri="{FF2B5EF4-FFF2-40B4-BE49-F238E27FC236}">
                <a16:creationId xmlns:a16="http://schemas.microsoft.com/office/drawing/2014/main" id="{CB9F6DD8-DE1C-43F1-8CB8-CFBBCFEAA665}"/>
              </a:ext>
            </a:extLst>
          </p:cNvPr>
          <p:cNvSpPr/>
          <p:nvPr/>
        </p:nvSpPr>
        <p:spPr>
          <a:xfrm>
            <a:off x="10159728" y="4841385"/>
            <a:ext cx="902374" cy="52082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r>
              <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endPar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6" name="矢印: 下 165">
            <a:extLst>
              <a:ext uri="{FF2B5EF4-FFF2-40B4-BE49-F238E27FC236}">
                <a16:creationId xmlns:a16="http://schemas.microsoft.com/office/drawing/2014/main" id="{214726B4-77AD-4C6F-AED2-C989EF8E4151}"/>
              </a:ext>
            </a:extLst>
          </p:cNvPr>
          <p:cNvSpPr/>
          <p:nvPr/>
        </p:nvSpPr>
        <p:spPr>
          <a:xfrm rot="16200000">
            <a:off x="9670818" y="4785409"/>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1"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9" name="四角形: 角を丸くする 58">
            <a:extLst>
              <a:ext uri="{FF2B5EF4-FFF2-40B4-BE49-F238E27FC236}">
                <a16:creationId xmlns:a16="http://schemas.microsoft.com/office/drawing/2014/main" id="{3B6EC7AA-D306-410A-8E5F-12E26BE35BB5}"/>
              </a:ext>
            </a:extLst>
          </p:cNvPr>
          <p:cNvSpPr/>
          <p:nvPr/>
        </p:nvSpPr>
        <p:spPr>
          <a:xfrm>
            <a:off x="4231224"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3" name="四角形: 角を丸くする 62">
            <a:extLst>
              <a:ext uri="{FF2B5EF4-FFF2-40B4-BE49-F238E27FC236}">
                <a16:creationId xmlns:a16="http://schemas.microsoft.com/office/drawing/2014/main" id="{43E4F221-B065-43C1-AE75-81EA7AB45FB6}"/>
              </a:ext>
            </a:extLst>
          </p:cNvPr>
          <p:cNvSpPr/>
          <p:nvPr/>
        </p:nvSpPr>
        <p:spPr>
          <a:xfrm>
            <a:off x="8016593"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4" name="四角形: 角を丸くする 63">
            <a:extLst>
              <a:ext uri="{FF2B5EF4-FFF2-40B4-BE49-F238E27FC236}">
                <a16:creationId xmlns:a16="http://schemas.microsoft.com/office/drawing/2014/main" id="{5CDFEB07-7FA5-401D-9554-5724D8ED122B}"/>
              </a:ext>
            </a:extLst>
          </p:cNvPr>
          <p:cNvSpPr/>
          <p:nvPr/>
        </p:nvSpPr>
        <p:spPr>
          <a:xfrm>
            <a:off x="447200" y="4291298"/>
            <a:ext cx="3537456"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2" name="正方形/長方形 61">
            <a:extLst>
              <a:ext uri="{FF2B5EF4-FFF2-40B4-BE49-F238E27FC236}">
                <a16:creationId xmlns:a16="http://schemas.microsoft.com/office/drawing/2014/main" id="{296CE285-D4E2-4641-83E5-5406EE7A467A}"/>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対象読者：すべての方</a:t>
            </a:r>
          </a:p>
        </p:txBody>
      </p:sp>
      <p:sp>
        <p:nvSpPr>
          <p:cNvPr id="57" name="テキスト プレースホルダー 1">
            <a:extLst>
              <a:ext uri="{FF2B5EF4-FFF2-40B4-BE49-F238E27FC236}">
                <a16:creationId xmlns:a16="http://schemas.microsoft.com/office/drawing/2014/main" id="{F7660ED2-63E9-43F5-89AD-981BA9109987}"/>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2.3.</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データカタログ作成ツールの機能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(1)</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作成ツールの利用イメージ</a:t>
            </a:r>
          </a:p>
        </p:txBody>
      </p:sp>
      <p:sp>
        <p:nvSpPr>
          <p:cNvPr id="61" name="正方形/長方形 60">
            <a:extLst>
              <a:ext uri="{FF2B5EF4-FFF2-40B4-BE49-F238E27FC236}">
                <a16:creationId xmlns:a16="http://schemas.microsoft.com/office/drawing/2014/main" id="{38E2990B-1BE6-420E-8480-1E96218DB8D3}"/>
              </a:ext>
            </a:extLst>
          </p:cNvPr>
          <p:cNvSpPr/>
          <p:nvPr/>
        </p:nvSpPr>
        <p:spPr>
          <a:xfrm>
            <a:off x="227016" y="675929"/>
            <a:ext cx="11724494" cy="1077218"/>
          </a:xfrm>
          <a:prstGeom prst="rect">
            <a:avLst/>
          </a:prstGeom>
          <a:solidFill>
            <a:srgbClr val="2FA3EE">
              <a:lumMod val="50000"/>
            </a:srgbClr>
          </a:solidFill>
          <a:ln w="19050" cap="flat" cmpd="sng" algn="ctr">
            <a:solidFill>
              <a:srgbClr val="2FA3EE">
                <a:lumMod val="50000"/>
              </a:srgbClr>
            </a:solidFill>
            <a:prstDash val="solid"/>
          </a:ln>
          <a:effectLst/>
        </p:spPr>
        <p:txBody>
          <a:bodyPr rtlCol="0" anchor="t" anchorCtr="0">
            <a:spAutoFit/>
          </a:bodyPr>
          <a:lstStyle/>
          <a:p>
            <a:pPr marL="232178" marR="0" lvl="0" indent="-232178"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データカタログは多数の項目に記載があるとデータ利用者が実データの内容を理解しやすくなる一方、入力に手間がかかるという問題があります。</a:t>
            </a:r>
            <a:endParaRPr kumimoji="0"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32178" marR="0" lvl="0" indent="-232178"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データカタログ作成ツールは、データカタログ作成時の入力を支援し、上記の問題を解決するツールです。　</a:t>
            </a:r>
            <a:endParaRPr kumimoji="0"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32178" marR="0" lvl="0" indent="-232178"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データカタログ作成ツールは、以下３つの機能を提供します。</a:t>
            </a:r>
            <a:endParaRPr kumimoji="0"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357188" marR="0" lvl="1"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①カタログ作成</a:t>
            </a:r>
            <a:r>
              <a:rPr kumimoji="0"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a:t>
            </a:r>
            <a:r>
              <a:rPr kumimoji="0"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更新・登録　　②項目フィルタリング　　③カタログ再利用</a:t>
            </a:r>
            <a:r>
              <a:rPr kumimoji="0"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a:t>
            </a:r>
            <a:r>
              <a:rPr kumimoji="0"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別名保存</a:t>
            </a:r>
            <a:r>
              <a:rPr kumimoji="0"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a:t>
            </a:r>
            <a:endParaRPr kumimoji="0"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1130728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グループ化 188">
            <a:extLst>
              <a:ext uri="{FF2B5EF4-FFF2-40B4-BE49-F238E27FC236}">
                <a16:creationId xmlns:a16="http://schemas.microsoft.com/office/drawing/2014/main" id="{E9C05EA8-4148-437E-816F-C98542314669}"/>
              </a:ext>
            </a:extLst>
          </p:cNvPr>
          <p:cNvGrpSpPr/>
          <p:nvPr/>
        </p:nvGrpSpPr>
        <p:grpSpPr>
          <a:xfrm>
            <a:off x="410240" y="1946137"/>
            <a:ext cx="4926931" cy="4442124"/>
            <a:chOff x="338034" y="2456258"/>
            <a:chExt cx="3871973" cy="4079296"/>
          </a:xfrm>
        </p:grpSpPr>
        <p:grpSp>
          <p:nvGrpSpPr>
            <p:cNvPr id="188" name="グループ化 187">
              <a:extLst>
                <a:ext uri="{FF2B5EF4-FFF2-40B4-BE49-F238E27FC236}">
                  <a16:creationId xmlns:a16="http://schemas.microsoft.com/office/drawing/2014/main" id="{CCB593D1-9380-4CE0-85E4-CA76817E205E}"/>
                </a:ext>
              </a:extLst>
            </p:cNvPr>
            <p:cNvGrpSpPr/>
            <p:nvPr/>
          </p:nvGrpSpPr>
          <p:grpSpPr>
            <a:xfrm>
              <a:off x="338034" y="2456258"/>
              <a:ext cx="3151292" cy="4079296"/>
              <a:chOff x="338034" y="2456258"/>
              <a:chExt cx="3151292" cy="4079296"/>
            </a:xfrm>
          </p:grpSpPr>
          <p:pic>
            <p:nvPicPr>
              <p:cNvPr id="76" name="図 75">
                <a:extLst>
                  <a:ext uri="{FF2B5EF4-FFF2-40B4-BE49-F238E27FC236}">
                    <a16:creationId xmlns:a16="http://schemas.microsoft.com/office/drawing/2014/main" id="{457625A1-4C9D-4A89-9A48-E19F4C875C30}"/>
                  </a:ext>
                </a:extLst>
              </p:cNvPr>
              <p:cNvPicPr>
                <a:picLocks noChangeAspect="1"/>
              </p:cNvPicPr>
              <p:nvPr/>
            </p:nvPicPr>
            <p:blipFill rotWithShape="1">
              <a:blip r:embed="rId3"/>
              <a:srcRect r="60409" b="1875"/>
              <a:stretch/>
            </p:blipFill>
            <p:spPr>
              <a:xfrm>
                <a:off x="338034" y="2456258"/>
                <a:ext cx="3151292" cy="4079296"/>
              </a:xfrm>
              <a:prstGeom prst="rect">
                <a:avLst/>
              </a:prstGeom>
            </p:spPr>
          </p:pic>
          <p:sp>
            <p:nvSpPr>
              <p:cNvPr id="79" name="正方形/長方形 78">
                <a:extLst>
                  <a:ext uri="{FF2B5EF4-FFF2-40B4-BE49-F238E27FC236}">
                    <a16:creationId xmlns:a16="http://schemas.microsoft.com/office/drawing/2014/main" id="{D5BB4906-4A60-4A5F-86A0-7F0022076539}"/>
                  </a:ext>
                </a:extLst>
              </p:cNvPr>
              <p:cNvSpPr/>
              <p:nvPr/>
            </p:nvSpPr>
            <p:spPr>
              <a:xfrm>
                <a:off x="439685" y="3525592"/>
                <a:ext cx="2427726" cy="800222"/>
              </a:xfrm>
              <a:prstGeom prst="rect">
                <a:avLst/>
              </a:prstGeom>
              <a:noFill/>
              <a:ln w="19050">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marR="0" lvl="0" indent="-1109812" algn="l" defTabSz="914400" rtl="0" eaLnBrk="1" fontAlgn="auto" latinLnBrk="0" hangingPunct="1">
                  <a:lnSpc>
                    <a:spcPct val="100000"/>
                  </a:lnSpc>
                  <a:spcBef>
                    <a:spcPts val="0"/>
                  </a:spcBef>
                  <a:spcAft>
                    <a:spcPts val="0"/>
                  </a:spcAft>
                  <a:buClrTx/>
                  <a:buSzTx/>
                  <a:buFontTx/>
                  <a:buNone/>
                  <a:tabLst>
                    <a:tab pos="2975783" algn="l"/>
                  </a:tabLst>
                  <a:defRPr/>
                </a:pPr>
                <a:endParaRPr kumimoji="1" lang="ja-JP" altLang="en-US" sz="1723" b="0" i="0" u="none" strike="noStrike" kern="1200" cap="none" spc="0" normalizeH="0" baseline="0" noProof="0">
                  <a:ln>
                    <a:noFill/>
                  </a:ln>
                  <a:solidFill>
                    <a:prstClr val="black"/>
                  </a:solidFill>
                  <a:effectLst/>
                  <a:uLnTx/>
                  <a:uFillTx/>
                  <a:latin typeface="Meiryo UI"/>
                  <a:ea typeface="Meiryo UI"/>
                  <a:cs typeface="+mn-cs"/>
                </a:endParaRPr>
              </a:p>
            </p:txBody>
          </p:sp>
          <p:sp>
            <p:nvSpPr>
              <p:cNvPr id="80" name="正方形/長方形 79">
                <a:extLst>
                  <a:ext uri="{FF2B5EF4-FFF2-40B4-BE49-F238E27FC236}">
                    <a16:creationId xmlns:a16="http://schemas.microsoft.com/office/drawing/2014/main" id="{46C1B53B-5FD5-4569-98D1-83BB258C3C27}"/>
                  </a:ext>
                </a:extLst>
              </p:cNvPr>
              <p:cNvSpPr/>
              <p:nvPr/>
            </p:nvSpPr>
            <p:spPr>
              <a:xfrm>
                <a:off x="439685" y="5123655"/>
                <a:ext cx="2427726" cy="271494"/>
              </a:xfrm>
              <a:prstGeom prst="rect">
                <a:avLst/>
              </a:prstGeom>
              <a:no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marR="0" lvl="0" indent="-1109812" algn="l" defTabSz="914400" rtl="0" eaLnBrk="1" fontAlgn="auto" latinLnBrk="0" hangingPunct="1">
                  <a:lnSpc>
                    <a:spcPct val="100000"/>
                  </a:lnSpc>
                  <a:spcBef>
                    <a:spcPts val="0"/>
                  </a:spcBef>
                  <a:spcAft>
                    <a:spcPts val="0"/>
                  </a:spcAft>
                  <a:buClrTx/>
                  <a:buSzTx/>
                  <a:buFontTx/>
                  <a:buNone/>
                  <a:tabLst>
                    <a:tab pos="2975783" algn="l"/>
                  </a:tabLst>
                  <a:defRPr/>
                </a:pPr>
                <a:endParaRPr kumimoji="1" lang="ja-JP" altLang="en-US" sz="1723" b="0" i="0" u="none" strike="noStrike" kern="1200" cap="none" spc="0" normalizeH="0" baseline="0" noProof="0">
                  <a:ln>
                    <a:noFill/>
                  </a:ln>
                  <a:solidFill>
                    <a:prstClr val="black"/>
                  </a:solidFill>
                  <a:effectLst/>
                  <a:uLnTx/>
                  <a:uFillTx/>
                  <a:latin typeface="Meiryo UI"/>
                  <a:ea typeface="Meiryo UI"/>
                  <a:cs typeface="+mn-cs"/>
                </a:endParaRPr>
              </a:p>
            </p:txBody>
          </p:sp>
          <p:sp>
            <p:nvSpPr>
              <p:cNvPr id="82" name="正方形/長方形 81">
                <a:extLst>
                  <a:ext uri="{FF2B5EF4-FFF2-40B4-BE49-F238E27FC236}">
                    <a16:creationId xmlns:a16="http://schemas.microsoft.com/office/drawing/2014/main" id="{1548CE5F-4AE4-4714-B0B7-94B332932E50}"/>
                  </a:ext>
                </a:extLst>
              </p:cNvPr>
              <p:cNvSpPr/>
              <p:nvPr/>
            </p:nvSpPr>
            <p:spPr>
              <a:xfrm>
                <a:off x="439685" y="5429768"/>
                <a:ext cx="2427726" cy="585403"/>
              </a:xfrm>
              <a:prstGeom prst="rect">
                <a:avLst/>
              </a:prstGeom>
              <a:noFill/>
              <a:ln w="19050">
                <a:solidFill>
                  <a:schemeClr val="accent2">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marR="0" lvl="0" indent="-1109812" algn="l" defTabSz="914400" rtl="0" eaLnBrk="1" fontAlgn="auto" latinLnBrk="0" hangingPunct="1">
                  <a:lnSpc>
                    <a:spcPct val="100000"/>
                  </a:lnSpc>
                  <a:spcBef>
                    <a:spcPts val="0"/>
                  </a:spcBef>
                  <a:spcAft>
                    <a:spcPts val="0"/>
                  </a:spcAft>
                  <a:buClrTx/>
                  <a:buSzTx/>
                  <a:buFontTx/>
                  <a:buNone/>
                  <a:tabLst>
                    <a:tab pos="2975783" algn="l"/>
                  </a:tabLst>
                  <a:defRPr/>
                </a:pPr>
                <a:endParaRPr kumimoji="1" lang="ja-JP" altLang="en-US" sz="1723" b="0" i="0" u="none" strike="noStrike" kern="1200" cap="none" spc="0" normalizeH="0" baseline="0" noProof="0">
                  <a:ln>
                    <a:noFill/>
                  </a:ln>
                  <a:solidFill>
                    <a:prstClr val="black"/>
                  </a:solidFill>
                  <a:effectLst/>
                  <a:uLnTx/>
                  <a:uFillTx/>
                  <a:latin typeface="Meiryo UI"/>
                  <a:ea typeface="Meiryo UI"/>
                  <a:cs typeface="+mn-cs"/>
                </a:endParaRPr>
              </a:p>
            </p:txBody>
          </p:sp>
        </p:grpSp>
        <p:sp>
          <p:nvSpPr>
            <p:cNvPr id="77" name="吹き出し: 四角形 76">
              <a:extLst>
                <a:ext uri="{FF2B5EF4-FFF2-40B4-BE49-F238E27FC236}">
                  <a16:creationId xmlns:a16="http://schemas.microsoft.com/office/drawing/2014/main" id="{0FFE2BA9-3115-407D-9525-106738B89929}"/>
                </a:ext>
              </a:extLst>
            </p:cNvPr>
            <p:cNvSpPr/>
            <p:nvPr/>
          </p:nvSpPr>
          <p:spPr>
            <a:xfrm>
              <a:off x="3055442" y="3442034"/>
              <a:ext cx="1154565" cy="883779"/>
            </a:xfrm>
            <a:prstGeom prst="wedgeRectCallout">
              <a:avLst>
                <a:gd name="adj1" fmla="val -82033"/>
                <a:gd name="adj2" fmla="val 11944"/>
              </a:avLst>
            </a:prstGeom>
            <a:solidFill>
              <a:schemeClr val="accent2">
                <a:lumMod val="60000"/>
                <a:lumOff val="4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r>
                <a:rPr kumimoji="1" lang="ja-JP" altLang="en-US"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必須項目</a:t>
              </a: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br>
                <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未入力時に</a:t>
              </a:r>
              <a:br>
                <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エラーメッセージを表示。</a:t>
              </a:r>
              <a:endPar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83" name="吹き出し: 四角形 82">
              <a:extLst>
                <a:ext uri="{FF2B5EF4-FFF2-40B4-BE49-F238E27FC236}">
                  <a16:creationId xmlns:a16="http://schemas.microsoft.com/office/drawing/2014/main" id="{CAB68456-A39F-4359-844F-52BDBED80241}"/>
                </a:ext>
              </a:extLst>
            </p:cNvPr>
            <p:cNvSpPr/>
            <p:nvPr/>
          </p:nvSpPr>
          <p:spPr>
            <a:xfrm>
              <a:off x="3049564" y="4455845"/>
              <a:ext cx="1154565" cy="883779"/>
            </a:xfrm>
            <a:prstGeom prst="wedgeRectCallout">
              <a:avLst>
                <a:gd name="adj1" fmla="val -80531"/>
                <a:gd name="adj2" fmla="val 40389"/>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r>
                <a:rPr kumimoji="1" lang="ja-JP" altLang="en-US"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任意項目</a:t>
              </a: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br>
                <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初期表示で、</a:t>
              </a:r>
              <a:br>
                <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折り畳んで表示。</a:t>
              </a:r>
              <a:endPar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84" name="吹き出し: 四角形 83">
              <a:extLst>
                <a:ext uri="{FF2B5EF4-FFF2-40B4-BE49-F238E27FC236}">
                  <a16:creationId xmlns:a16="http://schemas.microsoft.com/office/drawing/2014/main" id="{B7CDD360-1E50-41D5-8E63-1741A47173DF}"/>
                </a:ext>
              </a:extLst>
            </p:cNvPr>
            <p:cNvSpPr/>
            <p:nvPr/>
          </p:nvSpPr>
          <p:spPr>
            <a:xfrm>
              <a:off x="3049564" y="5486822"/>
              <a:ext cx="1154565" cy="883779"/>
            </a:xfrm>
            <a:prstGeom prst="wedgeRectCallout">
              <a:avLst>
                <a:gd name="adj1" fmla="val -80531"/>
                <a:gd name="adj2" fmla="val -4730"/>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r>
                <a:rPr kumimoji="1" lang="ja-JP" altLang="en-US"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推奨項目</a:t>
              </a:r>
              <a:r>
                <a:rPr kumimoji="1" lang="en-US" altLang="ja-JP" sz="14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初期表示で、</a:t>
              </a:r>
              <a:br>
                <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1" lang="ja-JP" altLang="en-US"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折り畳まず表示。</a:t>
              </a:r>
              <a:endParaRPr kumimoji="1" lang="en-US" altLang="ja-JP" sz="1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grpSp>
      <p:sp>
        <p:nvSpPr>
          <p:cNvPr id="192" name="正方形/長方形 191">
            <a:extLst>
              <a:ext uri="{FF2B5EF4-FFF2-40B4-BE49-F238E27FC236}">
                <a16:creationId xmlns:a16="http://schemas.microsoft.com/office/drawing/2014/main" id="{EB5C472A-CEB3-4A2C-B240-276533CE64FE}"/>
              </a:ext>
            </a:extLst>
          </p:cNvPr>
          <p:cNvSpPr/>
          <p:nvPr/>
        </p:nvSpPr>
        <p:spPr>
          <a:xfrm>
            <a:off x="5569863" y="1946137"/>
            <a:ext cx="6123826" cy="444212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15"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2" name="正方形/長方形 31">
            <a:extLst>
              <a:ext uri="{FF2B5EF4-FFF2-40B4-BE49-F238E27FC236}">
                <a16:creationId xmlns:a16="http://schemas.microsoft.com/office/drawing/2014/main" id="{0387F97C-4E57-44F9-8792-DED6EB1D3311}"/>
              </a:ext>
            </a:extLst>
          </p:cNvPr>
          <p:cNvSpPr/>
          <p:nvPr/>
        </p:nvSpPr>
        <p:spPr>
          <a:xfrm>
            <a:off x="6627529" y="2030617"/>
            <a:ext cx="69762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オープン</a:t>
            </a:r>
            <a:endPar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3" name="正方形/長方形 32">
            <a:extLst>
              <a:ext uri="{FF2B5EF4-FFF2-40B4-BE49-F238E27FC236}">
                <a16:creationId xmlns:a16="http://schemas.microsoft.com/office/drawing/2014/main" id="{9AE19DD4-3E28-4210-BDC0-903D2C9F4071}"/>
              </a:ext>
            </a:extLst>
          </p:cNvPr>
          <p:cNvSpPr/>
          <p:nvPr/>
        </p:nvSpPr>
        <p:spPr>
          <a:xfrm>
            <a:off x="5704403" y="4913681"/>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配信名称</a:t>
            </a:r>
          </a:p>
        </p:txBody>
      </p:sp>
      <p:sp>
        <p:nvSpPr>
          <p:cNvPr id="34" name="正方形/長方形 33">
            <a:extLst>
              <a:ext uri="{FF2B5EF4-FFF2-40B4-BE49-F238E27FC236}">
                <a16:creationId xmlns:a16="http://schemas.microsoft.com/office/drawing/2014/main" id="{EDBD794B-A0B7-435A-8829-921784CE1DF3}"/>
              </a:ext>
            </a:extLst>
          </p:cNvPr>
          <p:cNvSpPr/>
          <p:nvPr/>
        </p:nvSpPr>
        <p:spPr>
          <a:xfrm>
            <a:off x="5704403" y="2739302"/>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データセットタイトル</a:t>
            </a:r>
          </a:p>
        </p:txBody>
      </p:sp>
      <p:sp>
        <p:nvSpPr>
          <p:cNvPr id="35" name="正方形/長方形 34">
            <a:extLst>
              <a:ext uri="{FF2B5EF4-FFF2-40B4-BE49-F238E27FC236}">
                <a16:creationId xmlns:a16="http://schemas.microsoft.com/office/drawing/2014/main" id="{B166B814-10A3-416B-966C-A5B8052EA0C9}"/>
              </a:ext>
            </a:extLst>
          </p:cNvPr>
          <p:cNvSpPr/>
          <p:nvPr/>
        </p:nvSpPr>
        <p:spPr>
          <a:xfrm>
            <a:off x="5704403" y="2988289"/>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データセット公開者</a:t>
            </a:r>
          </a:p>
        </p:txBody>
      </p:sp>
      <p:sp>
        <p:nvSpPr>
          <p:cNvPr id="36" name="正方形/長方形 35">
            <a:extLst>
              <a:ext uri="{FF2B5EF4-FFF2-40B4-BE49-F238E27FC236}">
                <a16:creationId xmlns:a16="http://schemas.microsoft.com/office/drawing/2014/main" id="{AD966B3E-E8B8-4C01-BDAD-3CD18B70BA6D}"/>
              </a:ext>
            </a:extLst>
          </p:cNvPr>
          <p:cNvSpPr/>
          <p:nvPr/>
        </p:nvSpPr>
        <p:spPr>
          <a:xfrm>
            <a:off x="5704403" y="3228963"/>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a:extLst>
              <a:ext uri="{FF2B5EF4-FFF2-40B4-BE49-F238E27FC236}">
                <a16:creationId xmlns:a16="http://schemas.microsoft.com/office/drawing/2014/main" id="{BCBC84D2-6187-4B98-886E-80814893F210}"/>
              </a:ext>
            </a:extLst>
          </p:cNvPr>
          <p:cNvSpPr/>
          <p:nvPr/>
        </p:nvSpPr>
        <p:spPr>
          <a:xfrm>
            <a:off x="5704403" y="3469637"/>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契約形態</a:t>
            </a:r>
          </a:p>
        </p:txBody>
      </p:sp>
      <p:sp>
        <p:nvSpPr>
          <p:cNvPr id="38" name="正方形/長方形 37">
            <a:extLst>
              <a:ext uri="{FF2B5EF4-FFF2-40B4-BE49-F238E27FC236}">
                <a16:creationId xmlns:a16="http://schemas.microsoft.com/office/drawing/2014/main" id="{5A8B030E-AB87-4FF5-B504-BF1B56C68364}"/>
              </a:ext>
            </a:extLst>
          </p:cNvPr>
          <p:cNvSpPr/>
          <p:nvPr/>
        </p:nvSpPr>
        <p:spPr>
          <a:xfrm>
            <a:off x="5704403" y="3710311"/>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利用用途</a:t>
            </a:r>
          </a:p>
        </p:txBody>
      </p:sp>
      <p:sp>
        <p:nvSpPr>
          <p:cNvPr id="39" name="正方形/長方形 38">
            <a:extLst>
              <a:ext uri="{FF2B5EF4-FFF2-40B4-BE49-F238E27FC236}">
                <a16:creationId xmlns:a16="http://schemas.microsoft.com/office/drawing/2014/main" id="{C75713B9-ECF6-4D72-962B-8DAAE44C0BC9}"/>
              </a:ext>
            </a:extLst>
          </p:cNvPr>
          <p:cNvSpPr/>
          <p:nvPr/>
        </p:nvSpPr>
        <p:spPr>
          <a:xfrm>
            <a:off x="5704403" y="3950985"/>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有償無償</a:t>
            </a:r>
          </a:p>
        </p:txBody>
      </p:sp>
      <p:sp>
        <p:nvSpPr>
          <p:cNvPr id="40" name="正方形/長方形 39">
            <a:extLst>
              <a:ext uri="{FF2B5EF4-FFF2-40B4-BE49-F238E27FC236}">
                <a16:creationId xmlns:a16="http://schemas.microsoft.com/office/drawing/2014/main" id="{C13CF482-7762-4BED-8D46-611454EC0E3D}"/>
              </a:ext>
            </a:extLst>
          </p:cNvPr>
          <p:cNvSpPr/>
          <p:nvPr/>
        </p:nvSpPr>
        <p:spPr>
          <a:xfrm>
            <a:off x="5704403" y="4191659"/>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価格帯</a:t>
            </a:r>
          </a:p>
        </p:txBody>
      </p:sp>
      <p:sp>
        <p:nvSpPr>
          <p:cNvPr id="41" name="正方形/長方形 40">
            <a:extLst>
              <a:ext uri="{FF2B5EF4-FFF2-40B4-BE49-F238E27FC236}">
                <a16:creationId xmlns:a16="http://schemas.microsoft.com/office/drawing/2014/main" id="{590F7321-F0BA-4C69-B4F5-CD494E5AF005}"/>
              </a:ext>
            </a:extLst>
          </p:cNvPr>
          <p:cNvSpPr/>
          <p:nvPr/>
        </p:nvSpPr>
        <p:spPr>
          <a:xfrm>
            <a:off x="5704403" y="4432333"/>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語彙</a:t>
            </a:r>
          </a:p>
        </p:txBody>
      </p:sp>
      <p:sp>
        <p:nvSpPr>
          <p:cNvPr id="42" name="正方形/長方形 41">
            <a:extLst>
              <a:ext uri="{FF2B5EF4-FFF2-40B4-BE49-F238E27FC236}">
                <a16:creationId xmlns:a16="http://schemas.microsoft.com/office/drawing/2014/main" id="{60727FC4-946C-4CAE-B80C-F01D5DB2C538}"/>
              </a:ext>
            </a:extLst>
          </p:cNvPr>
          <p:cNvSpPr/>
          <p:nvPr/>
        </p:nvSpPr>
        <p:spPr>
          <a:xfrm>
            <a:off x="5704403" y="4673007"/>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ID</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3" name="正方形/長方形 42">
            <a:extLst>
              <a:ext uri="{FF2B5EF4-FFF2-40B4-BE49-F238E27FC236}">
                <a16:creationId xmlns:a16="http://schemas.microsoft.com/office/drawing/2014/main" id="{7FC64ED4-F4A9-48F4-AE68-A1C2CC3F2F9A}"/>
              </a:ext>
            </a:extLst>
          </p:cNvPr>
          <p:cNvSpPr/>
          <p:nvPr/>
        </p:nvSpPr>
        <p:spPr>
          <a:xfrm>
            <a:off x="5704403" y="5154355"/>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配信情報提供</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4" name="正方形/長方形 43">
            <a:extLst>
              <a:ext uri="{FF2B5EF4-FFF2-40B4-BE49-F238E27FC236}">
                <a16:creationId xmlns:a16="http://schemas.microsoft.com/office/drawing/2014/main" id="{5D26D664-F5B1-43F2-9568-7A1C8799AFB7}"/>
              </a:ext>
            </a:extLst>
          </p:cNvPr>
          <p:cNvSpPr/>
          <p:nvPr/>
        </p:nvSpPr>
        <p:spPr>
          <a:xfrm>
            <a:off x="5704403" y="2498628"/>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カタログタイトル</a:t>
            </a:r>
          </a:p>
        </p:txBody>
      </p:sp>
      <p:sp>
        <p:nvSpPr>
          <p:cNvPr id="117" name="正方形/長方形 116">
            <a:extLst>
              <a:ext uri="{FF2B5EF4-FFF2-40B4-BE49-F238E27FC236}">
                <a16:creationId xmlns:a16="http://schemas.microsoft.com/office/drawing/2014/main" id="{1E73CD3A-2255-4F6B-9D41-DD9BC0DD476C}"/>
              </a:ext>
            </a:extLst>
          </p:cNvPr>
          <p:cNvSpPr/>
          <p:nvPr/>
        </p:nvSpPr>
        <p:spPr>
          <a:xfrm>
            <a:off x="5704403" y="5395029"/>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スキーマ</a:t>
            </a:r>
          </a:p>
        </p:txBody>
      </p:sp>
      <p:pic>
        <p:nvPicPr>
          <p:cNvPr id="118" name="図 117" descr="黒い背景に白い文字がある&#10;&#10;中程度の精度で自動的に生成された説明">
            <a:extLst>
              <a:ext uri="{FF2B5EF4-FFF2-40B4-BE49-F238E27FC236}">
                <a16:creationId xmlns:a16="http://schemas.microsoft.com/office/drawing/2014/main" id="{D62096A1-CB21-447A-8097-7F23854D0E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1769" y="2054729"/>
            <a:ext cx="592841" cy="379570"/>
          </a:xfrm>
          <a:prstGeom prst="rect">
            <a:avLst/>
          </a:prstGeom>
          <a:noFill/>
        </p:spPr>
      </p:pic>
      <p:sp>
        <p:nvSpPr>
          <p:cNvPr id="119" name="正方形/長方形 118">
            <a:extLst>
              <a:ext uri="{FF2B5EF4-FFF2-40B4-BE49-F238E27FC236}">
                <a16:creationId xmlns:a16="http://schemas.microsoft.com/office/drawing/2014/main" id="{6659A622-3BC7-46F6-8808-57203572493A}"/>
              </a:ext>
            </a:extLst>
          </p:cNvPr>
          <p:cNvSpPr/>
          <p:nvPr/>
        </p:nvSpPr>
        <p:spPr>
          <a:xfrm>
            <a:off x="5704403" y="5635703"/>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リソース提供識別子</a:t>
            </a:r>
          </a:p>
        </p:txBody>
      </p:sp>
      <p:sp>
        <p:nvSpPr>
          <p:cNvPr id="120" name="正方形/長方形 119">
            <a:extLst>
              <a:ext uri="{FF2B5EF4-FFF2-40B4-BE49-F238E27FC236}">
                <a16:creationId xmlns:a16="http://schemas.microsoft.com/office/drawing/2014/main" id="{A45852A5-34ED-4010-94DE-93C22A67F9E7}"/>
              </a:ext>
            </a:extLst>
          </p:cNvPr>
          <p:cNvSpPr/>
          <p:nvPr/>
        </p:nvSpPr>
        <p:spPr>
          <a:xfrm>
            <a:off x="5704403" y="5876381"/>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契約確認要否</a:t>
            </a:r>
          </a:p>
        </p:txBody>
      </p:sp>
      <p:sp>
        <p:nvSpPr>
          <p:cNvPr id="175" name="正方形/長方形 174">
            <a:extLst>
              <a:ext uri="{FF2B5EF4-FFF2-40B4-BE49-F238E27FC236}">
                <a16:creationId xmlns:a16="http://schemas.microsoft.com/office/drawing/2014/main" id="{E3494D25-DD5F-42AB-89CF-185EA5155F3F}"/>
              </a:ext>
            </a:extLst>
          </p:cNvPr>
          <p:cNvSpPr/>
          <p:nvPr/>
        </p:nvSpPr>
        <p:spPr>
          <a:xfrm rot="16200000">
            <a:off x="639881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8"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122" name="正方形/長方形 121">
            <a:extLst>
              <a:ext uri="{FF2B5EF4-FFF2-40B4-BE49-F238E27FC236}">
                <a16:creationId xmlns:a16="http://schemas.microsoft.com/office/drawing/2014/main" id="{B2A37540-2202-4696-B74C-3B1164A34FD6}"/>
              </a:ext>
            </a:extLst>
          </p:cNvPr>
          <p:cNvSpPr/>
          <p:nvPr/>
        </p:nvSpPr>
        <p:spPr>
          <a:xfrm>
            <a:off x="8542390" y="2110277"/>
            <a:ext cx="800219"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利用許諾</a:t>
            </a:r>
            <a:endPar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3" name="正方形/長方形 122">
            <a:extLst>
              <a:ext uri="{FF2B5EF4-FFF2-40B4-BE49-F238E27FC236}">
                <a16:creationId xmlns:a16="http://schemas.microsoft.com/office/drawing/2014/main" id="{4A157CE0-CF27-4C57-BB67-08CFA95A8EB4}"/>
              </a:ext>
            </a:extLst>
          </p:cNvPr>
          <p:cNvSpPr/>
          <p:nvPr/>
        </p:nvSpPr>
        <p:spPr>
          <a:xfrm>
            <a:off x="7670557" y="491368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配信名称</a:t>
            </a:r>
          </a:p>
        </p:txBody>
      </p:sp>
      <p:sp>
        <p:nvSpPr>
          <p:cNvPr id="124" name="正方形/長方形 123">
            <a:extLst>
              <a:ext uri="{FF2B5EF4-FFF2-40B4-BE49-F238E27FC236}">
                <a16:creationId xmlns:a16="http://schemas.microsoft.com/office/drawing/2014/main" id="{BE62E7F9-E69D-4C16-9903-D7B01C21648B}"/>
              </a:ext>
            </a:extLst>
          </p:cNvPr>
          <p:cNvSpPr/>
          <p:nvPr/>
        </p:nvSpPr>
        <p:spPr>
          <a:xfrm>
            <a:off x="7670557" y="2739303"/>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データセットタイトル</a:t>
            </a:r>
          </a:p>
        </p:txBody>
      </p:sp>
      <p:sp>
        <p:nvSpPr>
          <p:cNvPr id="125" name="正方形/長方形 124">
            <a:extLst>
              <a:ext uri="{FF2B5EF4-FFF2-40B4-BE49-F238E27FC236}">
                <a16:creationId xmlns:a16="http://schemas.microsoft.com/office/drawing/2014/main" id="{8809BF71-4CA5-4F1C-A07C-E01F292AB612}"/>
              </a:ext>
            </a:extLst>
          </p:cNvPr>
          <p:cNvSpPr/>
          <p:nvPr/>
        </p:nvSpPr>
        <p:spPr>
          <a:xfrm>
            <a:off x="7670557" y="2988290"/>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データセット公開者</a:t>
            </a:r>
          </a:p>
        </p:txBody>
      </p:sp>
      <p:sp>
        <p:nvSpPr>
          <p:cNvPr id="126" name="正方形/長方形 125">
            <a:extLst>
              <a:ext uri="{FF2B5EF4-FFF2-40B4-BE49-F238E27FC236}">
                <a16:creationId xmlns:a16="http://schemas.microsoft.com/office/drawing/2014/main" id="{4D6393F9-853C-4AAC-A900-33EB32DD3D54}"/>
              </a:ext>
            </a:extLst>
          </p:cNvPr>
          <p:cNvSpPr/>
          <p:nvPr/>
        </p:nvSpPr>
        <p:spPr>
          <a:xfrm>
            <a:off x="7670557" y="3228964"/>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7" name="正方形/長方形 126">
            <a:extLst>
              <a:ext uri="{FF2B5EF4-FFF2-40B4-BE49-F238E27FC236}">
                <a16:creationId xmlns:a16="http://schemas.microsoft.com/office/drawing/2014/main" id="{3E6C2ABC-39FE-4CD3-95F6-EC2F6F50AA69}"/>
              </a:ext>
            </a:extLst>
          </p:cNvPr>
          <p:cNvSpPr/>
          <p:nvPr/>
        </p:nvSpPr>
        <p:spPr>
          <a:xfrm>
            <a:off x="7670557" y="3469638"/>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契約形態</a:t>
            </a:r>
          </a:p>
        </p:txBody>
      </p:sp>
      <p:sp>
        <p:nvSpPr>
          <p:cNvPr id="128" name="正方形/長方形 127">
            <a:extLst>
              <a:ext uri="{FF2B5EF4-FFF2-40B4-BE49-F238E27FC236}">
                <a16:creationId xmlns:a16="http://schemas.microsoft.com/office/drawing/2014/main" id="{F10848CB-5351-4342-A960-9F8D5B39FFB8}"/>
              </a:ext>
            </a:extLst>
          </p:cNvPr>
          <p:cNvSpPr/>
          <p:nvPr/>
        </p:nvSpPr>
        <p:spPr>
          <a:xfrm>
            <a:off x="7670557" y="371031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利用用途</a:t>
            </a:r>
          </a:p>
        </p:txBody>
      </p:sp>
      <p:sp>
        <p:nvSpPr>
          <p:cNvPr id="129" name="正方形/長方形 128">
            <a:extLst>
              <a:ext uri="{FF2B5EF4-FFF2-40B4-BE49-F238E27FC236}">
                <a16:creationId xmlns:a16="http://schemas.microsoft.com/office/drawing/2014/main" id="{3C123BE5-AA4C-42C4-B1C5-9E58AADF7E88}"/>
              </a:ext>
            </a:extLst>
          </p:cNvPr>
          <p:cNvSpPr/>
          <p:nvPr/>
        </p:nvSpPr>
        <p:spPr>
          <a:xfrm>
            <a:off x="7670557" y="3950986"/>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有償無償</a:t>
            </a:r>
          </a:p>
        </p:txBody>
      </p:sp>
      <p:sp>
        <p:nvSpPr>
          <p:cNvPr id="130" name="正方形/長方形 129">
            <a:extLst>
              <a:ext uri="{FF2B5EF4-FFF2-40B4-BE49-F238E27FC236}">
                <a16:creationId xmlns:a16="http://schemas.microsoft.com/office/drawing/2014/main" id="{0FC6332B-7366-42C4-837A-742CF2709DF6}"/>
              </a:ext>
            </a:extLst>
          </p:cNvPr>
          <p:cNvSpPr/>
          <p:nvPr/>
        </p:nvSpPr>
        <p:spPr>
          <a:xfrm>
            <a:off x="7670557" y="4191660"/>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価格帯</a:t>
            </a:r>
          </a:p>
        </p:txBody>
      </p:sp>
      <p:sp>
        <p:nvSpPr>
          <p:cNvPr id="131" name="正方形/長方形 130">
            <a:extLst>
              <a:ext uri="{FF2B5EF4-FFF2-40B4-BE49-F238E27FC236}">
                <a16:creationId xmlns:a16="http://schemas.microsoft.com/office/drawing/2014/main" id="{70C57072-F2B1-4EF6-BA8A-C522A1D93DE1}"/>
              </a:ext>
            </a:extLst>
          </p:cNvPr>
          <p:cNvSpPr/>
          <p:nvPr/>
        </p:nvSpPr>
        <p:spPr>
          <a:xfrm>
            <a:off x="7670557" y="4432334"/>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語彙</a:t>
            </a:r>
          </a:p>
        </p:txBody>
      </p:sp>
      <p:sp>
        <p:nvSpPr>
          <p:cNvPr id="132" name="正方形/長方形 131">
            <a:extLst>
              <a:ext uri="{FF2B5EF4-FFF2-40B4-BE49-F238E27FC236}">
                <a16:creationId xmlns:a16="http://schemas.microsoft.com/office/drawing/2014/main" id="{D3A03359-103B-4BC1-9028-ACCBF837792C}"/>
              </a:ext>
            </a:extLst>
          </p:cNvPr>
          <p:cNvSpPr/>
          <p:nvPr/>
        </p:nvSpPr>
        <p:spPr>
          <a:xfrm>
            <a:off x="7670557" y="4673008"/>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ID</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3" name="正方形/長方形 132">
            <a:extLst>
              <a:ext uri="{FF2B5EF4-FFF2-40B4-BE49-F238E27FC236}">
                <a16:creationId xmlns:a16="http://schemas.microsoft.com/office/drawing/2014/main" id="{694B030B-47A4-4752-B15B-5037D68A3CAC}"/>
              </a:ext>
            </a:extLst>
          </p:cNvPr>
          <p:cNvSpPr/>
          <p:nvPr/>
        </p:nvSpPr>
        <p:spPr>
          <a:xfrm>
            <a:off x="7670557" y="5154356"/>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配信情報提供</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4" name="正方形/長方形 133">
            <a:extLst>
              <a:ext uri="{FF2B5EF4-FFF2-40B4-BE49-F238E27FC236}">
                <a16:creationId xmlns:a16="http://schemas.microsoft.com/office/drawing/2014/main" id="{C4AFB43F-B189-4ADF-A24D-B7687F19FFBC}"/>
              </a:ext>
            </a:extLst>
          </p:cNvPr>
          <p:cNvSpPr/>
          <p:nvPr/>
        </p:nvSpPr>
        <p:spPr>
          <a:xfrm>
            <a:off x="7670557" y="2498629"/>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カタログタイトル</a:t>
            </a:r>
          </a:p>
        </p:txBody>
      </p:sp>
      <p:sp>
        <p:nvSpPr>
          <p:cNvPr id="135" name="正方形/長方形 134">
            <a:extLst>
              <a:ext uri="{FF2B5EF4-FFF2-40B4-BE49-F238E27FC236}">
                <a16:creationId xmlns:a16="http://schemas.microsoft.com/office/drawing/2014/main" id="{0D37C8B5-2A65-42A4-A00E-16DE792DD933}"/>
              </a:ext>
            </a:extLst>
          </p:cNvPr>
          <p:cNvSpPr/>
          <p:nvPr/>
        </p:nvSpPr>
        <p:spPr>
          <a:xfrm>
            <a:off x="7670557" y="5395030"/>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スキーマ</a:t>
            </a:r>
          </a:p>
        </p:txBody>
      </p:sp>
      <p:pic>
        <p:nvPicPr>
          <p:cNvPr id="136" name="図 135" descr="黒い背景に白い文字がある&#10;&#10;中程度の精度で自動的に生成された説明">
            <a:extLst>
              <a:ext uri="{FF2B5EF4-FFF2-40B4-BE49-F238E27FC236}">
                <a16:creationId xmlns:a16="http://schemas.microsoft.com/office/drawing/2014/main" id="{EEE6E5BA-F670-47F5-A68D-FD4A5614D2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7923" y="2054731"/>
            <a:ext cx="570036" cy="364968"/>
          </a:xfrm>
          <a:prstGeom prst="rect">
            <a:avLst/>
          </a:prstGeom>
          <a:noFill/>
        </p:spPr>
      </p:pic>
      <p:sp>
        <p:nvSpPr>
          <p:cNvPr id="137" name="正方形/長方形 136">
            <a:extLst>
              <a:ext uri="{FF2B5EF4-FFF2-40B4-BE49-F238E27FC236}">
                <a16:creationId xmlns:a16="http://schemas.microsoft.com/office/drawing/2014/main" id="{E4803644-FC5D-4D41-B9C4-8471B0B05F9D}"/>
              </a:ext>
            </a:extLst>
          </p:cNvPr>
          <p:cNvSpPr/>
          <p:nvPr/>
        </p:nvSpPr>
        <p:spPr>
          <a:xfrm>
            <a:off x="7670557" y="5635704"/>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リソース提供識別子</a:t>
            </a:r>
          </a:p>
        </p:txBody>
      </p:sp>
      <p:sp>
        <p:nvSpPr>
          <p:cNvPr id="138" name="正方形/長方形 137">
            <a:extLst>
              <a:ext uri="{FF2B5EF4-FFF2-40B4-BE49-F238E27FC236}">
                <a16:creationId xmlns:a16="http://schemas.microsoft.com/office/drawing/2014/main" id="{831F397A-38EC-44EF-802B-CFD8ADDFE956}"/>
              </a:ext>
            </a:extLst>
          </p:cNvPr>
          <p:cNvSpPr/>
          <p:nvPr/>
        </p:nvSpPr>
        <p:spPr>
          <a:xfrm>
            <a:off x="7670557" y="587638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契約確認要否</a:t>
            </a:r>
          </a:p>
        </p:txBody>
      </p:sp>
      <p:sp>
        <p:nvSpPr>
          <p:cNvPr id="158" name="正方形/長方形 157">
            <a:extLst>
              <a:ext uri="{FF2B5EF4-FFF2-40B4-BE49-F238E27FC236}">
                <a16:creationId xmlns:a16="http://schemas.microsoft.com/office/drawing/2014/main" id="{CEAB9993-20A8-45B0-AFB8-888581400147}"/>
              </a:ext>
            </a:extLst>
          </p:cNvPr>
          <p:cNvSpPr/>
          <p:nvPr/>
        </p:nvSpPr>
        <p:spPr>
          <a:xfrm>
            <a:off x="10548377" y="2120234"/>
            <a:ext cx="68320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ビジネス</a:t>
            </a:r>
            <a:endParaRPr kumimoji="1" lang="en-US" altLang="ja-JP" sz="12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9" name="正方形/長方形 158">
            <a:extLst>
              <a:ext uri="{FF2B5EF4-FFF2-40B4-BE49-F238E27FC236}">
                <a16:creationId xmlns:a16="http://schemas.microsoft.com/office/drawing/2014/main" id="{98483D8C-A11C-43C4-BFB3-ADE551B7EBEA}"/>
              </a:ext>
            </a:extLst>
          </p:cNvPr>
          <p:cNvSpPr/>
          <p:nvPr/>
        </p:nvSpPr>
        <p:spPr>
          <a:xfrm>
            <a:off x="9618032" y="491368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配信名称</a:t>
            </a:r>
          </a:p>
        </p:txBody>
      </p:sp>
      <p:sp>
        <p:nvSpPr>
          <p:cNvPr id="160" name="正方形/長方形 159">
            <a:extLst>
              <a:ext uri="{FF2B5EF4-FFF2-40B4-BE49-F238E27FC236}">
                <a16:creationId xmlns:a16="http://schemas.microsoft.com/office/drawing/2014/main" id="{900F84C2-44F2-45E8-84A4-722B49B89605}"/>
              </a:ext>
            </a:extLst>
          </p:cNvPr>
          <p:cNvSpPr/>
          <p:nvPr/>
        </p:nvSpPr>
        <p:spPr>
          <a:xfrm>
            <a:off x="9618032" y="2739303"/>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データセットタイトル</a:t>
            </a:r>
          </a:p>
        </p:txBody>
      </p:sp>
      <p:sp>
        <p:nvSpPr>
          <p:cNvPr id="161" name="正方形/長方形 160">
            <a:extLst>
              <a:ext uri="{FF2B5EF4-FFF2-40B4-BE49-F238E27FC236}">
                <a16:creationId xmlns:a16="http://schemas.microsoft.com/office/drawing/2014/main" id="{0C2E661B-AD2A-4E44-B5C5-A2F39666636F}"/>
              </a:ext>
            </a:extLst>
          </p:cNvPr>
          <p:cNvSpPr/>
          <p:nvPr/>
        </p:nvSpPr>
        <p:spPr>
          <a:xfrm>
            <a:off x="9618032" y="2988290"/>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データセット公開者</a:t>
            </a:r>
          </a:p>
        </p:txBody>
      </p:sp>
      <p:sp>
        <p:nvSpPr>
          <p:cNvPr id="162" name="正方形/長方形 161">
            <a:extLst>
              <a:ext uri="{FF2B5EF4-FFF2-40B4-BE49-F238E27FC236}">
                <a16:creationId xmlns:a16="http://schemas.microsoft.com/office/drawing/2014/main" id="{3342E380-9814-41D8-9E7D-CB5C4632691E}"/>
              </a:ext>
            </a:extLst>
          </p:cNvPr>
          <p:cNvSpPr/>
          <p:nvPr/>
        </p:nvSpPr>
        <p:spPr>
          <a:xfrm>
            <a:off x="9618032" y="3228964"/>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3" name="正方形/長方形 162">
            <a:extLst>
              <a:ext uri="{FF2B5EF4-FFF2-40B4-BE49-F238E27FC236}">
                <a16:creationId xmlns:a16="http://schemas.microsoft.com/office/drawing/2014/main" id="{D9BD55EB-1562-43EE-AC19-FFBFF5329F80}"/>
              </a:ext>
            </a:extLst>
          </p:cNvPr>
          <p:cNvSpPr/>
          <p:nvPr/>
        </p:nvSpPr>
        <p:spPr>
          <a:xfrm>
            <a:off x="9618032" y="3469638"/>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契約形態</a:t>
            </a:r>
          </a:p>
        </p:txBody>
      </p:sp>
      <p:sp>
        <p:nvSpPr>
          <p:cNvPr id="164" name="正方形/長方形 163">
            <a:extLst>
              <a:ext uri="{FF2B5EF4-FFF2-40B4-BE49-F238E27FC236}">
                <a16:creationId xmlns:a16="http://schemas.microsoft.com/office/drawing/2014/main" id="{E497BEFB-D3AB-4D36-8A5A-C552ED0B366F}"/>
              </a:ext>
            </a:extLst>
          </p:cNvPr>
          <p:cNvSpPr/>
          <p:nvPr/>
        </p:nvSpPr>
        <p:spPr>
          <a:xfrm>
            <a:off x="9618032" y="371031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利用用途</a:t>
            </a:r>
          </a:p>
        </p:txBody>
      </p:sp>
      <p:sp>
        <p:nvSpPr>
          <p:cNvPr id="165" name="正方形/長方形 164">
            <a:extLst>
              <a:ext uri="{FF2B5EF4-FFF2-40B4-BE49-F238E27FC236}">
                <a16:creationId xmlns:a16="http://schemas.microsoft.com/office/drawing/2014/main" id="{CBAFEEE9-AAB3-4177-95C5-070BFF79CBD9}"/>
              </a:ext>
            </a:extLst>
          </p:cNvPr>
          <p:cNvSpPr/>
          <p:nvPr/>
        </p:nvSpPr>
        <p:spPr>
          <a:xfrm>
            <a:off x="9618032" y="3950986"/>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有償無償</a:t>
            </a:r>
          </a:p>
        </p:txBody>
      </p:sp>
      <p:sp>
        <p:nvSpPr>
          <p:cNvPr id="166" name="正方形/長方形 165">
            <a:extLst>
              <a:ext uri="{FF2B5EF4-FFF2-40B4-BE49-F238E27FC236}">
                <a16:creationId xmlns:a16="http://schemas.microsoft.com/office/drawing/2014/main" id="{1CB6C9D9-7203-4EBB-A588-C2EC887EF366}"/>
              </a:ext>
            </a:extLst>
          </p:cNvPr>
          <p:cNvSpPr/>
          <p:nvPr/>
        </p:nvSpPr>
        <p:spPr>
          <a:xfrm>
            <a:off x="9618032" y="4191660"/>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価格帯</a:t>
            </a:r>
          </a:p>
        </p:txBody>
      </p:sp>
      <p:sp>
        <p:nvSpPr>
          <p:cNvPr id="167" name="正方形/長方形 166">
            <a:extLst>
              <a:ext uri="{FF2B5EF4-FFF2-40B4-BE49-F238E27FC236}">
                <a16:creationId xmlns:a16="http://schemas.microsoft.com/office/drawing/2014/main" id="{6AAEB834-409F-415C-9862-AA5780A64B58}"/>
              </a:ext>
            </a:extLst>
          </p:cNvPr>
          <p:cNvSpPr/>
          <p:nvPr/>
        </p:nvSpPr>
        <p:spPr>
          <a:xfrm>
            <a:off x="9618032" y="4432334"/>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語彙</a:t>
            </a:r>
          </a:p>
        </p:txBody>
      </p:sp>
      <p:sp>
        <p:nvSpPr>
          <p:cNvPr id="168" name="正方形/長方形 167">
            <a:extLst>
              <a:ext uri="{FF2B5EF4-FFF2-40B4-BE49-F238E27FC236}">
                <a16:creationId xmlns:a16="http://schemas.microsoft.com/office/drawing/2014/main" id="{3D3A4A27-B522-42EB-8290-6EB7D27D3799}"/>
              </a:ext>
            </a:extLst>
          </p:cNvPr>
          <p:cNvSpPr/>
          <p:nvPr/>
        </p:nvSpPr>
        <p:spPr>
          <a:xfrm>
            <a:off x="9618032" y="4673008"/>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ID</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9" name="正方形/長方形 168">
            <a:extLst>
              <a:ext uri="{FF2B5EF4-FFF2-40B4-BE49-F238E27FC236}">
                <a16:creationId xmlns:a16="http://schemas.microsoft.com/office/drawing/2014/main" id="{D949EF9C-F29D-49EF-B2F5-93C8D64FC47C}"/>
              </a:ext>
            </a:extLst>
          </p:cNvPr>
          <p:cNvSpPr/>
          <p:nvPr/>
        </p:nvSpPr>
        <p:spPr>
          <a:xfrm>
            <a:off x="9618032" y="5154356"/>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配信情報提供</a:t>
            </a:r>
            <a:r>
              <a:rPr kumimoji="1" lang="en-US" altLang="ja-JP"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URL</a:t>
            </a:r>
            <a:endPar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0" name="正方形/長方形 169">
            <a:extLst>
              <a:ext uri="{FF2B5EF4-FFF2-40B4-BE49-F238E27FC236}">
                <a16:creationId xmlns:a16="http://schemas.microsoft.com/office/drawing/2014/main" id="{EED91A9C-0BD8-4D9B-B6A6-B02630F8AC78}"/>
              </a:ext>
            </a:extLst>
          </p:cNvPr>
          <p:cNvSpPr/>
          <p:nvPr/>
        </p:nvSpPr>
        <p:spPr>
          <a:xfrm>
            <a:off x="9618032" y="2498629"/>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カタログタイトル</a:t>
            </a:r>
          </a:p>
        </p:txBody>
      </p:sp>
      <p:sp>
        <p:nvSpPr>
          <p:cNvPr id="171" name="正方形/長方形 170">
            <a:extLst>
              <a:ext uri="{FF2B5EF4-FFF2-40B4-BE49-F238E27FC236}">
                <a16:creationId xmlns:a16="http://schemas.microsoft.com/office/drawing/2014/main" id="{DF09D970-2C88-4B32-B14F-2866D7C792CD}"/>
              </a:ext>
            </a:extLst>
          </p:cNvPr>
          <p:cNvSpPr/>
          <p:nvPr/>
        </p:nvSpPr>
        <p:spPr>
          <a:xfrm>
            <a:off x="9618032" y="5395030"/>
            <a:ext cx="1896076" cy="21621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スキーマ</a:t>
            </a:r>
          </a:p>
        </p:txBody>
      </p:sp>
      <p:pic>
        <p:nvPicPr>
          <p:cNvPr id="172" name="図 171" descr="黒い背景に白い文字がある&#10;&#10;中程度の精度で自動的に生成された説明">
            <a:extLst>
              <a:ext uri="{FF2B5EF4-FFF2-40B4-BE49-F238E27FC236}">
                <a16:creationId xmlns:a16="http://schemas.microsoft.com/office/drawing/2014/main" id="{781C1D50-57B8-4F7B-8C29-5B35B09BB4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5398" y="2054731"/>
            <a:ext cx="570036" cy="364968"/>
          </a:xfrm>
          <a:prstGeom prst="rect">
            <a:avLst/>
          </a:prstGeom>
          <a:noFill/>
        </p:spPr>
      </p:pic>
      <p:sp>
        <p:nvSpPr>
          <p:cNvPr id="173" name="正方形/長方形 172">
            <a:extLst>
              <a:ext uri="{FF2B5EF4-FFF2-40B4-BE49-F238E27FC236}">
                <a16:creationId xmlns:a16="http://schemas.microsoft.com/office/drawing/2014/main" id="{2C1DFF89-B99B-4872-BDE9-241EC6F0064B}"/>
              </a:ext>
            </a:extLst>
          </p:cNvPr>
          <p:cNvSpPr/>
          <p:nvPr/>
        </p:nvSpPr>
        <p:spPr>
          <a:xfrm>
            <a:off x="9618032" y="5635704"/>
            <a:ext cx="1896076" cy="21621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リソース提供識別子</a:t>
            </a:r>
          </a:p>
        </p:txBody>
      </p:sp>
      <p:sp>
        <p:nvSpPr>
          <p:cNvPr id="174" name="正方形/長方形 173">
            <a:extLst>
              <a:ext uri="{FF2B5EF4-FFF2-40B4-BE49-F238E27FC236}">
                <a16:creationId xmlns:a16="http://schemas.microsoft.com/office/drawing/2014/main" id="{EC524CAC-A63F-46DE-A8F2-1A74A2AF36A8}"/>
              </a:ext>
            </a:extLst>
          </p:cNvPr>
          <p:cNvSpPr/>
          <p:nvPr/>
        </p:nvSpPr>
        <p:spPr>
          <a:xfrm>
            <a:off x="9618032" y="5876382"/>
            <a:ext cx="1896076" cy="216214"/>
          </a:xfrm>
          <a:prstGeom prst="rect">
            <a:avLst/>
          </a:prstGeom>
          <a:solidFill>
            <a:schemeClr val="accent2">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契約確認要否</a:t>
            </a:r>
          </a:p>
        </p:txBody>
      </p:sp>
      <p:sp>
        <p:nvSpPr>
          <p:cNvPr id="183" name="正方形/長方形 182">
            <a:extLst>
              <a:ext uri="{FF2B5EF4-FFF2-40B4-BE49-F238E27FC236}">
                <a16:creationId xmlns:a16="http://schemas.microsoft.com/office/drawing/2014/main" id="{CC49528A-5BD3-40CD-9A19-AC4B1F046442}"/>
              </a:ext>
            </a:extLst>
          </p:cNvPr>
          <p:cNvSpPr/>
          <p:nvPr/>
        </p:nvSpPr>
        <p:spPr>
          <a:xfrm>
            <a:off x="5854954" y="1485516"/>
            <a:ext cx="5838734" cy="537238"/>
          </a:xfrm>
          <a:prstGeom prst="rect">
            <a:avLst/>
          </a:prstGeom>
          <a:no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用途別に３種類のコンフィグファイル（設定ファイル）を用意</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5" name="正方形/長方形 184">
            <a:extLst>
              <a:ext uri="{FF2B5EF4-FFF2-40B4-BE49-F238E27FC236}">
                <a16:creationId xmlns:a16="http://schemas.microsoft.com/office/drawing/2014/main" id="{6A8BAD44-F59B-47FD-A4A7-C56BC68138E0}"/>
              </a:ext>
            </a:extLst>
          </p:cNvPr>
          <p:cNvSpPr/>
          <p:nvPr/>
        </p:nvSpPr>
        <p:spPr>
          <a:xfrm>
            <a:off x="5618592" y="6388453"/>
            <a:ext cx="5838734" cy="328172"/>
          </a:xfrm>
          <a:prstGeom prst="rect">
            <a:avLst/>
          </a:prstGeom>
          <a:no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システム管理者によるコンフィグファイルの更新で、項目設定の変更も可能です。</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7" name="正方形/長方形 186">
            <a:extLst>
              <a:ext uri="{FF2B5EF4-FFF2-40B4-BE49-F238E27FC236}">
                <a16:creationId xmlns:a16="http://schemas.microsoft.com/office/drawing/2014/main" id="{71E34AAD-1468-4938-944F-398CF4578693}"/>
              </a:ext>
            </a:extLst>
          </p:cNvPr>
          <p:cNvSpPr/>
          <p:nvPr/>
        </p:nvSpPr>
        <p:spPr>
          <a:xfrm>
            <a:off x="249702" y="1510493"/>
            <a:ext cx="5520459" cy="537238"/>
          </a:xfrm>
          <a:prstGeom prst="rect">
            <a:avLst/>
          </a:prstGeom>
          <a:no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用途別にツールの初期表示を変更し、入力すべき項目を明確化</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5" name="矢印: 左 194">
            <a:extLst>
              <a:ext uri="{FF2B5EF4-FFF2-40B4-BE49-F238E27FC236}">
                <a16:creationId xmlns:a16="http://schemas.microsoft.com/office/drawing/2014/main" id="{3230B955-73BA-44F8-B5DB-D578763B25DF}"/>
              </a:ext>
            </a:extLst>
          </p:cNvPr>
          <p:cNvSpPr/>
          <p:nvPr/>
        </p:nvSpPr>
        <p:spPr>
          <a:xfrm>
            <a:off x="4448657" y="2575486"/>
            <a:ext cx="1036412" cy="222964"/>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15"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96" name="正方形/長方形 195">
            <a:extLst>
              <a:ext uri="{FF2B5EF4-FFF2-40B4-BE49-F238E27FC236}">
                <a16:creationId xmlns:a16="http://schemas.microsoft.com/office/drawing/2014/main" id="{713169ED-B1AB-43E3-AFEF-3E1C337BAE51}"/>
              </a:ext>
            </a:extLst>
          </p:cNvPr>
          <p:cNvSpPr/>
          <p:nvPr/>
        </p:nvSpPr>
        <p:spPr>
          <a:xfrm>
            <a:off x="4448657" y="2029554"/>
            <a:ext cx="1119258" cy="537238"/>
          </a:xfrm>
          <a:prstGeom prst="rect">
            <a:avLst/>
          </a:prstGeom>
          <a:noFill/>
        </p:spPr>
        <p:txBody>
          <a:bodyPr wrap="non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44546A"/>
                </a:solidFill>
                <a:effectLst/>
                <a:uLnTx/>
                <a:uFillTx/>
                <a:latin typeface="Meiryo UI" panose="020B0604030504040204" pitchFamily="50" charset="-128"/>
                <a:ea typeface="Meiryo UI" panose="020B0604030504040204" pitchFamily="50" charset="-128"/>
                <a:cs typeface="+mn-cs"/>
              </a:rPr>
              <a:t>コンフィグファイルで</a:t>
            </a:r>
            <a:endParaRPr kumimoji="1" lang="en-US" altLang="ja-JP" sz="1050" b="0" i="0" u="none" strike="noStrike" kern="1200" cap="none" spc="0" normalizeH="0" baseline="0" noProof="0">
              <a:ln>
                <a:noFill/>
              </a:ln>
              <a:solidFill>
                <a:srgbClr val="44546A"/>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44546A"/>
                </a:solidFill>
                <a:effectLst/>
                <a:uLnTx/>
                <a:uFillTx/>
                <a:latin typeface="Meiryo UI" panose="020B0604030504040204" pitchFamily="50" charset="-128"/>
                <a:ea typeface="Meiryo UI" panose="020B0604030504040204" pitchFamily="50" charset="-128"/>
                <a:cs typeface="+mn-cs"/>
              </a:rPr>
              <a:t>初期表示を制御</a:t>
            </a:r>
            <a:endParaRPr kumimoji="1" lang="en-US" altLang="ja-JP" sz="1050" b="0" i="0" u="none" strike="noStrike" kern="1200" cap="none" spc="0" normalizeH="0" baseline="0" noProof="0">
              <a:ln>
                <a:noFill/>
              </a:ln>
              <a:solidFill>
                <a:srgbClr val="44546A"/>
              </a:solidFill>
              <a:effectLst/>
              <a:uLnTx/>
              <a:uFillTx/>
              <a:latin typeface="Meiryo UI" panose="020B0604030504040204" pitchFamily="50" charset="-128"/>
              <a:ea typeface="Meiryo UI" panose="020B0604030504040204" pitchFamily="50" charset="-128"/>
              <a:cs typeface="+mn-cs"/>
            </a:endParaRPr>
          </a:p>
        </p:txBody>
      </p:sp>
      <p:sp>
        <p:nvSpPr>
          <p:cNvPr id="87" name="正方形/長方形 86">
            <a:extLst>
              <a:ext uri="{FF2B5EF4-FFF2-40B4-BE49-F238E27FC236}">
                <a16:creationId xmlns:a16="http://schemas.microsoft.com/office/drawing/2014/main" id="{EC050B6D-B701-4237-9068-AE467738B5BF}"/>
              </a:ext>
            </a:extLst>
          </p:cNvPr>
          <p:cNvSpPr/>
          <p:nvPr/>
        </p:nvSpPr>
        <p:spPr>
          <a:xfrm rot="16200000">
            <a:off x="8371232"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8"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88" name="正方形/長方形 87">
            <a:extLst>
              <a:ext uri="{FF2B5EF4-FFF2-40B4-BE49-F238E27FC236}">
                <a16:creationId xmlns:a16="http://schemas.microsoft.com/office/drawing/2014/main" id="{6E211B58-A94B-4CEE-B3E1-89E02AC2AEA7}"/>
              </a:ext>
            </a:extLst>
          </p:cNvPr>
          <p:cNvSpPr/>
          <p:nvPr/>
        </p:nvSpPr>
        <p:spPr>
          <a:xfrm rot="16200000">
            <a:off x="1037027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8"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86" name="テキスト プレースホルダー 1">
            <a:extLst>
              <a:ext uri="{FF2B5EF4-FFF2-40B4-BE49-F238E27FC236}">
                <a16:creationId xmlns:a16="http://schemas.microsoft.com/office/drawing/2014/main" id="{70AB36E7-A372-4CC9-AFAE-C7D8196BF61D}"/>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2.3.</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データカタログ作成ツールの機能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(2)</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作成ツール画面と</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CKAN</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画面</a:t>
            </a:r>
          </a:p>
        </p:txBody>
      </p:sp>
      <p:sp>
        <p:nvSpPr>
          <p:cNvPr id="90" name="正方形/長方形 89">
            <a:extLst>
              <a:ext uri="{FF2B5EF4-FFF2-40B4-BE49-F238E27FC236}">
                <a16:creationId xmlns:a16="http://schemas.microsoft.com/office/drawing/2014/main" id="{CA059C81-BA18-4BFB-98E0-A4D6415E0458}"/>
              </a:ext>
            </a:extLst>
          </p:cNvPr>
          <p:cNvSpPr/>
          <p:nvPr/>
        </p:nvSpPr>
        <p:spPr>
          <a:xfrm>
            <a:off x="227013" y="675928"/>
            <a:ext cx="11724494" cy="830997"/>
          </a:xfrm>
          <a:prstGeom prst="rect">
            <a:avLst/>
          </a:prstGeom>
          <a:solidFill>
            <a:srgbClr val="2FA3EE">
              <a:lumMod val="50000"/>
            </a:srgbClr>
          </a:solidFill>
          <a:ln w="19050" cap="flat" cmpd="sng" algn="ctr">
            <a:solidFill>
              <a:srgbClr val="2FA3EE">
                <a:lumMod val="50000"/>
              </a:srgbClr>
            </a:solidFill>
            <a:prstDash val="solid"/>
          </a:ln>
          <a:effectLst/>
        </p:spPr>
        <p:txBody>
          <a:bodyPr rtlCol="0" anchor="t" anchorCtr="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作成ツールを使うと、用途に従って「必須項目」「推奨項目」「任意項目」が明確になります。項目によっては、値が事前に入力される項目や、途中に入力した項目の内容に従って、後続の項目で値が自動で入力されるような機能があります。そのような支援機能により、</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へ直接カタログを作成する場合に比べ、簡単にデータカタログを作成することが可能です。</a:t>
            </a:r>
            <a:endPar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3" name="正方形/長方形 92">
            <a:extLst>
              <a:ext uri="{FF2B5EF4-FFF2-40B4-BE49-F238E27FC236}">
                <a16:creationId xmlns:a16="http://schemas.microsoft.com/office/drawing/2014/main" id="{87290875-410C-46C7-B965-E494A2DD69C5}"/>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2172743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2423F08-FDB6-415F-9087-698DA801C66D}"/>
              </a:ext>
            </a:extLst>
          </p:cNvPr>
          <p:cNvSpPr/>
          <p:nvPr/>
        </p:nvSpPr>
        <p:spPr>
          <a:xfrm>
            <a:off x="1234125" y="1490786"/>
            <a:ext cx="9423365" cy="1672828"/>
          </a:xfrm>
          <a:prstGeom prst="rect">
            <a:avLst/>
          </a:prstGeom>
          <a:solidFill>
            <a:srgbClr val="1F4E79"/>
          </a:solidFill>
          <a:scene3d>
            <a:camera prst="orthographicFront"/>
            <a:lightRig rig="threePt" dir="t"/>
          </a:scene3d>
          <a:sp3d>
            <a:bevelT/>
          </a:sp3d>
        </p:spPr>
        <p:txBody>
          <a:bodyPr wrap="square">
            <a:no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横断検索サービスの機能のご紹介</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kumimoji="1" lang="en-US" altLang="ja-JP" sz="3200" b="1" kern="1200">
              <a:solidFill>
                <a:schemeClr val="dk1"/>
              </a:solidFill>
              <a:effectLst/>
              <a:latin typeface="Meiryo UI" panose="020B0604030504040204" pitchFamily="50" charset="-128"/>
              <a:ea typeface="Meiryo UI" panose="020B0604030504040204" pitchFamily="50" charset="-128"/>
              <a:cs typeface="+mn-cs"/>
            </a:endParaRPr>
          </a:p>
        </p:txBody>
      </p:sp>
      <p:sp>
        <p:nvSpPr>
          <p:cNvPr id="9" name="テキスト ボックス 8">
            <a:extLst>
              <a:ext uri="{FF2B5EF4-FFF2-40B4-BE49-F238E27FC236}">
                <a16:creationId xmlns:a16="http://schemas.microsoft.com/office/drawing/2014/main" id="{08CD59E0-A51C-43EB-8DE1-F2392C6946CF}"/>
              </a:ext>
            </a:extLst>
          </p:cNvPr>
          <p:cNvSpPr txBox="1"/>
          <p:nvPr/>
        </p:nvSpPr>
        <p:spPr>
          <a:xfrm>
            <a:off x="1234125" y="3929849"/>
            <a:ext cx="10634659" cy="1200329"/>
          </a:xfrm>
          <a:prstGeom prst="rect">
            <a:avLst/>
          </a:prstGeom>
          <a:noFill/>
        </p:spPr>
        <p:txBody>
          <a:bodyPr wrap="square">
            <a:spAutoFit/>
          </a:bodyPr>
          <a:lstStyle/>
          <a:p>
            <a:r>
              <a:rPr lang="en-US" altLang="ja-JP" sz="2400">
                <a:latin typeface="Meiryo UI" panose="020B0604030504040204" pitchFamily="50" charset="-128"/>
                <a:ea typeface="Meiryo UI" panose="020B0604030504040204" pitchFamily="50" charset="-128"/>
              </a:rPr>
              <a:t>3.1.</a:t>
            </a:r>
            <a:r>
              <a:rPr lang="ja-JP" altLang="en-US" sz="2400">
                <a:latin typeface="Meiryo UI" panose="020B0604030504040204" pitchFamily="50" charset="-128"/>
                <a:ea typeface="Meiryo UI" panose="020B0604030504040204" pitchFamily="50" charset="-128"/>
              </a:rPr>
              <a:t>　データカタログの横断検索サービスの機能概要　</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3.2.</a:t>
            </a:r>
            <a:r>
              <a:rPr lang="ja-JP" altLang="en-US" sz="2400">
                <a:latin typeface="Meiryo UI" panose="020B0604030504040204" pitchFamily="50" charset="-128"/>
                <a:ea typeface="Meiryo UI" panose="020B0604030504040204" pitchFamily="50" charset="-128"/>
              </a:rPr>
              <a:t>　カタログサイトからのデータカタログの収集 </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3.3.</a:t>
            </a:r>
            <a:r>
              <a:rPr lang="ja-JP" altLang="en-US" sz="2400">
                <a:latin typeface="Meiryo UI" panose="020B0604030504040204" pitchFamily="50" charset="-128"/>
                <a:ea typeface="Meiryo UI" panose="020B0604030504040204" pitchFamily="50" charset="-128"/>
              </a:rPr>
              <a:t>　横断検索サービスの検索とカタログ表示、カタログサイトへのリンク</a:t>
            </a:r>
            <a:endParaRPr lang="en-US" altLang="ja-JP" sz="2400">
              <a:latin typeface="Meiryo UI" panose="020B0604030504040204" pitchFamily="50" charset="-128"/>
              <a:ea typeface="Meiryo UI" panose="020B0604030504040204" pitchFamily="50" charset="-128"/>
            </a:endParaRPr>
          </a:p>
        </p:txBody>
      </p:sp>
      <p:pic>
        <p:nvPicPr>
          <p:cNvPr id="10" name="図 9" descr="アイコン&#10;&#10;自動的に生成された説明">
            <a:extLst>
              <a:ext uri="{FF2B5EF4-FFF2-40B4-BE49-F238E27FC236}">
                <a16:creationId xmlns:a16="http://schemas.microsoft.com/office/drawing/2014/main" id="{EC3C5FC8-7DA8-471E-87F3-D4309F72B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365" y="1685227"/>
            <a:ext cx="1283945" cy="1283945"/>
          </a:xfrm>
          <a:prstGeom prst="rect">
            <a:avLst/>
          </a:prstGeom>
        </p:spPr>
      </p:pic>
    </p:spTree>
    <p:extLst>
      <p:ext uri="{BB962C8B-B14F-4D97-AF65-F5344CB8AC3E}">
        <p14:creationId xmlns:p14="http://schemas.microsoft.com/office/powerpoint/2010/main" val="144640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フリーフォーム: 図形 132">
            <a:extLst>
              <a:ext uri="{FF2B5EF4-FFF2-40B4-BE49-F238E27FC236}">
                <a16:creationId xmlns:a16="http://schemas.microsoft.com/office/drawing/2014/main" id="{822E55D8-0C43-42BB-A1D9-EE172CB3D664}"/>
              </a:ext>
            </a:extLst>
          </p:cNvPr>
          <p:cNvSpPr/>
          <p:nvPr/>
        </p:nvSpPr>
        <p:spPr>
          <a:xfrm>
            <a:off x="493042" y="5672741"/>
            <a:ext cx="6435635" cy="1075078"/>
          </a:xfrm>
          <a:custGeom>
            <a:avLst/>
            <a:gdLst>
              <a:gd name="connsiteX0" fmla="*/ 0 w 6622307"/>
              <a:gd name="connsiteY0" fmla="*/ 0 h 1284526"/>
              <a:gd name="connsiteX1" fmla="*/ 6622307 w 6622307"/>
              <a:gd name="connsiteY1" fmla="*/ 0 h 1284526"/>
              <a:gd name="connsiteX2" fmla="*/ 6622307 w 6622307"/>
              <a:gd name="connsiteY2" fmla="*/ 662324 h 1284526"/>
              <a:gd name="connsiteX3" fmla="*/ 1965836 w 6622307"/>
              <a:gd name="connsiteY3" fmla="*/ 662324 h 1284526"/>
              <a:gd name="connsiteX4" fmla="*/ 1965836 w 6622307"/>
              <a:gd name="connsiteY4" fmla="*/ 1284526 h 1284526"/>
              <a:gd name="connsiteX5" fmla="*/ 0 w 6622307"/>
              <a:gd name="connsiteY5" fmla="*/ 1284526 h 1284526"/>
              <a:gd name="connsiteX6" fmla="*/ 0 w 6622307"/>
              <a:gd name="connsiteY6" fmla="*/ 662324 h 1284526"/>
              <a:gd name="connsiteX7" fmla="*/ 0 w 6622307"/>
              <a:gd name="connsiteY7" fmla="*/ 662064 h 12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2307" h="1284526">
                <a:moveTo>
                  <a:pt x="0" y="0"/>
                </a:moveTo>
                <a:lnTo>
                  <a:pt x="6622307" y="0"/>
                </a:lnTo>
                <a:lnTo>
                  <a:pt x="6622307" y="662324"/>
                </a:lnTo>
                <a:lnTo>
                  <a:pt x="1965836" y="662324"/>
                </a:lnTo>
                <a:lnTo>
                  <a:pt x="1965836" y="1284526"/>
                </a:lnTo>
                <a:lnTo>
                  <a:pt x="0" y="1284526"/>
                </a:lnTo>
                <a:lnTo>
                  <a:pt x="0" y="662324"/>
                </a:lnTo>
                <a:lnTo>
                  <a:pt x="0" y="662064"/>
                </a:lnTo>
                <a:close/>
              </a:path>
            </a:pathLst>
          </a:custGeom>
          <a:solidFill>
            <a:sysClr val="window" lastClr="FFFFFF"/>
          </a:solidFill>
          <a:ln w="12700" cap="flat" cmpd="sng" algn="ctr">
            <a:solidFill>
              <a:srgbClr val="5B9BD5"/>
            </a:solidFill>
            <a:prstDash val="solid"/>
            <a:miter lim="800000"/>
          </a:ln>
          <a:effectLst/>
        </p:spPr>
        <p:txBody>
          <a:bodyPr wrap="square" lIns="72000" tIns="9144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35" name="正方形/長方形 134">
            <a:extLst>
              <a:ext uri="{FF2B5EF4-FFF2-40B4-BE49-F238E27FC236}">
                <a16:creationId xmlns:a16="http://schemas.microsoft.com/office/drawing/2014/main" id="{D1EBC609-C1BA-4ADC-A6ED-740E56B6889B}"/>
              </a:ext>
            </a:extLst>
          </p:cNvPr>
          <p:cNvSpPr/>
          <p:nvPr/>
        </p:nvSpPr>
        <p:spPr>
          <a:xfrm>
            <a:off x="867631" y="6236235"/>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kern="0">
                <a:solidFill>
                  <a:prstClr val="black"/>
                </a:solidFill>
                <a:latin typeface="Meiryo UI" panose="020B0604030504040204" pitchFamily="50" charset="-128"/>
                <a:ea typeface="Meiryo UI" panose="020B0604030504040204" pitchFamily="50" charset="-128"/>
              </a:rPr>
              <a:t>契約管理</a:t>
            </a: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lnSpcReduction="10000"/>
          </a:bodyPr>
          <a:lstStyle/>
          <a:p>
            <a:r>
              <a:rPr lang="en-US" altLang="ja-JP"/>
              <a:t>3.1</a:t>
            </a:r>
            <a:r>
              <a:rPr kumimoji="1" lang="en-US" altLang="ja-JP"/>
              <a:t>. </a:t>
            </a:r>
            <a:r>
              <a:rPr lang="ja-JP" altLang="en-US"/>
              <a:t>データカタログの横断検索サービスの機能概要</a:t>
            </a:r>
          </a:p>
        </p:txBody>
      </p:sp>
      <p:sp>
        <p:nvSpPr>
          <p:cNvPr id="66" name="雲 65">
            <a:extLst>
              <a:ext uri="{FF2B5EF4-FFF2-40B4-BE49-F238E27FC236}">
                <a16:creationId xmlns:a16="http://schemas.microsoft.com/office/drawing/2014/main" id="{3E59E660-2C20-4E4D-8749-E52DE8EB097D}"/>
              </a:ext>
            </a:extLst>
          </p:cNvPr>
          <p:cNvSpPr/>
          <p:nvPr/>
        </p:nvSpPr>
        <p:spPr>
          <a:xfrm>
            <a:off x="3265452" y="1944689"/>
            <a:ext cx="2566756" cy="3393559"/>
          </a:xfrm>
          <a:prstGeom prst="cloud">
            <a:avLst/>
          </a:prstGeom>
          <a:solidFill>
            <a:sysClr val="window" lastClr="FFFFFF"/>
          </a:solidFill>
          <a:ln w="19050" cap="flat" cmpd="sng" algn="ctr">
            <a:solidFill>
              <a:sysClr val="windowText" lastClr="000000">
                <a:lumMod val="50000"/>
                <a:lumOff val="50000"/>
              </a:sysClr>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Rectangle 34">
            <a:extLst>
              <a:ext uri="{FF2B5EF4-FFF2-40B4-BE49-F238E27FC236}">
                <a16:creationId xmlns:a16="http://schemas.microsoft.com/office/drawing/2014/main" id="{742D799C-596B-4D99-96A0-78F28AC5B013}"/>
              </a:ext>
            </a:extLst>
          </p:cNvPr>
          <p:cNvSpPr/>
          <p:nvPr/>
        </p:nvSpPr>
        <p:spPr>
          <a:xfrm>
            <a:off x="370750" y="2082734"/>
            <a:ext cx="2700000" cy="2966055"/>
          </a:xfrm>
          <a:prstGeom prst="rect">
            <a:avLst/>
          </a:prstGeom>
          <a:solidFill>
            <a:sysClr val="window" lastClr="FFFFFF"/>
          </a:solidFill>
          <a:ln w="12700" cap="flat" cmpd="sng" algn="ctr">
            <a:solidFill>
              <a:sysClr val="windowText" lastClr="000000"/>
            </a:solidFill>
            <a:prstDash val="solid"/>
            <a:miter lim="800000"/>
          </a:ln>
          <a:effectLst/>
        </p:spPr>
        <p:txBody>
          <a:bodyPr lIns="108000" tIns="91440"/>
          <a:lstStyle/>
          <a:p>
            <a:pPr marL="0" marR="0" lvl="0" indent="0" defTabSz="1800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68" name="正方形/長方形 67">
            <a:extLst>
              <a:ext uri="{FF2B5EF4-FFF2-40B4-BE49-F238E27FC236}">
                <a16:creationId xmlns:a16="http://schemas.microsoft.com/office/drawing/2014/main" id="{AA8E2E22-3F7B-438A-96C5-A8A069344831}"/>
              </a:ext>
            </a:extLst>
          </p:cNvPr>
          <p:cNvSpPr/>
          <p:nvPr/>
        </p:nvSpPr>
        <p:spPr bwMode="auto">
          <a:xfrm>
            <a:off x="441700" y="2229344"/>
            <a:ext cx="2091464" cy="174014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9" name="Rectangle 34">
            <a:extLst>
              <a:ext uri="{FF2B5EF4-FFF2-40B4-BE49-F238E27FC236}">
                <a16:creationId xmlns:a16="http://schemas.microsoft.com/office/drawing/2014/main" id="{4BB2274A-3B02-4E55-8569-81931B325CBB}"/>
              </a:ext>
            </a:extLst>
          </p:cNvPr>
          <p:cNvSpPr/>
          <p:nvPr/>
        </p:nvSpPr>
        <p:spPr>
          <a:xfrm>
            <a:off x="5948878" y="2064751"/>
            <a:ext cx="5681610" cy="2644078"/>
          </a:xfrm>
          <a:prstGeom prst="rect">
            <a:avLst/>
          </a:prstGeom>
          <a:solidFill>
            <a:sysClr val="window" lastClr="FFFFFF"/>
          </a:solidFill>
          <a:ln w="12700" cap="flat" cmpd="sng" algn="ctr">
            <a:solidFill>
              <a:sysClr val="windowText" lastClr="000000"/>
            </a:solidFill>
            <a:prstDash val="solid"/>
            <a:miter lim="800000"/>
          </a:ln>
          <a:effectLst/>
        </p:spPr>
        <p:txBody>
          <a:bodyPr lIns="72000" tIns="9144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70" name="正方形/長方形 69">
            <a:extLst>
              <a:ext uri="{FF2B5EF4-FFF2-40B4-BE49-F238E27FC236}">
                <a16:creationId xmlns:a16="http://schemas.microsoft.com/office/drawing/2014/main" id="{FDF5C22C-740A-426C-ACDA-BBE8FF135D1D}"/>
              </a:ext>
            </a:extLst>
          </p:cNvPr>
          <p:cNvSpPr/>
          <p:nvPr/>
        </p:nvSpPr>
        <p:spPr bwMode="auto">
          <a:xfrm>
            <a:off x="9557879" y="3518706"/>
            <a:ext cx="1767210" cy="97936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1" name="正方形/長方形 70">
            <a:extLst>
              <a:ext uri="{FF2B5EF4-FFF2-40B4-BE49-F238E27FC236}">
                <a16:creationId xmlns:a16="http://schemas.microsoft.com/office/drawing/2014/main" id="{B5DF66B6-37EE-4217-86D5-9725F46296B6}"/>
              </a:ext>
            </a:extLst>
          </p:cNvPr>
          <p:cNvSpPr/>
          <p:nvPr/>
        </p:nvSpPr>
        <p:spPr bwMode="auto">
          <a:xfrm>
            <a:off x="6498939" y="2237871"/>
            <a:ext cx="2239487" cy="1731614"/>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73" name="直線コネクタ 72">
            <a:extLst>
              <a:ext uri="{FF2B5EF4-FFF2-40B4-BE49-F238E27FC236}">
                <a16:creationId xmlns:a16="http://schemas.microsoft.com/office/drawing/2014/main" id="{2B2970F0-A326-4483-BBA8-60044EEDDECF}"/>
              </a:ext>
            </a:extLst>
          </p:cNvPr>
          <p:cNvCxnSpPr>
            <a:cxnSpLocks/>
          </p:cNvCxnSpPr>
          <p:nvPr/>
        </p:nvCxnSpPr>
        <p:spPr bwMode="auto">
          <a:xfrm>
            <a:off x="268087" y="2029146"/>
            <a:ext cx="2880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cxnSp>
        <p:nvCxnSpPr>
          <p:cNvPr id="74" name="直線コネクタ 73">
            <a:extLst>
              <a:ext uri="{FF2B5EF4-FFF2-40B4-BE49-F238E27FC236}">
                <a16:creationId xmlns:a16="http://schemas.microsoft.com/office/drawing/2014/main" id="{47A3FF10-04D4-469C-827E-4CADA28C7D10}"/>
              </a:ext>
            </a:extLst>
          </p:cNvPr>
          <p:cNvCxnSpPr>
            <a:cxnSpLocks/>
          </p:cNvCxnSpPr>
          <p:nvPr/>
        </p:nvCxnSpPr>
        <p:spPr bwMode="auto">
          <a:xfrm>
            <a:off x="5817724" y="2029146"/>
            <a:ext cx="5904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75" name="テキスト ボックス 74">
            <a:extLst>
              <a:ext uri="{FF2B5EF4-FFF2-40B4-BE49-F238E27FC236}">
                <a16:creationId xmlns:a16="http://schemas.microsoft.com/office/drawing/2014/main" id="{D94EBE83-7D1E-42B6-9BD3-1129468EF9C4}"/>
              </a:ext>
            </a:extLst>
          </p:cNvPr>
          <p:cNvSpPr txBox="1"/>
          <p:nvPr/>
        </p:nvSpPr>
        <p:spPr>
          <a:xfrm>
            <a:off x="5371138" y="6251822"/>
            <a:ext cx="822875"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a:t>
            </a:r>
            <a:br>
              <a:rPr kumimoji="1" lang="en-US" altLang="ja-JP" sz="1100">
                <a:solidFill>
                  <a:prstClr val="black"/>
                </a:solidFill>
                <a:latin typeface="Meiryo UI" panose="020B0604030504040204" pitchFamily="50" charset="-128"/>
                <a:ea typeface="Meiryo UI" panose="020B0604030504040204" pitchFamily="50" charset="-128"/>
              </a:rPr>
            </a:br>
            <a:r>
              <a:rPr kumimoji="1" lang="ja-JP" altLang="en-US" sz="1100">
                <a:solidFill>
                  <a:prstClr val="black"/>
                </a:solidFill>
                <a:latin typeface="Meiryo UI" panose="020B0604030504040204" pitchFamily="50" charset="-128"/>
                <a:ea typeface="Meiryo UI" panose="020B0604030504040204" pitchFamily="50" charset="-128"/>
              </a:rPr>
              <a:t>データ作成</a:t>
            </a:r>
          </a:p>
        </p:txBody>
      </p:sp>
      <p:sp>
        <p:nvSpPr>
          <p:cNvPr id="76" name="テキスト ボックス 75">
            <a:extLst>
              <a:ext uri="{FF2B5EF4-FFF2-40B4-BE49-F238E27FC236}">
                <a16:creationId xmlns:a16="http://schemas.microsoft.com/office/drawing/2014/main" id="{C1C89033-9FC9-40B8-98C3-19FAAF63FDD9}"/>
              </a:ext>
            </a:extLst>
          </p:cNvPr>
          <p:cNvSpPr txBox="1"/>
          <p:nvPr/>
        </p:nvSpPr>
        <p:spPr>
          <a:xfrm>
            <a:off x="5001410" y="3838588"/>
            <a:ext cx="940157" cy="261610"/>
          </a:xfrm>
          <a:prstGeom prst="rect">
            <a:avLst/>
          </a:prstGeom>
          <a:noFill/>
        </p:spPr>
        <p:txBody>
          <a:bodyPr wrap="square" rtlCol="0">
            <a:spAutoFit/>
          </a:bodyPr>
          <a:lstStyle/>
          <a:p>
            <a:pPr defTabSz="914400"/>
            <a:r>
              <a:rPr kumimoji="1" lang="ja-JP" altLang="en-US" sz="1100" b="1">
                <a:solidFill>
                  <a:srgbClr val="FF0000"/>
                </a:solidFill>
                <a:latin typeface="Meiryo UI" panose="020B0604030504040204" pitchFamily="50" charset="-128"/>
                <a:ea typeface="Meiryo UI" panose="020B0604030504040204" pitchFamily="50" charset="-128"/>
              </a:rPr>
              <a:t>カタログ収集</a:t>
            </a:r>
          </a:p>
        </p:txBody>
      </p:sp>
      <p:sp>
        <p:nvSpPr>
          <p:cNvPr id="77" name="テキスト ボックス 76">
            <a:extLst>
              <a:ext uri="{FF2B5EF4-FFF2-40B4-BE49-F238E27FC236}">
                <a16:creationId xmlns:a16="http://schemas.microsoft.com/office/drawing/2014/main" id="{09368385-2AD4-4082-844E-F3A17E76E19F}"/>
              </a:ext>
            </a:extLst>
          </p:cNvPr>
          <p:cNvSpPr txBox="1"/>
          <p:nvPr/>
        </p:nvSpPr>
        <p:spPr>
          <a:xfrm>
            <a:off x="8614404" y="2845951"/>
            <a:ext cx="940157" cy="261610"/>
          </a:xfrm>
          <a:prstGeom prst="rect">
            <a:avLst/>
          </a:prstGeom>
          <a:noFill/>
        </p:spPr>
        <p:txBody>
          <a:bodyPr wrap="square" rtlCol="0">
            <a:spAutoFit/>
          </a:bodyPr>
          <a:lstStyle/>
          <a:p>
            <a:pPr algn="ctr" defTabSz="914400"/>
            <a:r>
              <a:rPr kumimoji="1" lang="ja-JP" altLang="en-US" sz="1100">
                <a:solidFill>
                  <a:prstClr val="black"/>
                </a:solidFill>
                <a:latin typeface="Meiryo UI" panose="020B0604030504040204" pitchFamily="50" charset="-128"/>
                <a:ea typeface="Meiryo UI" panose="020B0604030504040204" pitchFamily="50" charset="-128"/>
              </a:rPr>
              <a:t>詳細検索</a:t>
            </a:r>
          </a:p>
        </p:txBody>
      </p:sp>
      <p:sp>
        <p:nvSpPr>
          <p:cNvPr id="78" name="正方形/長方形 77">
            <a:extLst>
              <a:ext uri="{FF2B5EF4-FFF2-40B4-BE49-F238E27FC236}">
                <a16:creationId xmlns:a16="http://schemas.microsoft.com/office/drawing/2014/main" id="{1FD0BDD0-CABF-4947-9735-C65FBDD46801}"/>
              </a:ext>
            </a:extLst>
          </p:cNvPr>
          <p:cNvSpPr/>
          <p:nvPr/>
        </p:nvSpPr>
        <p:spPr>
          <a:xfrm>
            <a:off x="493042" y="2571751"/>
            <a:ext cx="1440000" cy="5040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利用者コネクタ</a:t>
            </a:r>
            <a:endParaRPr kumimoji="1" lang="en-US" altLang="ja-JP"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9" name="正方形/長方形 78">
            <a:extLst>
              <a:ext uri="{FF2B5EF4-FFF2-40B4-BE49-F238E27FC236}">
                <a16:creationId xmlns:a16="http://schemas.microsoft.com/office/drawing/2014/main" id="{A746944B-0539-48FC-BD0D-BE7C13D095CC}"/>
              </a:ext>
            </a:extLst>
          </p:cNvPr>
          <p:cNvSpPr/>
          <p:nvPr/>
        </p:nvSpPr>
        <p:spPr>
          <a:xfrm>
            <a:off x="2599378" y="2229345"/>
            <a:ext cx="378242" cy="23832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ファイヤーウォール等</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0" name="正方形/長方形 79">
            <a:extLst>
              <a:ext uri="{FF2B5EF4-FFF2-40B4-BE49-F238E27FC236}">
                <a16:creationId xmlns:a16="http://schemas.microsoft.com/office/drawing/2014/main" id="{CA7286EC-E49E-4BB0-AF18-013CEF53FB92}"/>
              </a:ext>
            </a:extLst>
          </p:cNvPr>
          <p:cNvSpPr/>
          <p:nvPr/>
        </p:nvSpPr>
        <p:spPr>
          <a:xfrm>
            <a:off x="2098904" y="2315967"/>
            <a:ext cx="378242" cy="15408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プロキシ</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1" name="正方形/長方形 80">
            <a:extLst>
              <a:ext uri="{FF2B5EF4-FFF2-40B4-BE49-F238E27FC236}">
                <a16:creationId xmlns:a16="http://schemas.microsoft.com/office/drawing/2014/main" id="{B08147DB-BB26-4A23-AE44-1206F0C35863}"/>
              </a:ext>
            </a:extLst>
          </p:cNvPr>
          <p:cNvSpPr/>
          <p:nvPr/>
        </p:nvSpPr>
        <p:spPr>
          <a:xfrm>
            <a:off x="3960021" y="5711905"/>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a:t>
            </a:r>
          </a:p>
        </p:txBody>
      </p:sp>
      <p:sp>
        <p:nvSpPr>
          <p:cNvPr id="82" name="テキスト ボックス 81">
            <a:extLst>
              <a:ext uri="{FF2B5EF4-FFF2-40B4-BE49-F238E27FC236}">
                <a16:creationId xmlns:a16="http://schemas.microsoft.com/office/drawing/2014/main" id="{913DBB88-167E-4F5D-9F5F-E08812E2760A}"/>
              </a:ext>
            </a:extLst>
          </p:cNvPr>
          <p:cNvSpPr txBox="1"/>
          <p:nvPr/>
        </p:nvSpPr>
        <p:spPr>
          <a:xfrm>
            <a:off x="304080" y="5370889"/>
            <a:ext cx="1116000" cy="307777"/>
          </a:xfrm>
          <a:prstGeom prst="rect">
            <a:avLst/>
          </a:prstGeom>
          <a:solidFill>
            <a:sysClr val="window" lastClr="FFFFFF"/>
          </a:solidFill>
          <a:ln w="12700" cap="flat" cmpd="sng" algn="ctr">
            <a:solidFill>
              <a:srgbClr val="5B9BD5"/>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支援サービス</a:t>
            </a:r>
          </a:p>
        </p:txBody>
      </p:sp>
      <p:sp>
        <p:nvSpPr>
          <p:cNvPr id="84" name="正方形/長方形 83">
            <a:extLst>
              <a:ext uri="{FF2B5EF4-FFF2-40B4-BE49-F238E27FC236}">
                <a16:creationId xmlns:a16="http://schemas.microsoft.com/office/drawing/2014/main" id="{AB8BCEE2-25A5-4756-B15C-D76389D8E84F}"/>
              </a:ext>
            </a:extLst>
          </p:cNvPr>
          <p:cNvSpPr/>
          <p:nvPr/>
        </p:nvSpPr>
        <p:spPr>
          <a:xfrm>
            <a:off x="5506215" y="5711905"/>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p>
        </p:txBody>
      </p:sp>
      <p:sp>
        <p:nvSpPr>
          <p:cNvPr id="85" name="正方形/長方形 84">
            <a:extLst>
              <a:ext uri="{FF2B5EF4-FFF2-40B4-BE49-F238E27FC236}">
                <a16:creationId xmlns:a16="http://schemas.microsoft.com/office/drawing/2014/main" id="{39833AB6-B57B-4B09-91E4-5126B5338176}"/>
              </a:ext>
            </a:extLst>
          </p:cNvPr>
          <p:cNvSpPr/>
          <p:nvPr/>
        </p:nvSpPr>
        <p:spPr>
          <a:xfrm>
            <a:off x="9733321" y="2430298"/>
            <a:ext cx="1260000" cy="5040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データ管理</a:t>
            </a:r>
          </a:p>
        </p:txBody>
      </p:sp>
      <p:sp>
        <p:nvSpPr>
          <p:cNvPr id="86" name="フローチャート: 磁気ディスク 85">
            <a:extLst>
              <a:ext uri="{FF2B5EF4-FFF2-40B4-BE49-F238E27FC236}">
                <a16:creationId xmlns:a16="http://schemas.microsoft.com/office/drawing/2014/main" id="{E811F7C3-ED75-4676-900D-464C817D6547}"/>
              </a:ext>
            </a:extLst>
          </p:cNvPr>
          <p:cNvSpPr/>
          <p:nvPr/>
        </p:nvSpPr>
        <p:spPr>
          <a:xfrm>
            <a:off x="10785602" y="2746656"/>
            <a:ext cx="679987" cy="345735"/>
          </a:xfrm>
          <a:prstGeom prst="flowChartMagneticDisk">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87" name="正方形/長方形 86">
            <a:extLst>
              <a:ext uri="{FF2B5EF4-FFF2-40B4-BE49-F238E27FC236}">
                <a16:creationId xmlns:a16="http://schemas.microsoft.com/office/drawing/2014/main" id="{A945CE7E-E0F8-4E79-87FF-0F316FE56746}"/>
              </a:ext>
            </a:extLst>
          </p:cNvPr>
          <p:cNvSpPr/>
          <p:nvPr/>
        </p:nvSpPr>
        <p:spPr>
          <a:xfrm>
            <a:off x="6591025" y="2348918"/>
            <a:ext cx="504828" cy="154129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リバース</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プロキシ</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88" name="直線矢印コネクタ 18">
            <a:extLst>
              <a:ext uri="{FF2B5EF4-FFF2-40B4-BE49-F238E27FC236}">
                <a16:creationId xmlns:a16="http://schemas.microsoft.com/office/drawing/2014/main" id="{00598B93-39AC-429B-811D-A76AA1EB8958}"/>
              </a:ext>
            </a:extLst>
          </p:cNvPr>
          <p:cNvCxnSpPr>
            <a:cxnSpLocks/>
            <a:stCxn id="134" idx="3"/>
          </p:cNvCxnSpPr>
          <p:nvPr/>
        </p:nvCxnSpPr>
        <p:spPr>
          <a:xfrm>
            <a:off x="8645925" y="2823751"/>
            <a:ext cx="1112227" cy="1047127"/>
          </a:xfrm>
          <a:prstGeom prst="bentConnector3">
            <a:avLst>
              <a:gd name="adj1" fmla="val 68475"/>
            </a:avLst>
          </a:prstGeom>
          <a:noFill/>
          <a:ln w="12700" cap="flat" cmpd="sng" algn="ctr">
            <a:solidFill>
              <a:sysClr val="windowText" lastClr="000000"/>
            </a:solidFill>
            <a:prstDash val="dash"/>
            <a:miter lim="800000"/>
            <a:headEnd type="none" w="med" len="med"/>
            <a:tailEnd type="arrow" w="med" len="med"/>
          </a:ln>
          <a:effectLst/>
        </p:spPr>
      </p:cxnSp>
      <p:cxnSp>
        <p:nvCxnSpPr>
          <p:cNvPr id="89" name="直線矢印コネクタ 18">
            <a:extLst>
              <a:ext uri="{FF2B5EF4-FFF2-40B4-BE49-F238E27FC236}">
                <a16:creationId xmlns:a16="http://schemas.microsoft.com/office/drawing/2014/main" id="{FB0050B3-5FAE-4721-A952-8649F3519F48}"/>
              </a:ext>
            </a:extLst>
          </p:cNvPr>
          <p:cNvCxnSpPr>
            <a:cxnSpLocks/>
            <a:endCxn id="84" idx="2"/>
          </p:cNvCxnSpPr>
          <p:nvPr/>
        </p:nvCxnSpPr>
        <p:spPr>
          <a:xfrm flipH="1" flipV="1">
            <a:off x="6172215" y="6179905"/>
            <a:ext cx="208949" cy="365324"/>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sp>
        <p:nvSpPr>
          <p:cNvPr id="90" name="正方形/長方形 89">
            <a:extLst>
              <a:ext uri="{FF2B5EF4-FFF2-40B4-BE49-F238E27FC236}">
                <a16:creationId xmlns:a16="http://schemas.microsoft.com/office/drawing/2014/main" id="{B9265AC9-08D4-4AE7-ACA6-190A33696047}"/>
              </a:ext>
            </a:extLst>
          </p:cNvPr>
          <p:cNvSpPr/>
          <p:nvPr/>
        </p:nvSpPr>
        <p:spPr>
          <a:xfrm>
            <a:off x="418267" y="4108276"/>
            <a:ext cx="1674871" cy="5040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n-cs"/>
              </a:rPr>
              <a:t>WebApp</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r>
              <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91" name="直線矢印コネクタ 18">
            <a:extLst>
              <a:ext uri="{FF2B5EF4-FFF2-40B4-BE49-F238E27FC236}">
                <a16:creationId xmlns:a16="http://schemas.microsoft.com/office/drawing/2014/main" id="{81165CD3-006D-480F-9E10-D1A97232C518}"/>
              </a:ext>
            </a:extLst>
          </p:cNvPr>
          <p:cNvCxnSpPr>
            <a:cxnSpLocks/>
            <a:stCxn id="90" idx="0"/>
            <a:endCxn id="78" idx="2"/>
          </p:cNvCxnSpPr>
          <p:nvPr/>
        </p:nvCxnSpPr>
        <p:spPr>
          <a:xfrm flipH="1" flipV="1">
            <a:off x="1213042" y="3075751"/>
            <a:ext cx="0" cy="1032525"/>
          </a:xfrm>
          <a:prstGeom prst="straightConnector1">
            <a:avLst/>
          </a:prstGeom>
          <a:noFill/>
          <a:ln w="12700" cap="flat" cmpd="sng" algn="ctr">
            <a:solidFill>
              <a:sysClr val="windowText" lastClr="000000"/>
            </a:solidFill>
            <a:prstDash val="dash"/>
            <a:miter lim="800000"/>
            <a:headEnd type="arrow" w="med" len="med"/>
            <a:tailEnd type="arrow" w="med" len="med"/>
          </a:ln>
          <a:effectLst/>
        </p:spPr>
      </p:cxnSp>
      <p:grpSp>
        <p:nvGrpSpPr>
          <p:cNvPr id="92" name="グループ化 91">
            <a:extLst>
              <a:ext uri="{FF2B5EF4-FFF2-40B4-BE49-F238E27FC236}">
                <a16:creationId xmlns:a16="http://schemas.microsoft.com/office/drawing/2014/main" id="{B8E169A7-7DB6-450B-8C9A-286FED61DC30}"/>
              </a:ext>
            </a:extLst>
          </p:cNvPr>
          <p:cNvGrpSpPr>
            <a:grpSpLocks noChangeAspect="1"/>
          </p:cNvGrpSpPr>
          <p:nvPr/>
        </p:nvGrpSpPr>
        <p:grpSpPr>
          <a:xfrm flipH="1">
            <a:off x="561513" y="4674999"/>
            <a:ext cx="529467" cy="337014"/>
            <a:chOff x="10041164" y="-1374776"/>
            <a:chExt cx="15093951" cy="9607552"/>
          </a:xfrm>
          <a:solidFill>
            <a:sysClr val="windowText" lastClr="000000"/>
          </a:solidFill>
        </p:grpSpPr>
        <p:sp>
          <p:nvSpPr>
            <p:cNvPr id="141" name="Oval 6">
              <a:extLst>
                <a:ext uri="{FF2B5EF4-FFF2-40B4-BE49-F238E27FC236}">
                  <a16:creationId xmlns:a16="http://schemas.microsoft.com/office/drawing/2014/main" id="{44F915B7-9E84-4CD4-82A0-5C310EF9F720}"/>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Freeform 7">
              <a:extLst>
                <a:ext uri="{FF2B5EF4-FFF2-40B4-BE49-F238E27FC236}">
                  <a16:creationId xmlns:a16="http://schemas.microsoft.com/office/drawing/2014/main" id="{1AA002E5-DDEC-4646-A7AB-E8D5527A9214}"/>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93" name="直線矢印コネクタ 18">
            <a:extLst>
              <a:ext uri="{FF2B5EF4-FFF2-40B4-BE49-F238E27FC236}">
                <a16:creationId xmlns:a16="http://schemas.microsoft.com/office/drawing/2014/main" id="{7A12C7CC-F132-4179-B247-CD2F9DA60111}"/>
              </a:ext>
            </a:extLst>
          </p:cNvPr>
          <p:cNvCxnSpPr>
            <a:cxnSpLocks/>
            <a:endCxn id="90" idx="2"/>
          </p:cNvCxnSpPr>
          <p:nvPr/>
        </p:nvCxnSpPr>
        <p:spPr>
          <a:xfrm flipV="1">
            <a:off x="1051271" y="4612276"/>
            <a:ext cx="204432" cy="183029"/>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grpSp>
        <p:nvGrpSpPr>
          <p:cNvPr id="94" name="グループ化 93">
            <a:extLst>
              <a:ext uri="{FF2B5EF4-FFF2-40B4-BE49-F238E27FC236}">
                <a16:creationId xmlns:a16="http://schemas.microsoft.com/office/drawing/2014/main" id="{0A6D73A1-B4F4-41F6-9828-5828C14B7B1D}"/>
              </a:ext>
            </a:extLst>
          </p:cNvPr>
          <p:cNvGrpSpPr>
            <a:grpSpLocks noChangeAspect="1"/>
          </p:cNvGrpSpPr>
          <p:nvPr/>
        </p:nvGrpSpPr>
        <p:grpSpPr>
          <a:xfrm>
            <a:off x="6172215" y="6391432"/>
            <a:ext cx="529467" cy="337014"/>
            <a:chOff x="10041164" y="-1374776"/>
            <a:chExt cx="15093951" cy="9607552"/>
          </a:xfrm>
          <a:solidFill>
            <a:sysClr val="windowText" lastClr="000000"/>
          </a:solidFill>
        </p:grpSpPr>
        <p:sp>
          <p:nvSpPr>
            <p:cNvPr id="139" name="Oval 6">
              <a:extLst>
                <a:ext uri="{FF2B5EF4-FFF2-40B4-BE49-F238E27FC236}">
                  <a16:creationId xmlns:a16="http://schemas.microsoft.com/office/drawing/2014/main" id="{BE7DD817-10A1-4E30-8051-1B2349B59707}"/>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40" name="Freeform 7">
              <a:extLst>
                <a:ext uri="{FF2B5EF4-FFF2-40B4-BE49-F238E27FC236}">
                  <a16:creationId xmlns:a16="http://schemas.microsoft.com/office/drawing/2014/main" id="{C92F0C30-C5D4-43FC-AE86-7ACF6D96905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95" name="直線矢印コネクタ 18">
            <a:extLst>
              <a:ext uri="{FF2B5EF4-FFF2-40B4-BE49-F238E27FC236}">
                <a16:creationId xmlns:a16="http://schemas.microsoft.com/office/drawing/2014/main" id="{7819392E-70C9-429C-8475-B0C37444296C}"/>
              </a:ext>
            </a:extLst>
          </p:cNvPr>
          <p:cNvCxnSpPr>
            <a:cxnSpLocks/>
            <a:endCxn id="85" idx="1"/>
          </p:cNvCxnSpPr>
          <p:nvPr/>
        </p:nvCxnSpPr>
        <p:spPr>
          <a:xfrm flipV="1">
            <a:off x="8610845" y="2682298"/>
            <a:ext cx="1122476" cy="0"/>
          </a:xfrm>
          <a:prstGeom prst="straightConnector1">
            <a:avLst/>
          </a:prstGeom>
          <a:noFill/>
          <a:ln w="12700" cap="flat" cmpd="sng" algn="ctr">
            <a:solidFill>
              <a:srgbClr val="FF0000"/>
            </a:solidFill>
            <a:prstDash val="solid"/>
            <a:miter lim="800000"/>
            <a:headEnd type="none" w="med" len="med"/>
            <a:tailEnd type="arrow" w="med" len="med"/>
          </a:ln>
          <a:effectLst/>
        </p:spPr>
      </p:cxnSp>
      <p:sp>
        <p:nvSpPr>
          <p:cNvPr id="96" name="テキスト ボックス 95">
            <a:extLst>
              <a:ext uri="{FF2B5EF4-FFF2-40B4-BE49-F238E27FC236}">
                <a16:creationId xmlns:a16="http://schemas.microsoft.com/office/drawing/2014/main" id="{AA3862E0-1EA7-45C9-A769-5DB4DE82A530}"/>
              </a:ext>
            </a:extLst>
          </p:cNvPr>
          <p:cNvSpPr txBox="1"/>
          <p:nvPr/>
        </p:nvSpPr>
        <p:spPr>
          <a:xfrm>
            <a:off x="8614404" y="2461754"/>
            <a:ext cx="940157" cy="261610"/>
          </a:xfrm>
          <a:prstGeom prst="rect">
            <a:avLst/>
          </a:prstGeom>
          <a:noFill/>
        </p:spPr>
        <p:txBody>
          <a:bodyPr wrap="square" rtlCol="0">
            <a:spAutoFit/>
          </a:bodyPr>
          <a:lstStyle/>
          <a:p>
            <a:pPr algn="ctr" defTabSz="914400"/>
            <a:r>
              <a:rPr kumimoji="1" lang="ja-JP" altLang="en-US" sz="1100">
                <a:solidFill>
                  <a:prstClr val="black"/>
                </a:solidFill>
                <a:latin typeface="Meiryo UI" panose="020B0604030504040204" pitchFamily="50" charset="-128"/>
                <a:ea typeface="Meiryo UI" panose="020B0604030504040204" pitchFamily="50" charset="-128"/>
              </a:rPr>
              <a:t>データ取得</a:t>
            </a:r>
          </a:p>
        </p:txBody>
      </p:sp>
      <p:sp>
        <p:nvSpPr>
          <p:cNvPr id="97" name="テキスト ボックス 96">
            <a:extLst>
              <a:ext uri="{FF2B5EF4-FFF2-40B4-BE49-F238E27FC236}">
                <a16:creationId xmlns:a16="http://schemas.microsoft.com/office/drawing/2014/main" id="{B5AE2CC7-C62B-4BCA-AB28-417B8D4C3BB6}"/>
              </a:ext>
            </a:extLst>
          </p:cNvPr>
          <p:cNvSpPr txBox="1"/>
          <p:nvPr/>
        </p:nvSpPr>
        <p:spPr>
          <a:xfrm>
            <a:off x="7444924" y="1739058"/>
            <a:ext cx="2649600" cy="307777"/>
          </a:xfrm>
          <a:prstGeom prst="rect">
            <a:avLst/>
          </a:prstGeom>
          <a:noFill/>
          <a:ln>
            <a:noFill/>
          </a:ln>
        </p:spPr>
        <p:txBody>
          <a:bodyPr wrap="square" rtlCol="0">
            <a:spAutoFit/>
          </a:bodyPr>
          <a:lstStyle/>
          <a:p>
            <a:pPr algn="ctr" defTabSz="914400"/>
            <a:r>
              <a:rPr kumimoji="1" lang="ja-JP" altLang="en-US" sz="1400">
                <a:solidFill>
                  <a:prstClr val="black"/>
                </a:solidFill>
                <a:latin typeface="Meiryo UI" panose="020B0604030504040204" pitchFamily="50" charset="-128"/>
                <a:ea typeface="Meiryo UI" panose="020B0604030504040204" pitchFamily="50" charset="-128"/>
              </a:rPr>
              <a:t>データ提供者環境</a:t>
            </a:r>
          </a:p>
        </p:txBody>
      </p:sp>
      <p:sp>
        <p:nvSpPr>
          <p:cNvPr id="98" name="テキスト ボックス 97">
            <a:extLst>
              <a:ext uri="{FF2B5EF4-FFF2-40B4-BE49-F238E27FC236}">
                <a16:creationId xmlns:a16="http://schemas.microsoft.com/office/drawing/2014/main" id="{CFBA345F-E87A-43E7-A478-E03934EB629F}"/>
              </a:ext>
            </a:extLst>
          </p:cNvPr>
          <p:cNvSpPr txBox="1"/>
          <p:nvPr/>
        </p:nvSpPr>
        <p:spPr>
          <a:xfrm>
            <a:off x="383018" y="1739058"/>
            <a:ext cx="2650138" cy="307777"/>
          </a:xfrm>
          <a:prstGeom prst="rect">
            <a:avLst/>
          </a:prstGeom>
          <a:noFill/>
          <a:ln>
            <a:noFill/>
          </a:ln>
        </p:spPr>
        <p:txBody>
          <a:bodyPr wrap="square" rtlCol="0">
            <a:spAutoFit/>
          </a:bodyPr>
          <a:lstStyle/>
          <a:p>
            <a:pPr algn="ctr" defTabSz="914400"/>
            <a:r>
              <a:rPr kumimoji="1" lang="ja-JP" altLang="en-US" sz="1400">
                <a:solidFill>
                  <a:prstClr val="black"/>
                </a:solidFill>
                <a:latin typeface="Meiryo UI" panose="020B0604030504040204" pitchFamily="50" charset="-128"/>
                <a:ea typeface="Meiryo UI" panose="020B0604030504040204" pitchFamily="50" charset="-128"/>
              </a:rPr>
              <a:t>データ利用者環境</a:t>
            </a:r>
          </a:p>
        </p:txBody>
      </p:sp>
      <p:sp>
        <p:nvSpPr>
          <p:cNvPr id="99" name="正方形/長方形 98">
            <a:extLst>
              <a:ext uri="{FF2B5EF4-FFF2-40B4-BE49-F238E27FC236}">
                <a16:creationId xmlns:a16="http://schemas.microsoft.com/office/drawing/2014/main" id="{7C610253-5886-4704-BFFA-D8F55A407DF0}"/>
              </a:ext>
            </a:extLst>
          </p:cNvPr>
          <p:cNvSpPr/>
          <p:nvPr/>
        </p:nvSpPr>
        <p:spPr>
          <a:xfrm>
            <a:off x="6047666" y="2229345"/>
            <a:ext cx="378242" cy="2382931"/>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ファイヤーウォール等</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0" name="フローチャート: カード 99">
            <a:extLst>
              <a:ext uri="{FF2B5EF4-FFF2-40B4-BE49-F238E27FC236}">
                <a16:creationId xmlns:a16="http://schemas.microsoft.com/office/drawing/2014/main" id="{B61E60BF-5D29-467B-95AB-5E2F24FB2BB8}"/>
              </a:ext>
            </a:extLst>
          </p:cNvPr>
          <p:cNvSpPr/>
          <p:nvPr/>
        </p:nvSpPr>
        <p:spPr>
          <a:xfrm>
            <a:off x="7069483" y="3190891"/>
            <a:ext cx="792000" cy="612000"/>
          </a:xfrm>
          <a:prstGeom prst="flowChartPunchedCard">
            <a:avLst/>
          </a:prstGeom>
          <a:solidFill>
            <a:sysClr val="window" lastClr="FFFFFF"/>
          </a:solidFill>
          <a:ln w="12700" cap="flat" cmpd="sng" algn="ctr">
            <a:solidFill>
              <a:sysClr val="windowText" lastClr="000000"/>
            </a:solidFill>
            <a:prstDash val="solid"/>
            <a:miter lim="800000"/>
          </a:ln>
          <a:effectLst/>
        </p:spPr>
        <p:txBody>
          <a:bodyPr tIns="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サーバー</a:t>
            </a:r>
            <a:endPar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証明書</a:t>
            </a:r>
            <a:r>
              <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&amp;</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秘密鍵</a:t>
            </a:r>
          </a:p>
        </p:txBody>
      </p:sp>
      <p:cxnSp>
        <p:nvCxnSpPr>
          <p:cNvPr id="101" name="直線矢印コネクタ 18">
            <a:extLst>
              <a:ext uri="{FF2B5EF4-FFF2-40B4-BE49-F238E27FC236}">
                <a16:creationId xmlns:a16="http://schemas.microsoft.com/office/drawing/2014/main" id="{16E0BD7C-E45B-41E8-835A-0723F11E996F}"/>
              </a:ext>
            </a:extLst>
          </p:cNvPr>
          <p:cNvCxnSpPr>
            <a:cxnSpLocks/>
          </p:cNvCxnSpPr>
          <p:nvPr/>
        </p:nvCxnSpPr>
        <p:spPr>
          <a:xfrm rot="5400000" flipH="1" flipV="1">
            <a:off x="6741555" y="2344590"/>
            <a:ext cx="1631163" cy="5142380"/>
          </a:xfrm>
          <a:prstGeom prst="bentConnector2">
            <a:avLst/>
          </a:prstGeom>
          <a:noFill/>
          <a:ln w="19050" cap="flat" cmpd="sng" algn="ctr">
            <a:solidFill>
              <a:srgbClr val="FF0000"/>
            </a:solidFill>
            <a:prstDash val="dash"/>
            <a:miter lim="800000"/>
            <a:headEnd type="arrow" w="med" len="med"/>
            <a:tailEnd type="none" w="med" len="med"/>
          </a:ln>
          <a:effectLst/>
        </p:spPr>
      </p:cxnSp>
      <p:sp>
        <p:nvSpPr>
          <p:cNvPr id="102" name="フローチャート: カード 101">
            <a:extLst>
              <a:ext uri="{FF2B5EF4-FFF2-40B4-BE49-F238E27FC236}">
                <a16:creationId xmlns:a16="http://schemas.microsoft.com/office/drawing/2014/main" id="{5CD91E75-D4B7-4FD7-846A-D759FF5CA506}"/>
              </a:ext>
            </a:extLst>
          </p:cNvPr>
          <p:cNvSpPr/>
          <p:nvPr/>
        </p:nvSpPr>
        <p:spPr>
          <a:xfrm>
            <a:off x="1362203" y="3190891"/>
            <a:ext cx="792000" cy="612000"/>
          </a:xfrm>
          <a:prstGeom prst="flowChartPunchedCard">
            <a:avLst/>
          </a:prstGeom>
          <a:solidFill>
            <a:sysClr val="window" lastClr="FFFFFF"/>
          </a:solidFill>
          <a:ln w="12700" cap="flat" cmpd="sng" algn="ctr">
            <a:solidFill>
              <a:sysClr val="windowText" lastClr="000000"/>
            </a:solidFill>
            <a:prstDash val="solid"/>
            <a:miter lim="800000"/>
          </a:ln>
          <a:effectLst/>
        </p:spPr>
        <p:txBody>
          <a:bodyPr tIns="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クライアント証明書</a:t>
            </a:r>
            <a:r>
              <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&amp;</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秘密鍵</a:t>
            </a:r>
          </a:p>
        </p:txBody>
      </p:sp>
      <p:sp>
        <p:nvSpPr>
          <p:cNvPr id="103" name="テキスト ボックス 102">
            <a:extLst>
              <a:ext uri="{FF2B5EF4-FFF2-40B4-BE49-F238E27FC236}">
                <a16:creationId xmlns:a16="http://schemas.microsoft.com/office/drawing/2014/main" id="{B9795081-F106-4819-9588-EEE979F5AECB}"/>
              </a:ext>
            </a:extLst>
          </p:cNvPr>
          <p:cNvSpPr txBox="1"/>
          <p:nvPr/>
        </p:nvSpPr>
        <p:spPr>
          <a:xfrm>
            <a:off x="4149457" y="2435843"/>
            <a:ext cx="940157"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インターネット</a:t>
            </a:r>
          </a:p>
        </p:txBody>
      </p:sp>
      <p:sp>
        <p:nvSpPr>
          <p:cNvPr id="104" name="テキスト ボックス 103">
            <a:extLst>
              <a:ext uri="{FF2B5EF4-FFF2-40B4-BE49-F238E27FC236}">
                <a16:creationId xmlns:a16="http://schemas.microsoft.com/office/drawing/2014/main" id="{CB14B51B-D786-4F69-B37B-A64C0D87965C}"/>
              </a:ext>
            </a:extLst>
          </p:cNvPr>
          <p:cNvSpPr txBox="1"/>
          <p:nvPr/>
        </p:nvSpPr>
        <p:spPr>
          <a:xfrm>
            <a:off x="5630570" y="4767404"/>
            <a:ext cx="1652319"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カタログデータ登録</a:t>
            </a:r>
            <a:endParaRPr kumimoji="1" lang="en-US" altLang="ja-JP" sz="1100">
              <a:solidFill>
                <a:prstClr val="black"/>
              </a:solidFill>
              <a:latin typeface="Meiryo UI" panose="020B0604030504040204" pitchFamily="50" charset="-128"/>
              <a:ea typeface="Meiryo UI" panose="020B0604030504040204" pitchFamily="50" charset="-128"/>
            </a:endParaRPr>
          </a:p>
          <a:p>
            <a:pPr defTabSz="914400"/>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エクスポート</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インポート</a:t>
            </a:r>
            <a:r>
              <a:rPr kumimoji="1" lang="en-US" altLang="ja-JP" sz="1100">
                <a:solidFill>
                  <a:prstClr val="black"/>
                </a:solidFill>
                <a:latin typeface="Meiryo UI" panose="020B0604030504040204" pitchFamily="50" charset="-128"/>
                <a:ea typeface="Meiryo UI" panose="020B0604030504040204" pitchFamily="50" charset="-128"/>
              </a:rPr>
              <a:t>)</a:t>
            </a:r>
          </a:p>
        </p:txBody>
      </p:sp>
      <p:cxnSp>
        <p:nvCxnSpPr>
          <p:cNvPr id="105" name="直線矢印コネクタ 24">
            <a:extLst>
              <a:ext uri="{FF2B5EF4-FFF2-40B4-BE49-F238E27FC236}">
                <a16:creationId xmlns:a16="http://schemas.microsoft.com/office/drawing/2014/main" id="{65B84DB1-E23F-44FA-9437-1589D2B55B97}"/>
              </a:ext>
            </a:extLst>
          </p:cNvPr>
          <p:cNvCxnSpPr>
            <a:cxnSpLocks/>
          </p:cNvCxnSpPr>
          <p:nvPr/>
        </p:nvCxnSpPr>
        <p:spPr>
          <a:xfrm flipV="1">
            <a:off x="5671335" y="4222902"/>
            <a:ext cx="4097066" cy="1489003"/>
          </a:xfrm>
          <a:prstGeom prst="bentConnector3">
            <a:avLst>
              <a:gd name="adj1" fmla="val -405"/>
            </a:avLst>
          </a:prstGeom>
          <a:noFill/>
          <a:ln w="12700" cap="flat" cmpd="sng" algn="ctr">
            <a:solidFill>
              <a:sysClr val="windowText" lastClr="000000"/>
            </a:solidFill>
            <a:prstDash val="dash"/>
            <a:miter lim="800000"/>
            <a:headEnd type="none" w="med" len="med"/>
            <a:tailEnd type="arrow" w="med" len="med"/>
          </a:ln>
          <a:effectLst/>
        </p:spPr>
      </p:cxnSp>
      <p:sp>
        <p:nvSpPr>
          <p:cNvPr id="108" name="正方形/長方形 107">
            <a:extLst>
              <a:ext uri="{FF2B5EF4-FFF2-40B4-BE49-F238E27FC236}">
                <a16:creationId xmlns:a16="http://schemas.microsoft.com/office/drawing/2014/main" id="{BAAA9A8F-6534-498F-83EC-F0DEA5936B91}"/>
              </a:ext>
            </a:extLst>
          </p:cNvPr>
          <p:cNvSpPr/>
          <p:nvPr/>
        </p:nvSpPr>
        <p:spPr>
          <a:xfrm>
            <a:off x="2413826" y="5719990"/>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来歴管理</a:t>
            </a:r>
          </a:p>
        </p:txBody>
      </p:sp>
      <p:sp>
        <p:nvSpPr>
          <p:cNvPr id="109" name="正方形/長方形 108">
            <a:extLst>
              <a:ext uri="{FF2B5EF4-FFF2-40B4-BE49-F238E27FC236}">
                <a16:creationId xmlns:a16="http://schemas.microsoft.com/office/drawing/2014/main" id="{1EC0A26C-21E9-4B52-98D4-CB5D5919D90E}"/>
              </a:ext>
            </a:extLst>
          </p:cNvPr>
          <p:cNvSpPr/>
          <p:nvPr/>
        </p:nvSpPr>
        <p:spPr>
          <a:xfrm>
            <a:off x="867631" y="5707883"/>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認証認可</a:t>
            </a:r>
          </a:p>
        </p:txBody>
      </p:sp>
      <p:cxnSp>
        <p:nvCxnSpPr>
          <p:cNvPr id="110" name="直線矢印コネクタ 18">
            <a:extLst>
              <a:ext uri="{FF2B5EF4-FFF2-40B4-BE49-F238E27FC236}">
                <a16:creationId xmlns:a16="http://schemas.microsoft.com/office/drawing/2014/main" id="{726DF014-EEE7-4D86-A4CC-322F6B8D98F5}"/>
              </a:ext>
            </a:extLst>
          </p:cNvPr>
          <p:cNvCxnSpPr>
            <a:cxnSpLocks/>
            <a:stCxn id="109" idx="0"/>
            <a:endCxn id="81" idx="0"/>
          </p:cNvCxnSpPr>
          <p:nvPr/>
        </p:nvCxnSpPr>
        <p:spPr>
          <a:xfrm rot="16200000" flipH="1">
            <a:off x="3077815" y="4163699"/>
            <a:ext cx="4022" cy="3092390"/>
          </a:xfrm>
          <a:prstGeom prst="bentConnector3">
            <a:avLst>
              <a:gd name="adj1" fmla="val -12025037"/>
            </a:avLst>
          </a:prstGeom>
          <a:noFill/>
          <a:ln w="12700" cap="flat" cmpd="sng" algn="ctr">
            <a:solidFill>
              <a:sysClr val="windowText" lastClr="000000"/>
            </a:solidFill>
            <a:prstDash val="solid"/>
            <a:miter lim="800000"/>
            <a:headEnd type="arrow"/>
            <a:tailEnd type="arrow"/>
          </a:ln>
          <a:effectLst/>
        </p:spPr>
      </p:cxnSp>
      <p:cxnSp>
        <p:nvCxnSpPr>
          <p:cNvPr id="111" name="直線矢印コネクタ 18">
            <a:extLst>
              <a:ext uri="{FF2B5EF4-FFF2-40B4-BE49-F238E27FC236}">
                <a16:creationId xmlns:a16="http://schemas.microsoft.com/office/drawing/2014/main" id="{98790C90-AD7E-437E-89C7-8DD7661675A8}"/>
              </a:ext>
            </a:extLst>
          </p:cNvPr>
          <p:cNvCxnSpPr>
            <a:cxnSpLocks/>
            <a:stCxn id="81" idx="0"/>
            <a:endCxn id="134" idx="1"/>
          </p:cNvCxnSpPr>
          <p:nvPr/>
        </p:nvCxnSpPr>
        <p:spPr>
          <a:xfrm rot="5400000" flipH="1" flipV="1">
            <a:off x="4471896" y="2977876"/>
            <a:ext cx="2888154" cy="2579904"/>
          </a:xfrm>
          <a:prstGeom prst="bentConnector2">
            <a:avLst/>
          </a:prstGeom>
          <a:noFill/>
          <a:ln w="12700" cap="flat" cmpd="sng" algn="ctr">
            <a:solidFill>
              <a:sysClr val="windowText" lastClr="000000"/>
            </a:solidFill>
            <a:prstDash val="solid"/>
            <a:miter lim="800000"/>
            <a:headEnd type="arrow"/>
            <a:tailEnd type="arrow"/>
          </a:ln>
          <a:effectLst/>
        </p:spPr>
      </p:cxnSp>
      <p:cxnSp>
        <p:nvCxnSpPr>
          <p:cNvPr id="112" name="直線矢印コネクタ 18">
            <a:extLst>
              <a:ext uri="{FF2B5EF4-FFF2-40B4-BE49-F238E27FC236}">
                <a16:creationId xmlns:a16="http://schemas.microsoft.com/office/drawing/2014/main" id="{DD8447E3-A677-42C8-8041-64AF4164744D}"/>
              </a:ext>
            </a:extLst>
          </p:cNvPr>
          <p:cNvCxnSpPr>
            <a:cxnSpLocks/>
            <a:stCxn id="81" idx="0"/>
            <a:endCxn id="78" idx="3"/>
          </p:cNvCxnSpPr>
          <p:nvPr/>
        </p:nvCxnSpPr>
        <p:spPr>
          <a:xfrm rot="16200000" flipV="1">
            <a:off x="1835455" y="2921338"/>
            <a:ext cx="2888154" cy="2692979"/>
          </a:xfrm>
          <a:prstGeom prst="bentConnector2">
            <a:avLst/>
          </a:prstGeom>
          <a:noFill/>
          <a:ln w="12700" cap="flat" cmpd="sng" algn="ctr">
            <a:solidFill>
              <a:sysClr val="windowText" lastClr="000000"/>
            </a:solidFill>
            <a:prstDash val="solid"/>
            <a:miter lim="800000"/>
            <a:headEnd type="arrow"/>
            <a:tailEnd type="arrow"/>
          </a:ln>
          <a:effectLst/>
        </p:spPr>
      </p:cxnSp>
      <p:cxnSp>
        <p:nvCxnSpPr>
          <p:cNvPr id="113" name="直線矢印コネクタ 18">
            <a:extLst>
              <a:ext uri="{FF2B5EF4-FFF2-40B4-BE49-F238E27FC236}">
                <a16:creationId xmlns:a16="http://schemas.microsoft.com/office/drawing/2014/main" id="{35306897-E7AD-460D-89CC-535D8D0894F8}"/>
              </a:ext>
            </a:extLst>
          </p:cNvPr>
          <p:cNvCxnSpPr>
            <a:cxnSpLocks/>
            <a:stCxn id="108" idx="0"/>
            <a:endCxn id="109" idx="0"/>
          </p:cNvCxnSpPr>
          <p:nvPr/>
        </p:nvCxnSpPr>
        <p:spPr>
          <a:xfrm rot="16200000" flipV="1">
            <a:off x="2300676" y="4940839"/>
            <a:ext cx="12107" cy="1546195"/>
          </a:xfrm>
          <a:prstGeom prst="bentConnector3">
            <a:avLst>
              <a:gd name="adj1" fmla="val 4109697"/>
            </a:avLst>
          </a:prstGeom>
          <a:noFill/>
          <a:ln w="12700" cap="flat" cmpd="sng" algn="ctr">
            <a:solidFill>
              <a:sysClr val="windowText" lastClr="000000"/>
            </a:solidFill>
            <a:prstDash val="solid"/>
            <a:miter lim="800000"/>
            <a:headEnd type="arrow"/>
            <a:tailEnd type="arrow"/>
          </a:ln>
          <a:effectLst/>
        </p:spPr>
      </p:cxnSp>
      <p:sp>
        <p:nvSpPr>
          <p:cNvPr id="114" name="テキスト ボックス 113">
            <a:extLst>
              <a:ext uri="{FF2B5EF4-FFF2-40B4-BE49-F238E27FC236}">
                <a16:creationId xmlns:a16="http://schemas.microsoft.com/office/drawing/2014/main" id="{7A742434-CD1B-4BE0-A995-7D53F713CA1D}"/>
              </a:ext>
            </a:extLst>
          </p:cNvPr>
          <p:cNvSpPr txBox="1"/>
          <p:nvPr/>
        </p:nvSpPr>
        <p:spPr>
          <a:xfrm>
            <a:off x="4087187" y="6289195"/>
            <a:ext cx="639901"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a:t>
            </a:r>
            <a:endParaRPr kumimoji="1" lang="en-US" altLang="ja-JP" sz="1100">
              <a:solidFill>
                <a:prstClr val="black"/>
              </a:solidFill>
              <a:latin typeface="Meiryo UI" panose="020B0604030504040204" pitchFamily="50" charset="-128"/>
              <a:ea typeface="Meiryo UI" panose="020B0604030504040204" pitchFamily="50" charset="-128"/>
            </a:endParaRPr>
          </a:p>
          <a:p>
            <a:pPr defTabSz="914400"/>
            <a:r>
              <a:rPr kumimoji="1" lang="ja-JP" altLang="en-US" sz="1100">
                <a:solidFill>
                  <a:prstClr val="black"/>
                </a:solidFill>
                <a:latin typeface="Meiryo UI" panose="020B0604030504040204" pitchFamily="50" charset="-128"/>
                <a:ea typeface="Meiryo UI" panose="020B0604030504040204" pitchFamily="50" charset="-128"/>
              </a:rPr>
              <a:t>検索</a:t>
            </a:r>
          </a:p>
        </p:txBody>
      </p:sp>
      <p:cxnSp>
        <p:nvCxnSpPr>
          <p:cNvPr id="115" name="直線矢印コネクタ 18">
            <a:extLst>
              <a:ext uri="{FF2B5EF4-FFF2-40B4-BE49-F238E27FC236}">
                <a16:creationId xmlns:a16="http://schemas.microsoft.com/office/drawing/2014/main" id="{F53439C7-5041-41B2-99B1-8CD64D20CBAD}"/>
              </a:ext>
            </a:extLst>
          </p:cNvPr>
          <p:cNvCxnSpPr>
            <a:cxnSpLocks/>
            <a:endCxn id="81" idx="2"/>
          </p:cNvCxnSpPr>
          <p:nvPr/>
        </p:nvCxnSpPr>
        <p:spPr>
          <a:xfrm flipH="1" flipV="1">
            <a:off x="4626021" y="6179905"/>
            <a:ext cx="176035" cy="338276"/>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grpSp>
        <p:nvGrpSpPr>
          <p:cNvPr id="116" name="グループ化 115">
            <a:extLst>
              <a:ext uri="{FF2B5EF4-FFF2-40B4-BE49-F238E27FC236}">
                <a16:creationId xmlns:a16="http://schemas.microsoft.com/office/drawing/2014/main" id="{86CEE5BF-C3C9-492C-84BC-7175B4EDC804}"/>
              </a:ext>
            </a:extLst>
          </p:cNvPr>
          <p:cNvGrpSpPr>
            <a:grpSpLocks noChangeAspect="1"/>
          </p:cNvGrpSpPr>
          <p:nvPr/>
        </p:nvGrpSpPr>
        <p:grpSpPr>
          <a:xfrm>
            <a:off x="4616916" y="6391432"/>
            <a:ext cx="529467" cy="337014"/>
            <a:chOff x="10041164" y="-1374776"/>
            <a:chExt cx="15093951" cy="9607552"/>
          </a:xfrm>
          <a:solidFill>
            <a:sysClr val="windowText" lastClr="000000"/>
          </a:solidFill>
        </p:grpSpPr>
        <p:sp>
          <p:nvSpPr>
            <p:cNvPr id="137" name="Oval 6">
              <a:extLst>
                <a:ext uri="{FF2B5EF4-FFF2-40B4-BE49-F238E27FC236}">
                  <a16:creationId xmlns:a16="http://schemas.microsoft.com/office/drawing/2014/main" id="{C32636B9-F650-4BF3-974B-0B5A80A521CF}"/>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38" name="Freeform 7">
              <a:extLst>
                <a:ext uri="{FF2B5EF4-FFF2-40B4-BE49-F238E27FC236}">
                  <a16:creationId xmlns:a16="http://schemas.microsoft.com/office/drawing/2014/main" id="{66A2EA74-1CD3-4852-B5DF-F43ADB668CDF}"/>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17" name="角丸四角形 98">
            <a:extLst>
              <a:ext uri="{FF2B5EF4-FFF2-40B4-BE49-F238E27FC236}">
                <a16:creationId xmlns:a16="http://schemas.microsoft.com/office/drawing/2014/main" id="{9873AAC6-0AEC-4190-AF96-3DB42C5C10E2}"/>
              </a:ext>
            </a:extLst>
          </p:cNvPr>
          <p:cNvSpPr/>
          <p:nvPr/>
        </p:nvSpPr>
        <p:spPr>
          <a:xfrm>
            <a:off x="7428794" y="4820666"/>
            <a:ext cx="4393932" cy="194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18" name="直線矢印コネクタ 24">
            <a:extLst>
              <a:ext uri="{FF2B5EF4-FFF2-40B4-BE49-F238E27FC236}">
                <a16:creationId xmlns:a16="http://schemas.microsoft.com/office/drawing/2014/main" id="{B25A78CF-97C4-474A-90D3-A1A2A2390025}"/>
              </a:ext>
            </a:extLst>
          </p:cNvPr>
          <p:cNvCxnSpPr/>
          <p:nvPr/>
        </p:nvCxnSpPr>
        <p:spPr>
          <a:xfrm flipV="1">
            <a:off x="7660789" y="5965978"/>
            <a:ext cx="576065" cy="1267"/>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119" name="直線矢印コネクタ 18">
            <a:extLst>
              <a:ext uri="{FF2B5EF4-FFF2-40B4-BE49-F238E27FC236}">
                <a16:creationId xmlns:a16="http://schemas.microsoft.com/office/drawing/2014/main" id="{6ED08BB0-8A2C-4128-9E98-3F2956DCE7B2}"/>
              </a:ext>
            </a:extLst>
          </p:cNvPr>
          <p:cNvCxnSpPr/>
          <p:nvPr/>
        </p:nvCxnSpPr>
        <p:spPr>
          <a:xfrm>
            <a:off x="7660789" y="6183175"/>
            <a:ext cx="576065" cy="0"/>
          </a:xfrm>
          <a:prstGeom prst="straightConnector1">
            <a:avLst/>
          </a:prstGeom>
          <a:noFill/>
          <a:ln w="12700" cap="flat" cmpd="sng" algn="ctr">
            <a:solidFill>
              <a:sysClr val="windowText" lastClr="000000"/>
            </a:solidFill>
            <a:prstDash val="dash"/>
            <a:miter lim="800000"/>
            <a:headEnd type="arrow"/>
            <a:tailEnd type="arrow"/>
          </a:ln>
          <a:effectLst/>
        </p:spPr>
      </p:cxnSp>
      <p:sp>
        <p:nvSpPr>
          <p:cNvPr id="120" name="テキスト ボックス 119">
            <a:extLst>
              <a:ext uri="{FF2B5EF4-FFF2-40B4-BE49-F238E27FC236}">
                <a16:creationId xmlns:a16="http://schemas.microsoft.com/office/drawing/2014/main" id="{2F50BAA6-316B-464E-893A-7781DC6BE470}"/>
              </a:ext>
            </a:extLst>
          </p:cNvPr>
          <p:cNvSpPr txBox="1"/>
          <p:nvPr/>
        </p:nvSpPr>
        <p:spPr>
          <a:xfrm>
            <a:off x="8146052" y="5830983"/>
            <a:ext cx="1714262"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HTTPS</a:t>
            </a:r>
          </a:p>
        </p:txBody>
      </p:sp>
      <p:sp>
        <p:nvSpPr>
          <p:cNvPr id="121" name="テキスト ボックス 120">
            <a:extLst>
              <a:ext uri="{FF2B5EF4-FFF2-40B4-BE49-F238E27FC236}">
                <a16:creationId xmlns:a16="http://schemas.microsoft.com/office/drawing/2014/main" id="{7C838E19-F777-49B2-9CE5-675649691315}"/>
              </a:ext>
            </a:extLst>
          </p:cNvPr>
          <p:cNvSpPr txBox="1"/>
          <p:nvPr/>
        </p:nvSpPr>
        <p:spPr>
          <a:xfrm>
            <a:off x="8146052" y="6049449"/>
            <a:ext cx="2800034"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HTTPS/HTTP(</a:t>
            </a:r>
            <a:r>
              <a:rPr kumimoji="1" lang="ja-JP" altLang="en-US" sz="1100">
                <a:solidFill>
                  <a:prstClr val="black"/>
                </a:solidFill>
                <a:latin typeface="Meiryo UI" panose="020B0604030504040204" pitchFamily="50" charset="-128"/>
                <a:ea typeface="Meiryo UI" panose="020B0604030504040204" pitchFamily="50" charset="-128"/>
              </a:rPr>
              <a:t>環境により異なる</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122" name="テキスト ボックス 121">
            <a:extLst>
              <a:ext uri="{FF2B5EF4-FFF2-40B4-BE49-F238E27FC236}">
                <a16:creationId xmlns:a16="http://schemas.microsoft.com/office/drawing/2014/main" id="{845BA3D5-1B54-4664-BFED-3DF7ACBDA495}"/>
              </a:ext>
            </a:extLst>
          </p:cNvPr>
          <p:cNvSpPr txBox="1"/>
          <p:nvPr/>
        </p:nvSpPr>
        <p:spPr>
          <a:xfrm>
            <a:off x="8158161" y="5355276"/>
            <a:ext cx="3250548"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：データ利用者</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提供者に準備頂く環境</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前提環境</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123" name="テキスト ボックス 122">
            <a:extLst>
              <a:ext uri="{FF2B5EF4-FFF2-40B4-BE49-F238E27FC236}">
                <a16:creationId xmlns:a16="http://schemas.microsoft.com/office/drawing/2014/main" id="{EF89D101-C9CD-419F-B1A7-86089152467B}"/>
              </a:ext>
            </a:extLst>
          </p:cNvPr>
          <p:cNvSpPr txBox="1"/>
          <p:nvPr/>
        </p:nvSpPr>
        <p:spPr>
          <a:xfrm>
            <a:off x="8158161" y="5601624"/>
            <a:ext cx="2612216"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SIP</a:t>
            </a:r>
            <a:r>
              <a:rPr kumimoji="1" lang="ja-JP" altLang="en-US" sz="1100">
                <a:solidFill>
                  <a:prstClr val="black"/>
                </a:solidFill>
                <a:latin typeface="Meiryo UI" panose="020B0604030504040204" pitchFamily="50" charset="-128"/>
                <a:ea typeface="Meiryo UI" panose="020B0604030504040204" pitchFamily="50" charset="-128"/>
              </a:rPr>
              <a:t>分野間にて提供する環境</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サービス</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124" name="正方形/長方形 123">
            <a:extLst>
              <a:ext uri="{FF2B5EF4-FFF2-40B4-BE49-F238E27FC236}">
                <a16:creationId xmlns:a16="http://schemas.microsoft.com/office/drawing/2014/main" id="{B6F2679B-4BF9-414C-8514-AA195678B0F2}"/>
              </a:ext>
            </a:extLst>
          </p:cNvPr>
          <p:cNvSpPr/>
          <p:nvPr/>
        </p:nvSpPr>
        <p:spPr>
          <a:xfrm>
            <a:off x="7641735" y="5410740"/>
            <a:ext cx="581471" cy="181591"/>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5" name="正方形/長方形 124">
            <a:extLst>
              <a:ext uri="{FF2B5EF4-FFF2-40B4-BE49-F238E27FC236}">
                <a16:creationId xmlns:a16="http://schemas.microsoft.com/office/drawing/2014/main" id="{6BB1A93D-96BB-4E00-B74E-66618AE1E918}"/>
              </a:ext>
            </a:extLst>
          </p:cNvPr>
          <p:cNvSpPr/>
          <p:nvPr/>
        </p:nvSpPr>
        <p:spPr>
          <a:xfrm>
            <a:off x="7653997" y="5674535"/>
            <a:ext cx="569210" cy="16534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6" name="テキスト ボックス 125">
            <a:extLst>
              <a:ext uri="{FF2B5EF4-FFF2-40B4-BE49-F238E27FC236}">
                <a16:creationId xmlns:a16="http://schemas.microsoft.com/office/drawing/2014/main" id="{E9260F00-6DF6-4600-84A9-C183F62AFFB0}"/>
              </a:ext>
            </a:extLst>
          </p:cNvPr>
          <p:cNvSpPr txBox="1"/>
          <p:nvPr/>
        </p:nvSpPr>
        <p:spPr>
          <a:xfrm>
            <a:off x="7590795" y="6472359"/>
            <a:ext cx="4259227" cy="261610"/>
          </a:xfrm>
          <a:prstGeom prst="rect">
            <a:avLst/>
          </a:prstGeom>
          <a:noFill/>
        </p:spPr>
        <p:txBody>
          <a:bodyPr wrap="square" rtlCol="0">
            <a:spAutoFit/>
          </a:bodyPr>
          <a:lstStyle/>
          <a:p>
            <a:pPr defTabSz="914400"/>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太文字は、</a:t>
            </a:r>
            <a:r>
              <a:rPr kumimoji="1" lang="en-US" altLang="ja-JP" sz="1100">
                <a:solidFill>
                  <a:prstClr val="black"/>
                </a:solidFill>
                <a:latin typeface="Meiryo UI" panose="020B0604030504040204" pitchFamily="50" charset="-128"/>
                <a:ea typeface="Meiryo UI" panose="020B0604030504040204" pitchFamily="50" charset="-128"/>
              </a:rPr>
              <a:t>SIP</a:t>
            </a:r>
            <a:r>
              <a:rPr kumimoji="1" lang="ja-JP" altLang="en-US" sz="1100">
                <a:solidFill>
                  <a:prstClr val="black"/>
                </a:solidFill>
                <a:latin typeface="Meiryo UI" panose="020B0604030504040204" pitchFamily="50" charset="-128"/>
                <a:ea typeface="Meiryo UI" panose="020B0604030504040204" pitchFamily="50" charset="-128"/>
              </a:rPr>
              <a:t>分野間にて提供するアプリケーション</a:t>
            </a:r>
            <a:r>
              <a:rPr kumimoji="1" lang="en-US" altLang="ja-JP" sz="1100">
                <a:solidFill>
                  <a:prstClr val="black"/>
                </a:solidFill>
                <a:latin typeface="Meiryo UI" panose="020B0604030504040204" pitchFamily="50" charset="-128"/>
                <a:ea typeface="Meiryo UI" panose="020B0604030504040204" pitchFamily="50" charset="-128"/>
              </a:rPr>
              <a:t>(Docker</a:t>
            </a:r>
            <a:r>
              <a:rPr kumimoji="1" lang="ja-JP" altLang="en-US" sz="1100">
                <a:solidFill>
                  <a:prstClr val="black"/>
                </a:solidFill>
                <a:latin typeface="Meiryo UI" panose="020B0604030504040204" pitchFamily="50" charset="-128"/>
                <a:ea typeface="Meiryo UI" panose="020B0604030504040204" pitchFamily="50" charset="-128"/>
              </a:rPr>
              <a:t>コンテナ</a:t>
            </a:r>
            <a:r>
              <a:rPr kumimoji="1" lang="en-US" altLang="ja-JP" sz="1100">
                <a:solidFill>
                  <a:prstClr val="black"/>
                </a:solidFill>
                <a:latin typeface="Meiryo UI" panose="020B0604030504040204" pitchFamily="50" charset="-128"/>
                <a:ea typeface="Meiryo UI" panose="020B0604030504040204" pitchFamily="50" charset="-128"/>
              </a:rPr>
              <a:t>)</a:t>
            </a:r>
          </a:p>
        </p:txBody>
      </p:sp>
      <p:cxnSp>
        <p:nvCxnSpPr>
          <p:cNvPr id="127" name="直線矢印コネクタ 18">
            <a:extLst>
              <a:ext uri="{FF2B5EF4-FFF2-40B4-BE49-F238E27FC236}">
                <a16:creationId xmlns:a16="http://schemas.microsoft.com/office/drawing/2014/main" id="{A14A762E-7528-4289-AED8-A68F8F615720}"/>
              </a:ext>
            </a:extLst>
          </p:cNvPr>
          <p:cNvCxnSpPr/>
          <p:nvPr/>
        </p:nvCxnSpPr>
        <p:spPr>
          <a:xfrm>
            <a:off x="7663061" y="6390167"/>
            <a:ext cx="576065" cy="0"/>
          </a:xfrm>
          <a:prstGeom prst="straightConnector1">
            <a:avLst/>
          </a:prstGeom>
          <a:noFill/>
          <a:ln w="12700" cap="flat" cmpd="sng" algn="ctr">
            <a:solidFill>
              <a:srgbClr val="FF0000"/>
            </a:solidFill>
            <a:prstDash val="solid"/>
            <a:miter lim="800000"/>
            <a:headEnd type="arrow"/>
            <a:tailEnd type="arrow"/>
          </a:ln>
          <a:effectLst/>
        </p:spPr>
      </p:cxnSp>
      <p:sp>
        <p:nvSpPr>
          <p:cNvPr id="128" name="テキスト ボックス 127">
            <a:extLst>
              <a:ext uri="{FF2B5EF4-FFF2-40B4-BE49-F238E27FC236}">
                <a16:creationId xmlns:a16="http://schemas.microsoft.com/office/drawing/2014/main" id="{D227B2EE-6CEE-45D0-8F93-2EFB33C53108}"/>
              </a:ext>
            </a:extLst>
          </p:cNvPr>
          <p:cNvSpPr txBox="1"/>
          <p:nvPr/>
        </p:nvSpPr>
        <p:spPr>
          <a:xfrm>
            <a:off x="8148324" y="6256441"/>
            <a:ext cx="2961344"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HTTP/FTP/NGSI(</a:t>
            </a:r>
            <a:r>
              <a:rPr kumimoji="1" lang="ja-JP" altLang="en-US" sz="1100">
                <a:solidFill>
                  <a:prstClr val="black"/>
                </a:solidFill>
                <a:latin typeface="Meiryo UI" panose="020B0604030504040204" pitchFamily="50" charset="-128"/>
                <a:ea typeface="Meiryo UI" panose="020B0604030504040204" pitchFamily="50" charset="-128"/>
              </a:rPr>
              <a:t>環境により異なる</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129" name="テキスト ボックス 128">
            <a:extLst>
              <a:ext uri="{FF2B5EF4-FFF2-40B4-BE49-F238E27FC236}">
                <a16:creationId xmlns:a16="http://schemas.microsoft.com/office/drawing/2014/main" id="{A436F220-C27F-4821-BAAD-90A83D4B10F1}"/>
              </a:ext>
            </a:extLst>
          </p:cNvPr>
          <p:cNvSpPr txBox="1"/>
          <p:nvPr/>
        </p:nvSpPr>
        <p:spPr>
          <a:xfrm>
            <a:off x="8160433" y="5098241"/>
            <a:ext cx="3608375"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：データ利用者</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提供者に準備頂く環境</a:t>
            </a:r>
            <a:endParaRPr kumimoji="1" lang="en-US" altLang="ja-JP" sz="1100">
              <a:solidFill>
                <a:prstClr val="black"/>
              </a:solidFill>
              <a:latin typeface="Meiryo UI" panose="020B0604030504040204" pitchFamily="50" charset="-128"/>
              <a:ea typeface="Meiryo UI" panose="020B0604030504040204" pitchFamily="50" charset="-128"/>
            </a:endParaRPr>
          </a:p>
        </p:txBody>
      </p:sp>
      <p:sp>
        <p:nvSpPr>
          <p:cNvPr id="130" name="正方形/長方形 129">
            <a:extLst>
              <a:ext uri="{FF2B5EF4-FFF2-40B4-BE49-F238E27FC236}">
                <a16:creationId xmlns:a16="http://schemas.microsoft.com/office/drawing/2014/main" id="{6D3DC0C6-6EFE-4466-9D43-A2F5029016BF}"/>
              </a:ext>
            </a:extLst>
          </p:cNvPr>
          <p:cNvSpPr/>
          <p:nvPr/>
        </p:nvSpPr>
        <p:spPr>
          <a:xfrm>
            <a:off x="7644007" y="5153705"/>
            <a:ext cx="581471" cy="18159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1" name="テキスト ボックス 130">
            <a:extLst>
              <a:ext uri="{FF2B5EF4-FFF2-40B4-BE49-F238E27FC236}">
                <a16:creationId xmlns:a16="http://schemas.microsoft.com/office/drawing/2014/main" id="{D43F47A8-3BEB-42DB-B2A5-094B5CEE0D51}"/>
              </a:ext>
            </a:extLst>
          </p:cNvPr>
          <p:cNvSpPr txBox="1"/>
          <p:nvPr/>
        </p:nvSpPr>
        <p:spPr>
          <a:xfrm>
            <a:off x="8160433" y="4839579"/>
            <a:ext cx="3608375"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：構築単位</a:t>
            </a:r>
            <a:r>
              <a:rPr kumimoji="1" lang="en-US" altLang="ja-JP" sz="1100">
                <a:solidFill>
                  <a:prstClr val="black"/>
                </a:solidFill>
                <a:latin typeface="Meiryo UI" panose="020B0604030504040204" pitchFamily="50" charset="-128"/>
                <a:ea typeface="Meiryo UI" panose="020B0604030504040204" pitchFamily="50" charset="-128"/>
              </a:rPr>
              <a:t>(1</a:t>
            </a:r>
            <a:r>
              <a:rPr kumimoji="1" lang="ja-JP" altLang="en-US" sz="1100">
                <a:solidFill>
                  <a:prstClr val="black"/>
                </a:solidFill>
                <a:latin typeface="Meiryo UI" panose="020B0604030504040204" pitchFamily="50" charset="-128"/>
                <a:ea typeface="Meiryo UI" panose="020B0604030504040204" pitchFamily="50" charset="-128"/>
              </a:rPr>
              <a:t>サーバ</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132" name="正方形/長方形 131">
            <a:extLst>
              <a:ext uri="{FF2B5EF4-FFF2-40B4-BE49-F238E27FC236}">
                <a16:creationId xmlns:a16="http://schemas.microsoft.com/office/drawing/2014/main" id="{FD1647FE-D05C-4A2B-8268-B7D9583372D0}"/>
              </a:ext>
            </a:extLst>
          </p:cNvPr>
          <p:cNvSpPr/>
          <p:nvPr/>
        </p:nvSpPr>
        <p:spPr>
          <a:xfrm>
            <a:off x="7644007" y="4895043"/>
            <a:ext cx="581471" cy="18159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4" name="正方形/長方形 133">
            <a:extLst>
              <a:ext uri="{FF2B5EF4-FFF2-40B4-BE49-F238E27FC236}">
                <a16:creationId xmlns:a16="http://schemas.microsoft.com/office/drawing/2014/main" id="{1EB35888-0C69-4889-8178-1C999D001AB5}"/>
              </a:ext>
            </a:extLst>
          </p:cNvPr>
          <p:cNvSpPr/>
          <p:nvPr/>
        </p:nvSpPr>
        <p:spPr bwMode="auto">
          <a:xfrm>
            <a:off x="7205925" y="2571751"/>
            <a:ext cx="1440000" cy="5040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提供者コネクタ</a:t>
            </a:r>
          </a:p>
        </p:txBody>
      </p:sp>
      <p:sp>
        <p:nvSpPr>
          <p:cNvPr id="83" name="正方形/長方形 82">
            <a:extLst>
              <a:ext uri="{FF2B5EF4-FFF2-40B4-BE49-F238E27FC236}">
                <a16:creationId xmlns:a16="http://schemas.microsoft.com/office/drawing/2014/main" id="{F69883B4-0946-4724-81FE-F77681092EFC}"/>
              </a:ext>
            </a:extLst>
          </p:cNvPr>
          <p:cNvSpPr/>
          <p:nvPr/>
        </p:nvSpPr>
        <p:spPr>
          <a:xfrm>
            <a:off x="9768401" y="3765705"/>
            <a:ext cx="1421554" cy="630074"/>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p>
        </p:txBody>
      </p:sp>
      <p:sp>
        <p:nvSpPr>
          <p:cNvPr id="107" name="正方形/長方形 106">
            <a:extLst>
              <a:ext uri="{FF2B5EF4-FFF2-40B4-BE49-F238E27FC236}">
                <a16:creationId xmlns:a16="http://schemas.microsoft.com/office/drawing/2014/main" id="{43449CFB-D8B6-4D33-ACB0-F4E0EAEBC06A}"/>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
        <p:nvSpPr>
          <p:cNvPr id="136" name="正方形/長方形 135">
            <a:extLst>
              <a:ext uri="{FF2B5EF4-FFF2-40B4-BE49-F238E27FC236}">
                <a16:creationId xmlns:a16="http://schemas.microsoft.com/office/drawing/2014/main" id="{F8011AD0-AD9E-4071-9C94-160FC4706D4B}"/>
              </a:ext>
            </a:extLst>
          </p:cNvPr>
          <p:cNvSpPr/>
          <p:nvPr/>
        </p:nvSpPr>
        <p:spPr>
          <a:xfrm>
            <a:off x="227013" y="675928"/>
            <a:ext cx="11724494" cy="1077218"/>
          </a:xfrm>
          <a:prstGeom prst="rect">
            <a:avLst/>
          </a:prstGeom>
          <a:solidFill>
            <a:srgbClr val="5B9BD5">
              <a:lumMod val="50000"/>
            </a:srgbClr>
          </a:solidFill>
          <a:ln w="19050" cap="flat" cmpd="sng" algn="ctr">
            <a:solidFill>
              <a:srgbClr val="5B9BD5">
                <a:lumMod val="50000"/>
              </a:srgbClr>
            </a:solidFill>
            <a:prstDash val="solid"/>
            <a:miter lim="800000"/>
          </a:ln>
          <a:effectLst/>
        </p:spPr>
        <p:txBody>
          <a:bodyPr rtlCol="0" anchor="t" anchorCtr="0">
            <a:spAutoFit/>
          </a:bodyPr>
          <a:lstStyle/>
          <a:p>
            <a:pPr marL="285750" indent="-285750">
              <a:buFont typeface="Wingdings" panose="05000000000000000000" pitchFamily="2" charset="2"/>
              <a:buChar char="ü"/>
            </a:pPr>
            <a:r>
              <a:rPr lang="ja-JP" altLang="en-US" sz="1600">
                <a:solidFill>
                  <a:schemeClr val="bg1"/>
                </a:solidFill>
                <a:latin typeface="Meiryo UI" panose="020B0604030504040204" pitchFamily="50" charset="-128"/>
                <a:ea typeface="Meiryo UI" panose="020B0604030504040204" pitchFamily="50" charset="-128"/>
              </a:rPr>
              <a:t>支援サービスとして提供する横断検索は、以下の機能を持っています。</a:t>
            </a:r>
            <a:endParaRPr lang="en-US" altLang="ja-JP" sz="1600">
              <a:solidFill>
                <a:schemeClr val="bg1"/>
              </a:solidFill>
              <a:latin typeface="Meiryo UI" panose="020B0604030504040204" pitchFamily="50" charset="-128"/>
              <a:ea typeface="Meiryo UI" panose="020B0604030504040204" pitchFamily="50" charset="-128"/>
            </a:endParaRPr>
          </a:p>
          <a:p>
            <a:pPr marL="444500"/>
            <a:r>
              <a:rPr lang="ja-JP" altLang="en-US" sz="1600">
                <a:solidFill>
                  <a:schemeClr val="bg1"/>
                </a:solidFill>
                <a:latin typeface="Meiryo UI" panose="020B0604030504040204" pitchFamily="50" charset="-128"/>
                <a:ea typeface="Meiryo UI" panose="020B0604030504040204" pitchFamily="50" charset="-128"/>
              </a:rPr>
              <a:t>① データカタログ収集機能（クローラ）で、事前に登録されたカタログサイト</a:t>
            </a:r>
            <a:r>
              <a:rPr lang="en-US" altLang="ja-JP" sz="1600">
                <a:solidFill>
                  <a:schemeClr val="bg1"/>
                </a:solidFill>
                <a:latin typeface="Meiryo UI" panose="020B0604030504040204" pitchFamily="50" charset="-128"/>
                <a:ea typeface="Meiryo UI" panose="020B0604030504040204" pitchFamily="50" charset="-128"/>
              </a:rPr>
              <a:t>(CKAN)</a:t>
            </a:r>
            <a:r>
              <a:rPr lang="ja-JP" altLang="en-US" sz="1600">
                <a:solidFill>
                  <a:schemeClr val="bg1"/>
                </a:solidFill>
                <a:latin typeface="Meiryo UI" panose="020B0604030504040204" pitchFamily="50" charset="-128"/>
                <a:ea typeface="Meiryo UI" panose="020B0604030504040204" pitchFamily="50" charset="-128"/>
              </a:rPr>
              <a:t>の</a:t>
            </a:r>
            <a:r>
              <a:rPr lang="en-US" altLang="ja-JP" sz="1600">
                <a:solidFill>
                  <a:schemeClr val="bg1"/>
                </a:solidFill>
                <a:latin typeface="Meiryo UI" panose="020B0604030504040204" pitchFamily="50" charset="-128"/>
                <a:ea typeface="Meiryo UI" panose="020B0604030504040204" pitchFamily="50" charset="-128"/>
              </a:rPr>
              <a:t>API</a:t>
            </a:r>
            <a:r>
              <a:rPr lang="ja-JP" altLang="en-US" sz="1600">
                <a:solidFill>
                  <a:schemeClr val="bg1"/>
                </a:solidFill>
                <a:latin typeface="Meiryo UI" panose="020B0604030504040204" pitchFamily="50" charset="-128"/>
                <a:ea typeface="Meiryo UI" panose="020B0604030504040204" pitchFamily="50" charset="-128"/>
              </a:rPr>
              <a:t>を起動し、カタログデータを収集。</a:t>
            </a:r>
            <a:endParaRPr lang="en-US" altLang="ja-JP" sz="1600">
              <a:solidFill>
                <a:schemeClr val="bg1"/>
              </a:solidFill>
              <a:latin typeface="Meiryo UI" panose="020B0604030504040204" pitchFamily="50" charset="-128"/>
              <a:ea typeface="Meiryo UI" panose="020B0604030504040204" pitchFamily="50" charset="-128"/>
            </a:endParaRPr>
          </a:p>
          <a:p>
            <a:pPr marL="444500"/>
            <a:r>
              <a:rPr lang="ja-JP" altLang="en-US" sz="1600">
                <a:solidFill>
                  <a:schemeClr val="bg1"/>
                </a:solidFill>
                <a:latin typeface="Meiryo UI" panose="020B0604030504040204" pitchFamily="50" charset="-128"/>
                <a:ea typeface="Meiryo UI" panose="020B0604030504040204" pitchFamily="50" charset="-128"/>
              </a:rPr>
              <a:t>② 横断検索の利用者に対してカタログ検索画面を提供し、キーワード検索等を提供。検索結果のデータセットの情報を一覧で表示。</a:t>
            </a:r>
            <a:endParaRPr lang="en-US" altLang="ja-JP" sz="1600">
              <a:solidFill>
                <a:schemeClr val="bg1"/>
              </a:solidFill>
              <a:latin typeface="Meiryo UI" panose="020B0604030504040204" pitchFamily="50" charset="-128"/>
              <a:ea typeface="Meiryo UI" panose="020B0604030504040204" pitchFamily="50" charset="-128"/>
            </a:endParaRPr>
          </a:p>
          <a:p>
            <a:pPr marL="444500"/>
            <a:r>
              <a:rPr lang="ja-JP" altLang="en-US" sz="1600">
                <a:solidFill>
                  <a:schemeClr val="bg1"/>
                </a:solidFill>
                <a:latin typeface="Meiryo UI" panose="020B0604030504040204" pitchFamily="50" charset="-128"/>
                <a:ea typeface="Meiryo UI" panose="020B0604030504040204" pitchFamily="50" charset="-128"/>
              </a:rPr>
              <a:t>③ 検索結果より、データ提供者のデータカタログサイトへのリンクも提供。</a:t>
            </a:r>
            <a:endParaRPr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58251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4972672-95D0-459E-BF96-2B77B60B5062}"/>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データカタログ横断検索サービスとは、支援サービス群の</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1</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つであり、各データカタログサイトにあるオープンデータ、契約に基づく限定データ</a:t>
            </a:r>
            <a:br>
              <a:rPr kumimoji="1" lang="en-US" altLang="ja-JP" sz="1600" b="0" i="0" u="none" strike="noStrike" kern="1200" cap="none" spc="0" normalizeH="0" baseline="0" noProof="0">
                <a:ln>
                  <a:noFill/>
                </a:ln>
                <a:solidFill>
                  <a:prstClr val="white"/>
                </a:solidFill>
                <a:effectLst/>
                <a:uLnTx/>
                <a:uFillTx/>
                <a:latin typeface="Meiryo UI"/>
                <a:ea typeface="Meiryo UI"/>
                <a:cs typeface="+mn-cs"/>
              </a:rPr>
            </a:b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（利用許諾型データ</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a:t>
            </a:r>
            <a:r>
              <a:rPr kumimoji="1" lang="en-US" altLang="ja-JP" sz="1600" b="0" i="0" u="none" strike="noStrike" kern="1200" cap="none" spc="0" normalizeH="0" baseline="30000" noProof="0">
                <a:ln>
                  <a:noFill/>
                </a:ln>
                <a:solidFill>
                  <a:prstClr val="white"/>
                </a:solidFill>
                <a:effectLst/>
                <a:uLnTx/>
                <a:uFillTx/>
                <a:latin typeface="Meiryo UI"/>
                <a:ea typeface="Meiryo UI"/>
                <a:cs typeface="+mn-cs"/>
              </a:rPr>
              <a:t>1</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、ビジネスデータ</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a:t>
            </a:r>
            <a:r>
              <a:rPr kumimoji="1" lang="en-US" altLang="ja-JP" sz="1600" b="0" i="0" u="none" strike="noStrike" kern="1200" cap="none" spc="0" normalizeH="0" baseline="30000" noProof="0">
                <a:ln>
                  <a:noFill/>
                </a:ln>
                <a:solidFill>
                  <a:prstClr val="white"/>
                </a:solidFill>
                <a:effectLst/>
                <a:uLnTx/>
                <a:uFillTx/>
                <a:latin typeface="Meiryo UI"/>
                <a:ea typeface="Meiryo UI"/>
                <a:cs typeface="+mn-cs"/>
              </a:rPr>
              <a:t>2</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等）のデータカタログ情報を収集し、データカタログ横断検索システムで横断的に検索が可能。</a:t>
            </a:r>
            <a:endParaRPr kumimoji="1" lang="en-US" altLang="ja-JP" sz="1600" b="0" i="0" u="none" strike="noStrike" kern="1200" cap="none" spc="0" normalizeH="0" baseline="0" noProof="0">
              <a:ln>
                <a:noFill/>
              </a:ln>
              <a:solidFill>
                <a:prstClr val="white"/>
              </a:solidFill>
              <a:effectLst/>
              <a:uLnTx/>
              <a:uFillTx/>
              <a:latin typeface="Meiryo UI"/>
              <a:ea typeface="Meiryo UI"/>
              <a:cs typeface="+mn-cs"/>
            </a:endParaRPr>
          </a:p>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支援サービス群の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1</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つとして提供する横断検索は、以下の機能を提供。</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①　データカタログ収集機能（クローラ）で、事前に登録されたカタログサイト</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を起動し、カタログデータを収集。</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②　横断検索の利用者に対してカタログ検索画面を提供し、キーワード検索等を提供。検索結果のデータセットの情報を一覧で表示。</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③　検索結果より、データ提供者のデータカタログサイトへのリンクも提供。</a:t>
            </a:r>
          </a:p>
        </p:txBody>
      </p:sp>
      <p:grpSp>
        <p:nvGrpSpPr>
          <p:cNvPr id="107" name="グループ化 106">
            <a:extLst>
              <a:ext uri="{FF2B5EF4-FFF2-40B4-BE49-F238E27FC236}">
                <a16:creationId xmlns:a16="http://schemas.microsoft.com/office/drawing/2014/main" id="{020F4B3D-BD2D-4A2B-A020-9DAE20B9851D}"/>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6" name="角丸四角形 8">
              <a:extLst>
                <a:ext uri="{FF2B5EF4-FFF2-40B4-BE49-F238E27FC236}">
                  <a16:creationId xmlns:a16="http://schemas.microsoft.com/office/drawing/2014/main" id="{8AE03665-D6DC-4CCC-A634-FB4E73B34E2A}"/>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150" normalizeH="0" baseline="0" noProof="0">
                <a:ln>
                  <a:noFill/>
                </a:ln>
                <a:solidFill>
                  <a:srgbClr val="FA8A0C"/>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102" name="テキスト ボックス 101">
              <a:extLst>
                <a:ext uri="{FF2B5EF4-FFF2-40B4-BE49-F238E27FC236}">
                  <a16:creationId xmlns:a16="http://schemas.microsoft.com/office/drawing/2014/main" id="{7A942B77-DEFA-48F8-9D6F-D7C4EE41CBE3}"/>
                </a:ext>
              </a:extLst>
            </p:cNvPr>
            <p:cNvSpPr txBox="1"/>
            <p:nvPr/>
          </p:nvSpPr>
          <p:spPr>
            <a:xfrm>
              <a:off x="4490797" y="1742188"/>
              <a:ext cx="3807821" cy="429430"/>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データカタログ横断検索システム</a:t>
              </a:r>
            </a:p>
          </p:txBody>
        </p:sp>
      </p:grpSp>
      <p:pic>
        <p:nvPicPr>
          <p:cNvPr id="124" name="図 123" descr="グラフィカル ユーザー インターフェイス, アプリケーション, Word&#10;&#10;自動的に生成された説明">
            <a:extLst>
              <a:ext uri="{FF2B5EF4-FFF2-40B4-BE49-F238E27FC236}">
                <a16:creationId xmlns:a16="http://schemas.microsoft.com/office/drawing/2014/main" id="{36991D7A-F8EF-4FD7-B872-A3C7CC9BF42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125" name="Rectangle 34">
            <a:extLst>
              <a:ext uri="{FF2B5EF4-FFF2-40B4-BE49-F238E27FC236}">
                <a16:creationId xmlns:a16="http://schemas.microsoft.com/office/drawing/2014/main" id="{2FF4BB43-C213-46EC-8737-EC1ADDFC7A94}"/>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26" name="テキスト ボックス 125">
            <a:extLst>
              <a:ext uri="{FF2B5EF4-FFF2-40B4-BE49-F238E27FC236}">
                <a16:creationId xmlns:a16="http://schemas.microsoft.com/office/drawing/2014/main" id="{7BCCEC15-31A1-4D3C-998E-CF80AD8EDE2B}"/>
              </a:ext>
            </a:extLst>
          </p:cNvPr>
          <p:cNvSpPr txBox="1"/>
          <p:nvPr/>
        </p:nvSpPr>
        <p:spPr>
          <a:xfrm>
            <a:off x="373695" y="2211964"/>
            <a:ext cx="1373328"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データ利用者環境</a:t>
            </a:r>
          </a:p>
        </p:txBody>
      </p:sp>
      <p:cxnSp>
        <p:nvCxnSpPr>
          <p:cNvPr id="127" name="直線コネクタ 126">
            <a:extLst>
              <a:ext uri="{FF2B5EF4-FFF2-40B4-BE49-F238E27FC236}">
                <a16:creationId xmlns:a16="http://schemas.microsoft.com/office/drawing/2014/main" id="{6AA8A732-372B-4AAF-88C1-1C43B05C9CA0}"/>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0" name="グループ化 129">
            <a:extLst>
              <a:ext uri="{FF2B5EF4-FFF2-40B4-BE49-F238E27FC236}">
                <a16:creationId xmlns:a16="http://schemas.microsoft.com/office/drawing/2014/main" id="{4B08887B-0378-40B4-8C89-CF01305A6A94}"/>
              </a:ext>
            </a:extLst>
          </p:cNvPr>
          <p:cNvGrpSpPr/>
          <p:nvPr/>
        </p:nvGrpSpPr>
        <p:grpSpPr>
          <a:xfrm>
            <a:off x="595511" y="4148633"/>
            <a:ext cx="955464" cy="577243"/>
            <a:chOff x="1148106" y="5160439"/>
            <a:chExt cx="839040" cy="461664"/>
          </a:xfrm>
        </p:grpSpPr>
        <p:sp>
          <p:nvSpPr>
            <p:cNvPr id="128" name="Oval 6">
              <a:extLst>
                <a:ext uri="{FF2B5EF4-FFF2-40B4-BE49-F238E27FC236}">
                  <a16:creationId xmlns:a16="http://schemas.microsoft.com/office/drawing/2014/main" id="{781A3288-08BB-4462-B3D7-E27ECFD741BB}"/>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Freeform 7">
              <a:extLst>
                <a:ext uri="{FF2B5EF4-FFF2-40B4-BE49-F238E27FC236}">
                  <a16:creationId xmlns:a16="http://schemas.microsoft.com/office/drawing/2014/main" id="{1548BCF3-811B-4DD0-A935-A6A68D41ABD1}"/>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4" name="テキスト ボックス 213">
            <a:extLst>
              <a:ext uri="{FF2B5EF4-FFF2-40B4-BE49-F238E27FC236}">
                <a16:creationId xmlns:a16="http://schemas.microsoft.com/office/drawing/2014/main" id="{71E2DE95-4E28-4498-BE76-C5A463364F53}"/>
              </a:ext>
            </a:extLst>
          </p:cNvPr>
          <p:cNvSpPr txBox="1"/>
          <p:nvPr/>
        </p:nvSpPr>
        <p:spPr>
          <a:xfrm>
            <a:off x="4255433" y="5972784"/>
            <a:ext cx="3463049"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複数のデータカタログサイトのデータカタログ情報を収集</a:t>
            </a:r>
          </a:p>
        </p:txBody>
      </p:sp>
      <p:sp>
        <p:nvSpPr>
          <p:cNvPr id="220" name="Rectangle 34">
            <a:extLst>
              <a:ext uri="{FF2B5EF4-FFF2-40B4-BE49-F238E27FC236}">
                <a16:creationId xmlns:a16="http://schemas.microsoft.com/office/drawing/2014/main" id="{75980645-DA8C-43E0-9E07-1C472C5DED9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cxnSp>
        <p:nvCxnSpPr>
          <p:cNvPr id="221" name="直線コネクタ 220">
            <a:extLst>
              <a:ext uri="{FF2B5EF4-FFF2-40B4-BE49-F238E27FC236}">
                <a16:creationId xmlns:a16="http://schemas.microsoft.com/office/drawing/2014/main" id="{D2F0A0F0-5D8F-4A39-B40D-AAD94131D981}"/>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223" name="テキスト ボックス 222">
            <a:extLst>
              <a:ext uri="{FF2B5EF4-FFF2-40B4-BE49-F238E27FC236}">
                <a16:creationId xmlns:a16="http://schemas.microsoft.com/office/drawing/2014/main" id="{09B1DB60-2CD9-4F21-A482-9F9609CC210A}"/>
              </a:ext>
            </a:extLst>
          </p:cNvPr>
          <p:cNvSpPr txBox="1"/>
          <p:nvPr/>
        </p:nvSpPr>
        <p:spPr>
          <a:xfrm>
            <a:off x="5379864" y="2234664"/>
            <a:ext cx="1143905" cy="231598"/>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支援サービス群</a:t>
            </a:r>
          </a:p>
        </p:txBody>
      </p:sp>
      <p:sp>
        <p:nvSpPr>
          <p:cNvPr id="73" name="テキスト ボックス 72">
            <a:extLst>
              <a:ext uri="{FF2B5EF4-FFF2-40B4-BE49-F238E27FC236}">
                <a16:creationId xmlns:a16="http://schemas.microsoft.com/office/drawing/2014/main" id="{79D488AC-FD6B-48BE-B07D-81B6E9E2EB8B}"/>
              </a:ext>
            </a:extLst>
          </p:cNvPr>
          <p:cNvSpPr txBox="1"/>
          <p:nvPr/>
        </p:nvSpPr>
        <p:spPr>
          <a:xfrm>
            <a:off x="2389992" y="3262493"/>
            <a:ext cx="1098042" cy="276999"/>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キーワード検索</a:t>
            </a:r>
          </a:p>
        </p:txBody>
      </p:sp>
      <p:sp>
        <p:nvSpPr>
          <p:cNvPr id="74" name="テキスト ボックス 73">
            <a:extLst>
              <a:ext uri="{FF2B5EF4-FFF2-40B4-BE49-F238E27FC236}">
                <a16:creationId xmlns:a16="http://schemas.microsoft.com/office/drawing/2014/main" id="{B06960A0-0C32-4988-ABB6-A188DE58679D}"/>
              </a:ext>
            </a:extLst>
          </p:cNvPr>
          <p:cNvSpPr txBox="1"/>
          <p:nvPr/>
        </p:nvSpPr>
        <p:spPr>
          <a:xfrm>
            <a:off x="2389992" y="5562269"/>
            <a:ext cx="1335696" cy="461665"/>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データセットの情報を一覧で表示</a:t>
            </a:r>
          </a:p>
        </p:txBody>
      </p:sp>
      <p:cxnSp>
        <p:nvCxnSpPr>
          <p:cNvPr id="75" name="直線コネクタ 74">
            <a:extLst>
              <a:ext uri="{FF2B5EF4-FFF2-40B4-BE49-F238E27FC236}">
                <a16:creationId xmlns:a16="http://schemas.microsoft.com/office/drawing/2014/main" id="{F403025F-9FF9-4A02-B1E2-FACFD83CE64F}"/>
              </a:ext>
            </a:extLst>
          </p:cNvPr>
          <p:cNvCxnSpPr>
            <a:cxnSpLocks/>
            <a:stCxn id="73" idx="3"/>
            <a:endCxn id="79" idx="1"/>
          </p:cNvCxnSpPr>
          <p:nvPr/>
        </p:nvCxnSpPr>
        <p:spPr>
          <a:xfrm>
            <a:off x="3488034" y="3400993"/>
            <a:ext cx="1342047" cy="4632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cxnSp>
        <p:nvCxnSpPr>
          <p:cNvPr id="76" name="直線コネクタ 75">
            <a:extLst>
              <a:ext uri="{FF2B5EF4-FFF2-40B4-BE49-F238E27FC236}">
                <a16:creationId xmlns:a16="http://schemas.microsoft.com/office/drawing/2014/main" id="{B47C22A6-8D7E-427E-8ECD-1071895DCB8B}"/>
              </a:ext>
            </a:extLst>
          </p:cNvPr>
          <p:cNvCxnSpPr>
            <a:cxnSpLocks/>
            <a:stCxn id="74" idx="0"/>
            <a:endCxn id="81" idx="1"/>
          </p:cNvCxnSpPr>
          <p:nvPr/>
        </p:nvCxnSpPr>
        <p:spPr>
          <a:xfrm flipV="1">
            <a:off x="3057840" y="5007895"/>
            <a:ext cx="1870611" cy="55437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sp>
        <p:nvSpPr>
          <p:cNvPr id="78" name="Text Box 21">
            <a:extLst>
              <a:ext uri="{FF2B5EF4-FFF2-40B4-BE49-F238E27FC236}">
                <a16:creationId xmlns:a16="http://schemas.microsoft.com/office/drawing/2014/main" id="{F5E2E23C-D170-4C3B-B210-99D293D0AF3C}"/>
              </a:ext>
            </a:extLst>
          </p:cNvPr>
          <p:cNvSpPr txBox="1">
            <a:spLocks noChangeArrowheads="1"/>
          </p:cNvSpPr>
          <p:nvPr/>
        </p:nvSpPr>
        <p:spPr bwMode="auto">
          <a:xfrm>
            <a:off x="383615" y="6366573"/>
            <a:ext cx="3650063" cy="40011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n-cs"/>
              </a:rPr>
              <a:t>1</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：利用許諾型データとは、研究や学術に用いるデータです。</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n-cs"/>
              </a:rPr>
              <a:t>2</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：ビジネスデータとは、一般的に商取引で売買等を伴うデータです。</a:t>
            </a:r>
          </a:p>
        </p:txBody>
      </p:sp>
      <p:sp>
        <p:nvSpPr>
          <p:cNvPr id="79" name="テキスト ボックス 78">
            <a:extLst>
              <a:ext uri="{FF2B5EF4-FFF2-40B4-BE49-F238E27FC236}">
                <a16:creationId xmlns:a16="http://schemas.microsoft.com/office/drawing/2014/main" id="{D21939FC-5CA7-4F7A-BA83-5ADCAD2AA675}"/>
              </a:ext>
            </a:extLst>
          </p:cNvPr>
          <p:cNvSpPr txBox="1"/>
          <p:nvPr/>
        </p:nvSpPr>
        <p:spPr>
          <a:xfrm>
            <a:off x="4830081" y="3292918"/>
            <a:ext cx="2249051" cy="308797"/>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1" name="テキスト ボックス 80">
            <a:extLst>
              <a:ext uri="{FF2B5EF4-FFF2-40B4-BE49-F238E27FC236}">
                <a16:creationId xmlns:a16="http://schemas.microsoft.com/office/drawing/2014/main" id="{3A0C3FB7-A362-4BF2-94C6-C7023609A94F}"/>
              </a:ext>
            </a:extLst>
          </p:cNvPr>
          <p:cNvSpPr txBox="1"/>
          <p:nvPr/>
        </p:nvSpPr>
        <p:spPr>
          <a:xfrm>
            <a:off x="4928451" y="4089231"/>
            <a:ext cx="2657698" cy="1837328"/>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22" name="グループ化 21">
            <a:extLst>
              <a:ext uri="{FF2B5EF4-FFF2-40B4-BE49-F238E27FC236}">
                <a16:creationId xmlns:a16="http://schemas.microsoft.com/office/drawing/2014/main" id="{02C253F2-7ED3-4384-951F-35FABABE9513}"/>
              </a:ext>
            </a:extLst>
          </p:cNvPr>
          <p:cNvGrpSpPr/>
          <p:nvPr/>
        </p:nvGrpSpPr>
        <p:grpSpPr>
          <a:xfrm>
            <a:off x="9829345" y="3717032"/>
            <a:ext cx="2147785" cy="1341361"/>
            <a:chOff x="9829345" y="3723556"/>
            <a:chExt cx="2147785" cy="1341361"/>
          </a:xfrm>
        </p:grpSpPr>
        <p:sp>
          <p:nvSpPr>
            <p:cNvPr id="116" name="Rectangle 34">
              <a:extLst>
                <a:ext uri="{FF2B5EF4-FFF2-40B4-BE49-F238E27FC236}">
                  <a16:creationId xmlns:a16="http://schemas.microsoft.com/office/drawing/2014/main" id="{BFC379E9-BCD5-4CB1-B544-000E6A91AA0B}"/>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17" name="テキスト ボックス 116">
              <a:extLst>
                <a:ext uri="{FF2B5EF4-FFF2-40B4-BE49-F238E27FC236}">
                  <a16:creationId xmlns:a16="http://schemas.microsoft.com/office/drawing/2014/main" id="{01D40639-9388-409D-9ADF-FA846AF7183F}"/>
                </a:ext>
              </a:extLst>
            </p:cNvPr>
            <p:cNvSpPr txBox="1"/>
            <p:nvPr/>
          </p:nvSpPr>
          <p:spPr>
            <a:xfrm>
              <a:off x="10190235" y="3723556"/>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p>
          </p:txBody>
        </p:sp>
        <p:cxnSp>
          <p:nvCxnSpPr>
            <p:cNvPr id="118" name="直線コネクタ 117">
              <a:extLst>
                <a:ext uri="{FF2B5EF4-FFF2-40B4-BE49-F238E27FC236}">
                  <a16:creationId xmlns:a16="http://schemas.microsoft.com/office/drawing/2014/main" id="{9CE25D85-0ED8-47CA-9760-B5410280D3D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19" name="グループ化 118">
              <a:extLst>
                <a:ext uri="{FF2B5EF4-FFF2-40B4-BE49-F238E27FC236}">
                  <a16:creationId xmlns:a16="http://schemas.microsoft.com/office/drawing/2014/main" id="{4CDF7542-4817-4E6C-8699-9081F37931AB}"/>
                </a:ext>
              </a:extLst>
            </p:cNvPr>
            <p:cNvGrpSpPr/>
            <p:nvPr/>
          </p:nvGrpSpPr>
          <p:grpSpPr>
            <a:xfrm>
              <a:off x="9863892" y="4039489"/>
              <a:ext cx="2113238" cy="942071"/>
              <a:chOff x="6336700" y="2567741"/>
              <a:chExt cx="2116346" cy="1118304"/>
            </a:xfrm>
          </p:grpSpPr>
          <p:sp>
            <p:nvSpPr>
              <p:cNvPr id="120" name="角丸四角形 33">
                <a:extLst>
                  <a:ext uri="{FF2B5EF4-FFF2-40B4-BE49-F238E27FC236}">
                    <a16:creationId xmlns:a16="http://schemas.microsoft.com/office/drawing/2014/main" id="{0FF65E73-AA0A-4498-8024-8211395F331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1" name="Text Box 21">
                <a:extLst>
                  <a:ext uri="{FF2B5EF4-FFF2-40B4-BE49-F238E27FC236}">
                    <a16:creationId xmlns:a16="http://schemas.microsoft.com/office/drawing/2014/main" id="{5EFB2398-C396-41E0-B9EB-44888BD726AA}"/>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契約に基づく限定データ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（利用許諾型データ）</a:t>
                </a:r>
              </a:p>
            </p:txBody>
          </p:sp>
        </p:grpSp>
        <p:sp>
          <p:nvSpPr>
            <p:cNvPr id="122" name="フローチャート: 書類 121">
              <a:extLst>
                <a:ext uri="{FF2B5EF4-FFF2-40B4-BE49-F238E27FC236}">
                  <a16:creationId xmlns:a16="http://schemas.microsoft.com/office/drawing/2014/main" id="{EB25AB4D-DD70-45CD-BF71-C35F253962F0}"/>
                </a:ext>
              </a:extLst>
            </p:cNvPr>
            <p:cNvSpPr/>
            <p:nvPr/>
          </p:nvSpPr>
          <p:spPr>
            <a:xfrm>
              <a:off x="10867149" y="457218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3" name="フローチャート: 書類 122">
              <a:extLst>
                <a:ext uri="{FF2B5EF4-FFF2-40B4-BE49-F238E27FC236}">
                  <a16:creationId xmlns:a16="http://schemas.microsoft.com/office/drawing/2014/main" id="{7B6C501C-5AA9-4D8B-9DE3-D1D3574E0BDC}"/>
                </a:ext>
              </a:extLst>
            </p:cNvPr>
            <p:cNvSpPr/>
            <p:nvPr/>
          </p:nvSpPr>
          <p:spPr>
            <a:xfrm>
              <a:off x="10453068" y="4521532"/>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1" name="フローチャート: 書類 130">
              <a:extLst>
                <a:ext uri="{FF2B5EF4-FFF2-40B4-BE49-F238E27FC236}">
                  <a16:creationId xmlns:a16="http://schemas.microsoft.com/office/drawing/2014/main" id="{6D0BDEE8-CC26-49E4-903E-27CE6EA6BB58}"/>
                </a:ext>
              </a:extLst>
            </p:cNvPr>
            <p:cNvSpPr/>
            <p:nvPr/>
          </p:nvSpPr>
          <p:spPr>
            <a:xfrm>
              <a:off x="10144921" y="4471016"/>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grpSp>
        <p:nvGrpSpPr>
          <p:cNvPr id="21" name="グループ化 20">
            <a:extLst>
              <a:ext uri="{FF2B5EF4-FFF2-40B4-BE49-F238E27FC236}">
                <a16:creationId xmlns:a16="http://schemas.microsoft.com/office/drawing/2014/main" id="{DDAF9DF2-5F1D-4DE7-9AEB-2CA6D14BEE5D}"/>
              </a:ext>
            </a:extLst>
          </p:cNvPr>
          <p:cNvGrpSpPr/>
          <p:nvPr/>
        </p:nvGrpSpPr>
        <p:grpSpPr>
          <a:xfrm>
            <a:off x="9846618" y="2372075"/>
            <a:ext cx="2113238" cy="1341361"/>
            <a:chOff x="9829345" y="2372075"/>
            <a:chExt cx="2113238" cy="1341361"/>
          </a:xfrm>
        </p:grpSpPr>
        <p:sp>
          <p:nvSpPr>
            <p:cNvPr id="146" name="Rectangle 34">
              <a:extLst>
                <a:ext uri="{FF2B5EF4-FFF2-40B4-BE49-F238E27FC236}">
                  <a16:creationId xmlns:a16="http://schemas.microsoft.com/office/drawing/2014/main" id="{286F87B2-4621-4FEF-BE10-CF228D74BA26}"/>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47" name="テキスト ボックス 146">
              <a:extLst>
                <a:ext uri="{FF2B5EF4-FFF2-40B4-BE49-F238E27FC236}">
                  <a16:creationId xmlns:a16="http://schemas.microsoft.com/office/drawing/2014/main" id="{850D6A96-733D-41B7-A795-74A018B54ED3}"/>
                </a:ext>
              </a:extLst>
            </p:cNvPr>
            <p:cNvSpPr txBox="1"/>
            <p:nvPr/>
          </p:nvSpPr>
          <p:spPr>
            <a:xfrm>
              <a:off x="10190235" y="2372075"/>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p>
          </p:txBody>
        </p:sp>
        <p:cxnSp>
          <p:nvCxnSpPr>
            <p:cNvPr id="148" name="直線コネクタ 147">
              <a:extLst>
                <a:ext uri="{FF2B5EF4-FFF2-40B4-BE49-F238E27FC236}">
                  <a16:creationId xmlns:a16="http://schemas.microsoft.com/office/drawing/2014/main" id="{69CF175E-B0E8-4B0E-8369-4393A89B368E}"/>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9" name="グループ化 148">
              <a:extLst>
                <a:ext uri="{FF2B5EF4-FFF2-40B4-BE49-F238E27FC236}">
                  <a16:creationId xmlns:a16="http://schemas.microsoft.com/office/drawing/2014/main" id="{23F3C7FB-53DA-44B5-942F-D6E14819533E}"/>
                </a:ext>
              </a:extLst>
            </p:cNvPr>
            <p:cNvGrpSpPr/>
            <p:nvPr/>
          </p:nvGrpSpPr>
          <p:grpSpPr>
            <a:xfrm>
              <a:off x="9921483" y="2716511"/>
              <a:ext cx="1930618" cy="913567"/>
              <a:chOff x="6394374" y="2601577"/>
              <a:chExt cx="1933457" cy="1084468"/>
            </a:xfrm>
          </p:grpSpPr>
          <p:sp>
            <p:nvSpPr>
              <p:cNvPr id="150" name="角丸四角形 33">
                <a:extLst>
                  <a:ext uri="{FF2B5EF4-FFF2-40B4-BE49-F238E27FC236}">
                    <a16:creationId xmlns:a16="http://schemas.microsoft.com/office/drawing/2014/main" id="{6ABF8C32-5F2A-4727-B445-E9A31936DAB4}"/>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1" name="Text Box 21">
                <a:extLst>
                  <a:ext uri="{FF2B5EF4-FFF2-40B4-BE49-F238E27FC236}">
                    <a16:creationId xmlns:a16="http://schemas.microsoft.com/office/drawing/2014/main" id="{5EA1EA79-9940-47F8-822C-A776FD6EA59A}"/>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オープンデータ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53" name="フローチャート: 書類 152">
              <a:extLst>
                <a:ext uri="{FF2B5EF4-FFF2-40B4-BE49-F238E27FC236}">
                  <a16:creationId xmlns:a16="http://schemas.microsoft.com/office/drawing/2014/main" id="{BCD9377B-C949-449C-BA53-7BA190E3B7D5}"/>
                </a:ext>
              </a:extLst>
            </p:cNvPr>
            <p:cNvSpPr/>
            <p:nvPr/>
          </p:nvSpPr>
          <p:spPr>
            <a:xfrm>
              <a:off x="10867149" y="3220703"/>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4" name="フローチャート: 書類 153">
              <a:extLst>
                <a:ext uri="{FF2B5EF4-FFF2-40B4-BE49-F238E27FC236}">
                  <a16:creationId xmlns:a16="http://schemas.microsoft.com/office/drawing/2014/main" id="{52563251-AD62-4A94-A225-71D93044F033}"/>
                </a:ext>
              </a:extLst>
            </p:cNvPr>
            <p:cNvSpPr/>
            <p:nvPr/>
          </p:nvSpPr>
          <p:spPr>
            <a:xfrm>
              <a:off x="10453068" y="3170051"/>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5" name="フローチャート: 書類 154">
              <a:extLst>
                <a:ext uri="{FF2B5EF4-FFF2-40B4-BE49-F238E27FC236}">
                  <a16:creationId xmlns:a16="http://schemas.microsoft.com/office/drawing/2014/main" id="{61665475-27E0-4619-9452-2DFCD3127908}"/>
                </a:ext>
              </a:extLst>
            </p:cNvPr>
            <p:cNvSpPr/>
            <p:nvPr/>
          </p:nvSpPr>
          <p:spPr>
            <a:xfrm>
              <a:off x="10144921" y="3119535"/>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grpSp>
        <p:nvGrpSpPr>
          <p:cNvPr id="23" name="グループ化 22">
            <a:extLst>
              <a:ext uri="{FF2B5EF4-FFF2-40B4-BE49-F238E27FC236}">
                <a16:creationId xmlns:a16="http://schemas.microsoft.com/office/drawing/2014/main" id="{7E0B7BEB-2DAB-4FBE-960E-B2F9B8911187}"/>
              </a:ext>
            </a:extLst>
          </p:cNvPr>
          <p:cNvGrpSpPr/>
          <p:nvPr/>
        </p:nvGrpSpPr>
        <p:grpSpPr>
          <a:xfrm>
            <a:off x="9846618" y="5040818"/>
            <a:ext cx="2113238" cy="1341361"/>
            <a:chOff x="9840868" y="5040818"/>
            <a:chExt cx="2113238" cy="1341361"/>
          </a:xfrm>
        </p:grpSpPr>
        <p:sp>
          <p:nvSpPr>
            <p:cNvPr id="156" name="Rectangle 34">
              <a:extLst>
                <a:ext uri="{FF2B5EF4-FFF2-40B4-BE49-F238E27FC236}">
                  <a16:creationId xmlns:a16="http://schemas.microsoft.com/office/drawing/2014/main" id="{199EA3ED-0F64-47B9-811C-2B45120FE86F}"/>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57" name="テキスト ボックス 156">
              <a:extLst>
                <a:ext uri="{FF2B5EF4-FFF2-40B4-BE49-F238E27FC236}">
                  <a16:creationId xmlns:a16="http://schemas.microsoft.com/office/drawing/2014/main" id="{B9D7937D-77B7-405D-BE09-F60572878D28}"/>
                </a:ext>
              </a:extLst>
            </p:cNvPr>
            <p:cNvSpPr txBox="1"/>
            <p:nvPr/>
          </p:nvSpPr>
          <p:spPr>
            <a:xfrm>
              <a:off x="10201758" y="5040818"/>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t>
              </a:r>
            </a:p>
          </p:txBody>
        </p:sp>
        <p:cxnSp>
          <p:nvCxnSpPr>
            <p:cNvPr id="158" name="直線コネクタ 157">
              <a:extLst>
                <a:ext uri="{FF2B5EF4-FFF2-40B4-BE49-F238E27FC236}">
                  <a16:creationId xmlns:a16="http://schemas.microsoft.com/office/drawing/2014/main" id="{168DB72B-7494-4159-96C5-62CC6C6243AA}"/>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59" name="グループ化 158">
              <a:extLst>
                <a:ext uri="{FF2B5EF4-FFF2-40B4-BE49-F238E27FC236}">
                  <a16:creationId xmlns:a16="http://schemas.microsoft.com/office/drawing/2014/main" id="{EA2E9995-CD21-4D6D-B98A-6D505671A935}"/>
                </a:ext>
              </a:extLst>
            </p:cNvPr>
            <p:cNvGrpSpPr/>
            <p:nvPr/>
          </p:nvGrpSpPr>
          <p:grpSpPr>
            <a:xfrm>
              <a:off x="9933006" y="5356751"/>
              <a:ext cx="1930618" cy="942071"/>
              <a:chOff x="6394374" y="2567741"/>
              <a:chExt cx="1933457" cy="1118304"/>
            </a:xfrm>
          </p:grpSpPr>
          <p:sp>
            <p:nvSpPr>
              <p:cNvPr id="160" name="角丸四角形 33">
                <a:extLst>
                  <a:ext uri="{FF2B5EF4-FFF2-40B4-BE49-F238E27FC236}">
                    <a16:creationId xmlns:a16="http://schemas.microsoft.com/office/drawing/2014/main" id="{C2E8C999-8F4B-4B50-A473-0E94C3BD0C0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1" name="Text Box 21">
                <a:extLst>
                  <a:ext uri="{FF2B5EF4-FFF2-40B4-BE49-F238E27FC236}">
                    <a16:creationId xmlns:a16="http://schemas.microsoft.com/office/drawing/2014/main" id="{7356DF46-036B-4B92-9A26-B76357F24559}"/>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契約に基づく限定データ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（ビジネスデータ）</a:t>
                </a:r>
              </a:p>
            </p:txBody>
          </p:sp>
        </p:grpSp>
        <p:sp>
          <p:nvSpPr>
            <p:cNvPr id="162" name="フローチャート: 書類 161">
              <a:extLst>
                <a:ext uri="{FF2B5EF4-FFF2-40B4-BE49-F238E27FC236}">
                  <a16:creationId xmlns:a16="http://schemas.microsoft.com/office/drawing/2014/main" id="{02D27AE9-E9D5-4713-B3CC-3FF836E26F99}"/>
                </a:ext>
              </a:extLst>
            </p:cNvPr>
            <p:cNvSpPr/>
            <p:nvPr/>
          </p:nvSpPr>
          <p:spPr>
            <a:xfrm>
              <a:off x="10878672" y="5889446"/>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3" name="フローチャート: 書類 162">
              <a:extLst>
                <a:ext uri="{FF2B5EF4-FFF2-40B4-BE49-F238E27FC236}">
                  <a16:creationId xmlns:a16="http://schemas.microsoft.com/office/drawing/2014/main" id="{E2BBD22C-E3C3-4B65-B951-F1045B5951AD}"/>
                </a:ext>
              </a:extLst>
            </p:cNvPr>
            <p:cNvSpPr/>
            <p:nvPr/>
          </p:nvSpPr>
          <p:spPr>
            <a:xfrm>
              <a:off x="10464591" y="583879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4" name="フローチャート: 書類 163">
              <a:extLst>
                <a:ext uri="{FF2B5EF4-FFF2-40B4-BE49-F238E27FC236}">
                  <a16:creationId xmlns:a16="http://schemas.microsoft.com/office/drawing/2014/main" id="{71B040D0-D839-4E09-8CC1-2A9EC0AD503C}"/>
                </a:ext>
              </a:extLst>
            </p:cNvPr>
            <p:cNvSpPr/>
            <p:nvPr/>
          </p:nvSpPr>
          <p:spPr>
            <a:xfrm>
              <a:off x="10156444" y="5788278"/>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sp>
        <p:nvSpPr>
          <p:cNvPr id="167" name="テキスト ボックス 166">
            <a:extLst>
              <a:ext uri="{FF2B5EF4-FFF2-40B4-BE49-F238E27FC236}">
                <a16:creationId xmlns:a16="http://schemas.microsoft.com/office/drawing/2014/main" id="{3D5CF3B8-BE69-45F3-9F05-59958EBC5BC3}"/>
              </a:ext>
            </a:extLst>
          </p:cNvPr>
          <p:cNvSpPr txBox="1"/>
          <p:nvPr/>
        </p:nvSpPr>
        <p:spPr>
          <a:xfrm>
            <a:off x="8333026" y="2691889"/>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70" name="テキスト ボックス 169">
            <a:extLst>
              <a:ext uri="{FF2B5EF4-FFF2-40B4-BE49-F238E27FC236}">
                <a16:creationId xmlns:a16="http://schemas.microsoft.com/office/drawing/2014/main" id="{E3ADC9DB-2F26-4675-B72F-A5CA836BC1FB}"/>
              </a:ext>
            </a:extLst>
          </p:cNvPr>
          <p:cNvSpPr txBox="1"/>
          <p:nvPr/>
        </p:nvSpPr>
        <p:spPr>
          <a:xfrm>
            <a:off x="8333026" y="4060119"/>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73" name="テキスト ボックス 172">
            <a:extLst>
              <a:ext uri="{FF2B5EF4-FFF2-40B4-BE49-F238E27FC236}">
                <a16:creationId xmlns:a16="http://schemas.microsoft.com/office/drawing/2014/main" id="{DA6DB4A6-C06E-42C5-84D6-D9504923BC64}"/>
              </a:ext>
            </a:extLst>
          </p:cNvPr>
          <p:cNvSpPr txBox="1"/>
          <p:nvPr/>
        </p:nvSpPr>
        <p:spPr>
          <a:xfrm>
            <a:off x="8333026" y="5339070"/>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74" name="テキスト ボックス 173">
            <a:extLst>
              <a:ext uri="{FF2B5EF4-FFF2-40B4-BE49-F238E27FC236}">
                <a16:creationId xmlns:a16="http://schemas.microsoft.com/office/drawing/2014/main" id="{3B145B4F-FA33-443A-A90E-5111FD1EF74E}"/>
              </a:ext>
            </a:extLst>
          </p:cNvPr>
          <p:cNvSpPr txBox="1"/>
          <p:nvPr/>
        </p:nvSpPr>
        <p:spPr>
          <a:xfrm>
            <a:off x="2439821" y="4003200"/>
            <a:ext cx="764164"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②</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p>
        </p:txBody>
      </p:sp>
      <p:sp>
        <p:nvSpPr>
          <p:cNvPr id="175" name="テキスト ボックス 174">
            <a:extLst>
              <a:ext uri="{FF2B5EF4-FFF2-40B4-BE49-F238E27FC236}">
                <a16:creationId xmlns:a16="http://schemas.microsoft.com/office/drawing/2014/main" id="{6F5C9F90-0A3D-4EA9-8528-7DDE7851F30A}"/>
              </a:ext>
            </a:extLst>
          </p:cNvPr>
          <p:cNvSpPr txBox="1"/>
          <p:nvPr/>
        </p:nvSpPr>
        <p:spPr>
          <a:xfrm>
            <a:off x="2328160" y="4583937"/>
            <a:ext cx="1012297"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③</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検索結果</a:t>
            </a:r>
          </a:p>
        </p:txBody>
      </p:sp>
      <p:cxnSp>
        <p:nvCxnSpPr>
          <p:cNvPr id="4" name="直線矢印コネクタ 3">
            <a:extLst>
              <a:ext uri="{FF2B5EF4-FFF2-40B4-BE49-F238E27FC236}">
                <a16:creationId xmlns:a16="http://schemas.microsoft.com/office/drawing/2014/main" id="{F26DEED0-57B6-471B-ABCE-6F603881372C}"/>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044D3678-6267-4133-92CC-38EDA04F2F7F}"/>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01F6DF2A-7497-42F2-AD1B-E3F4C3AB851E}"/>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397E357D-9510-47CA-906C-E2D44E536733}"/>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E63DFDD-3055-4B88-9A8C-98008A42A03E}"/>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3DF9088A-02B5-4E27-AC13-41648DA1C91E}"/>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EF3A4E83-C5D8-47B0-9C4A-6F798ACA50E7}"/>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89A85073-508B-4AA4-B6CC-1DF86B401024}"/>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正方形/長方形 86">
            <a:extLst>
              <a:ext uri="{FF2B5EF4-FFF2-40B4-BE49-F238E27FC236}">
                <a16:creationId xmlns:a16="http://schemas.microsoft.com/office/drawing/2014/main" id="{1FAAF34F-E379-49DE-967B-FD3A6A6CD51D}"/>
              </a:ext>
            </a:extLst>
          </p:cNvPr>
          <p:cNvSpPr/>
          <p:nvPr/>
        </p:nvSpPr>
        <p:spPr>
          <a:xfrm>
            <a:off x="4345589" y="6360627"/>
            <a:ext cx="3996000" cy="226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対応ブラウザ：</a:t>
            </a: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Firefox, Chrome, Safari, Edge</a:t>
            </a:r>
          </a:p>
        </p:txBody>
      </p:sp>
      <p:sp>
        <p:nvSpPr>
          <p:cNvPr id="90" name="正方形/長方形 89">
            <a:extLst>
              <a:ext uri="{FF2B5EF4-FFF2-40B4-BE49-F238E27FC236}">
                <a16:creationId xmlns:a16="http://schemas.microsoft.com/office/drawing/2014/main" id="{65B30650-E8AD-409F-B4F5-8DAD205098E3}"/>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データカタログ横断検索サービスとは、支援サービス群の</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1</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つです。各データカタログサイトにあるオープンデータ、契約に基づく限定データ</a:t>
            </a:r>
            <a:br>
              <a:rPr kumimoji="1" lang="en-US" altLang="ja-JP" sz="1600" b="0" i="0" u="none" strike="noStrike" kern="1200" cap="none" spc="0" normalizeH="0" baseline="0" noProof="0">
                <a:ln>
                  <a:noFill/>
                </a:ln>
                <a:solidFill>
                  <a:prstClr val="white"/>
                </a:solidFill>
                <a:effectLst/>
                <a:uLnTx/>
                <a:uFillTx/>
                <a:latin typeface="Meiryo UI"/>
                <a:ea typeface="Meiryo UI"/>
                <a:cs typeface="+mn-cs"/>
              </a:rPr>
            </a:b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（利用許諾型データ</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a:t>
            </a:r>
            <a:r>
              <a:rPr kumimoji="1" lang="en-US" altLang="ja-JP" sz="1600" b="0" i="0" u="none" strike="noStrike" kern="1200" cap="none" spc="0" normalizeH="0" baseline="30000" noProof="0">
                <a:ln>
                  <a:noFill/>
                </a:ln>
                <a:solidFill>
                  <a:prstClr val="white"/>
                </a:solidFill>
                <a:effectLst/>
                <a:uLnTx/>
                <a:uFillTx/>
                <a:latin typeface="Meiryo UI"/>
                <a:ea typeface="Meiryo UI"/>
                <a:cs typeface="+mn-cs"/>
              </a:rPr>
              <a:t>1</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、ビジネスデータ</a:t>
            </a:r>
            <a:r>
              <a:rPr kumimoji="1" lang="en-US" altLang="ja-JP" sz="1600" b="0" i="0" u="none" strike="noStrike" kern="1200" cap="none" spc="0" normalizeH="0" baseline="0" noProof="0">
                <a:ln>
                  <a:noFill/>
                </a:ln>
                <a:solidFill>
                  <a:prstClr val="white"/>
                </a:solidFill>
                <a:effectLst/>
                <a:uLnTx/>
                <a:uFillTx/>
                <a:latin typeface="Meiryo UI"/>
                <a:ea typeface="Meiryo UI"/>
                <a:cs typeface="+mn-cs"/>
              </a:rPr>
              <a:t>*</a:t>
            </a:r>
            <a:r>
              <a:rPr kumimoji="1" lang="en-US" altLang="ja-JP" sz="1600" b="0" i="0" u="none" strike="noStrike" kern="1200" cap="none" spc="0" normalizeH="0" baseline="30000" noProof="0">
                <a:ln>
                  <a:noFill/>
                </a:ln>
                <a:solidFill>
                  <a:prstClr val="white"/>
                </a:solidFill>
                <a:effectLst/>
                <a:uLnTx/>
                <a:uFillTx/>
                <a:latin typeface="Meiryo UI"/>
                <a:ea typeface="Meiryo UI"/>
                <a:cs typeface="+mn-cs"/>
              </a:rPr>
              <a:t>2</a:t>
            </a:r>
            <a:r>
              <a:rPr kumimoji="1" lang="ja-JP" altLang="en-US" sz="1600" b="0" i="0" u="none" strike="noStrike" kern="1200" cap="none" spc="0" normalizeH="0" baseline="0" noProof="0">
                <a:ln>
                  <a:noFill/>
                </a:ln>
                <a:solidFill>
                  <a:prstClr val="white"/>
                </a:solidFill>
                <a:effectLst/>
                <a:uLnTx/>
                <a:uFillTx/>
                <a:latin typeface="Meiryo UI"/>
                <a:ea typeface="Meiryo UI"/>
                <a:cs typeface="+mn-cs"/>
              </a:rPr>
              <a:t>等）のデータカタログ情報を収集し、データカタログ横断検索システムで横断的に検索が可能です。</a:t>
            </a:r>
            <a:endParaRPr kumimoji="1" lang="en-US" altLang="ja-JP" sz="1600" b="0" i="0" u="none" strike="noStrike" kern="1200" cap="none" spc="0" normalizeH="0" baseline="0" noProof="0">
              <a:ln>
                <a:noFill/>
              </a:ln>
              <a:solidFill>
                <a:prstClr val="white"/>
              </a:solidFill>
              <a:effectLst/>
              <a:uLnTx/>
              <a:uFillTx/>
              <a:latin typeface="Meiryo UI"/>
              <a:ea typeface="Meiryo UI"/>
              <a:cs typeface="+mn-cs"/>
            </a:endParaRPr>
          </a:p>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支援サービス群の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1</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つとして提供する横断検索は、以下の機能を提供します。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①　データカタログ収集機能（クローラ）で、事前に登録されたカタログサイト</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を起動し、カタログデータを収集。</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②　横断検索の利用者に対してカタログ検索画面を提供し、キーワード検索等を提供。検索結果のデータセットの情報を一覧で表示。</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③　検索結果より、データ提供者のデータカタログサイトへのリンクも提供。</a:t>
            </a:r>
          </a:p>
        </p:txBody>
      </p:sp>
      <p:grpSp>
        <p:nvGrpSpPr>
          <p:cNvPr id="91" name="グループ化 90">
            <a:extLst>
              <a:ext uri="{FF2B5EF4-FFF2-40B4-BE49-F238E27FC236}">
                <a16:creationId xmlns:a16="http://schemas.microsoft.com/office/drawing/2014/main" id="{E1FCA1DF-F0A6-4DC5-B3BD-7CB982020FDA}"/>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2" name="角丸四角形 8">
              <a:extLst>
                <a:ext uri="{FF2B5EF4-FFF2-40B4-BE49-F238E27FC236}">
                  <a16:creationId xmlns:a16="http://schemas.microsoft.com/office/drawing/2014/main" id="{3C6C75B6-5C78-4208-B91D-13AA41759630}"/>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150" normalizeH="0" baseline="0" noProof="0">
                <a:ln>
                  <a:noFill/>
                </a:ln>
                <a:solidFill>
                  <a:srgbClr val="FA8A0C"/>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93" name="テキスト ボックス 92">
              <a:extLst>
                <a:ext uri="{FF2B5EF4-FFF2-40B4-BE49-F238E27FC236}">
                  <a16:creationId xmlns:a16="http://schemas.microsoft.com/office/drawing/2014/main" id="{D128E395-3A0D-49DA-A56D-84A1ED8F48EA}"/>
                </a:ext>
              </a:extLst>
            </p:cNvPr>
            <p:cNvSpPr txBox="1"/>
            <p:nvPr/>
          </p:nvSpPr>
          <p:spPr>
            <a:xfrm>
              <a:off x="4490797" y="1742188"/>
              <a:ext cx="3807821" cy="429430"/>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データカタログ横断検索システム</a:t>
              </a:r>
            </a:p>
          </p:txBody>
        </p:sp>
      </p:grpSp>
      <p:pic>
        <p:nvPicPr>
          <p:cNvPr id="94" name="図 93" descr="グラフィカル ユーザー インターフェイス, アプリケーション, Word&#10;&#10;自動的に生成された説明">
            <a:extLst>
              <a:ext uri="{FF2B5EF4-FFF2-40B4-BE49-F238E27FC236}">
                <a16:creationId xmlns:a16="http://schemas.microsoft.com/office/drawing/2014/main" id="{4AC10DD9-5019-41B3-8C02-57C800E3CD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95" name="Rectangle 34">
            <a:extLst>
              <a:ext uri="{FF2B5EF4-FFF2-40B4-BE49-F238E27FC236}">
                <a16:creationId xmlns:a16="http://schemas.microsoft.com/office/drawing/2014/main" id="{0CD864E8-191A-4CF6-8522-7B6658EABE7A}"/>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97" name="テキスト ボックス 96">
            <a:extLst>
              <a:ext uri="{FF2B5EF4-FFF2-40B4-BE49-F238E27FC236}">
                <a16:creationId xmlns:a16="http://schemas.microsoft.com/office/drawing/2014/main" id="{2BB80A14-F6A0-4A80-B7C3-74F118B5633A}"/>
              </a:ext>
            </a:extLst>
          </p:cNvPr>
          <p:cNvSpPr txBox="1"/>
          <p:nvPr/>
        </p:nvSpPr>
        <p:spPr>
          <a:xfrm>
            <a:off x="373695" y="2211964"/>
            <a:ext cx="1373328"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データ利用者環境</a:t>
            </a:r>
          </a:p>
        </p:txBody>
      </p:sp>
      <p:cxnSp>
        <p:nvCxnSpPr>
          <p:cNvPr id="98" name="直線コネクタ 97">
            <a:extLst>
              <a:ext uri="{FF2B5EF4-FFF2-40B4-BE49-F238E27FC236}">
                <a16:creationId xmlns:a16="http://schemas.microsoft.com/office/drawing/2014/main" id="{AEA73E4B-3983-4E6E-B50F-A5B28E0CC946}"/>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99" name="グループ化 98">
            <a:extLst>
              <a:ext uri="{FF2B5EF4-FFF2-40B4-BE49-F238E27FC236}">
                <a16:creationId xmlns:a16="http://schemas.microsoft.com/office/drawing/2014/main" id="{5F1136BB-A39A-4EC7-A814-BEFFA5A596C5}"/>
              </a:ext>
            </a:extLst>
          </p:cNvPr>
          <p:cNvGrpSpPr/>
          <p:nvPr/>
        </p:nvGrpSpPr>
        <p:grpSpPr>
          <a:xfrm>
            <a:off x="595513" y="4148622"/>
            <a:ext cx="955465" cy="577242"/>
            <a:chOff x="1148106" y="5160439"/>
            <a:chExt cx="839040" cy="461664"/>
          </a:xfrm>
        </p:grpSpPr>
        <p:sp>
          <p:nvSpPr>
            <p:cNvPr id="100" name="Oval 6">
              <a:extLst>
                <a:ext uri="{FF2B5EF4-FFF2-40B4-BE49-F238E27FC236}">
                  <a16:creationId xmlns:a16="http://schemas.microsoft.com/office/drawing/2014/main" id="{3BF163E3-0FB6-4FB0-8EA7-0D6A95167276}"/>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Freeform 7">
              <a:extLst>
                <a:ext uri="{FF2B5EF4-FFF2-40B4-BE49-F238E27FC236}">
                  <a16:creationId xmlns:a16="http://schemas.microsoft.com/office/drawing/2014/main" id="{BA1C6C84-34CA-487B-A50D-BC7A81865CB2}"/>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3" name="テキスト ボックス 102">
            <a:extLst>
              <a:ext uri="{FF2B5EF4-FFF2-40B4-BE49-F238E27FC236}">
                <a16:creationId xmlns:a16="http://schemas.microsoft.com/office/drawing/2014/main" id="{BB30EB5D-F66A-4127-B4EF-D0C24336A4F5}"/>
              </a:ext>
            </a:extLst>
          </p:cNvPr>
          <p:cNvSpPr txBox="1"/>
          <p:nvPr/>
        </p:nvSpPr>
        <p:spPr>
          <a:xfrm>
            <a:off x="4255433" y="5972784"/>
            <a:ext cx="3463049"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複数のデータカタログサイトのデータカタログ情報を収集</a:t>
            </a:r>
          </a:p>
        </p:txBody>
      </p:sp>
      <p:sp>
        <p:nvSpPr>
          <p:cNvPr id="104" name="Rectangle 34">
            <a:extLst>
              <a:ext uri="{FF2B5EF4-FFF2-40B4-BE49-F238E27FC236}">
                <a16:creationId xmlns:a16="http://schemas.microsoft.com/office/drawing/2014/main" id="{9BA765E8-9160-4A57-9276-9F51B55CC2E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cxnSp>
        <p:nvCxnSpPr>
          <p:cNvPr id="105" name="直線コネクタ 104">
            <a:extLst>
              <a:ext uri="{FF2B5EF4-FFF2-40B4-BE49-F238E27FC236}">
                <a16:creationId xmlns:a16="http://schemas.microsoft.com/office/drawing/2014/main" id="{6F770CAD-E1C8-4BF5-8AFF-E6E8B911137D}"/>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106" name="テキスト ボックス 105">
            <a:extLst>
              <a:ext uri="{FF2B5EF4-FFF2-40B4-BE49-F238E27FC236}">
                <a16:creationId xmlns:a16="http://schemas.microsoft.com/office/drawing/2014/main" id="{16466F3B-6F5C-4A8B-BE74-12F8E888F4F3}"/>
              </a:ext>
            </a:extLst>
          </p:cNvPr>
          <p:cNvSpPr txBox="1"/>
          <p:nvPr/>
        </p:nvSpPr>
        <p:spPr>
          <a:xfrm>
            <a:off x="5379864" y="2234664"/>
            <a:ext cx="1143905" cy="231598"/>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支援サービス群</a:t>
            </a:r>
          </a:p>
        </p:txBody>
      </p:sp>
      <p:sp>
        <p:nvSpPr>
          <p:cNvPr id="108" name="テキスト ボックス 107">
            <a:extLst>
              <a:ext uri="{FF2B5EF4-FFF2-40B4-BE49-F238E27FC236}">
                <a16:creationId xmlns:a16="http://schemas.microsoft.com/office/drawing/2014/main" id="{5BC9FB11-44E9-4591-A893-8BE93461CFE0}"/>
              </a:ext>
            </a:extLst>
          </p:cNvPr>
          <p:cNvSpPr txBox="1"/>
          <p:nvPr/>
        </p:nvSpPr>
        <p:spPr>
          <a:xfrm>
            <a:off x="2389992" y="3262493"/>
            <a:ext cx="1098042" cy="276999"/>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キーワード検索</a:t>
            </a:r>
          </a:p>
        </p:txBody>
      </p:sp>
      <p:sp>
        <p:nvSpPr>
          <p:cNvPr id="109" name="テキスト ボックス 108">
            <a:extLst>
              <a:ext uri="{FF2B5EF4-FFF2-40B4-BE49-F238E27FC236}">
                <a16:creationId xmlns:a16="http://schemas.microsoft.com/office/drawing/2014/main" id="{9398851A-6FD0-4881-8593-0A03EAD7CCFC}"/>
              </a:ext>
            </a:extLst>
          </p:cNvPr>
          <p:cNvSpPr txBox="1"/>
          <p:nvPr/>
        </p:nvSpPr>
        <p:spPr>
          <a:xfrm>
            <a:off x="2389992" y="5562269"/>
            <a:ext cx="1335696" cy="461665"/>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データセットの情報を一覧で表示</a:t>
            </a:r>
          </a:p>
        </p:txBody>
      </p:sp>
      <p:cxnSp>
        <p:nvCxnSpPr>
          <p:cNvPr id="110" name="直線コネクタ 109">
            <a:extLst>
              <a:ext uri="{FF2B5EF4-FFF2-40B4-BE49-F238E27FC236}">
                <a16:creationId xmlns:a16="http://schemas.microsoft.com/office/drawing/2014/main" id="{C7272180-AE62-4650-A99D-5E1FFB8648C1}"/>
              </a:ext>
            </a:extLst>
          </p:cNvPr>
          <p:cNvCxnSpPr>
            <a:cxnSpLocks/>
            <a:stCxn id="108" idx="3"/>
            <a:endCxn id="113" idx="1"/>
          </p:cNvCxnSpPr>
          <p:nvPr/>
        </p:nvCxnSpPr>
        <p:spPr>
          <a:xfrm>
            <a:off x="3488034" y="3400993"/>
            <a:ext cx="1342047" cy="46324"/>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cxnSp>
        <p:nvCxnSpPr>
          <p:cNvPr id="111" name="直線コネクタ 110">
            <a:extLst>
              <a:ext uri="{FF2B5EF4-FFF2-40B4-BE49-F238E27FC236}">
                <a16:creationId xmlns:a16="http://schemas.microsoft.com/office/drawing/2014/main" id="{96C0A0C8-0686-4999-9541-46D16D76BD2C}"/>
              </a:ext>
            </a:extLst>
          </p:cNvPr>
          <p:cNvCxnSpPr>
            <a:cxnSpLocks/>
            <a:stCxn id="109" idx="0"/>
            <a:endCxn id="114" idx="1"/>
          </p:cNvCxnSpPr>
          <p:nvPr/>
        </p:nvCxnSpPr>
        <p:spPr>
          <a:xfrm flipV="1">
            <a:off x="3057840" y="5007895"/>
            <a:ext cx="1870611" cy="554374"/>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sp>
        <p:nvSpPr>
          <p:cNvPr id="113" name="テキスト ボックス 112">
            <a:extLst>
              <a:ext uri="{FF2B5EF4-FFF2-40B4-BE49-F238E27FC236}">
                <a16:creationId xmlns:a16="http://schemas.microsoft.com/office/drawing/2014/main" id="{981D26E4-AC45-4218-B2D1-FD204F191F89}"/>
              </a:ext>
            </a:extLst>
          </p:cNvPr>
          <p:cNvSpPr txBox="1"/>
          <p:nvPr/>
        </p:nvSpPr>
        <p:spPr>
          <a:xfrm>
            <a:off x="4830081" y="3292918"/>
            <a:ext cx="2249051" cy="308797"/>
          </a:xfrm>
          <a:prstGeom prst="rect">
            <a:avLst/>
          </a:prstGeom>
          <a:noFill/>
          <a:ln w="19050">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4" name="テキスト ボックス 113">
            <a:extLst>
              <a:ext uri="{FF2B5EF4-FFF2-40B4-BE49-F238E27FC236}">
                <a16:creationId xmlns:a16="http://schemas.microsoft.com/office/drawing/2014/main" id="{1A3E220B-6F0E-48A4-8007-87860957E591}"/>
              </a:ext>
            </a:extLst>
          </p:cNvPr>
          <p:cNvSpPr txBox="1"/>
          <p:nvPr/>
        </p:nvSpPr>
        <p:spPr>
          <a:xfrm>
            <a:off x="4928451" y="4089231"/>
            <a:ext cx="2657698" cy="1837328"/>
          </a:xfrm>
          <a:prstGeom prst="rect">
            <a:avLst/>
          </a:prstGeom>
          <a:noFill/>
          <a:ln w="19050">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115" name="グループ化 114">
            <a:extLst>
              <a:ext uri="{FF2B5EF4-FFF2-40B4-BE49-F238E27FC236}">
                <a16:creationId xmlns:a16="http://schemas.microsoft.com/office/drawing/2014/main" id="{D38B1274-CDC4-40C1-B254-01FEBE45DD63}"/>
              </a:ext>
            </a:extLst>
          </p:cNvPr>
          <p:cNvGrpSpPr/>
          <p:nvPr/>
        </p:nvGrpSpPr>
        <p:grpSpPr>
          <a:xfrm>
            <a:off x="9829345" y="3717032"/>
            <a:ext cx="2147785" cy="1341361"/>
            <a:chOff x="9829345" y="3723556"/>
            <a:chExt cx="2147785" cy="1341361"/>
          </a:xfrm>
        </p:grpSpPr>
        <p:sp>
          <p:nvSpPr>
            <p:cNvPr id="132" name="Rectangle 34">
              <a:extLst>
                <a:ext uri="{FF2B5EF4-FFF2-40B4-BE49-F238E27FC236}">
                  <a16:creationId xmlns:a16="http://schemas.microsoft.com/office/drawing/2014/main" id="{7B060421-F448-4556-9AE0-52A4F4448E14}"/>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33" name="テキスト ボックス 132">
              <a:extLst>
                <a:ext uri="{FF2B5EF4-FFF2-40B4-BE49-F238E27FC236}">
                  <a16:creationId xmlns:a16="http://schemas.microsoft.com/office/drawing/2014/main" id="{705DBA9F-A236-4026-91CB-D396BB059B15}"/>
                </a:ext>
              </a:extLst>
            </p:cNvPr>
            <p:cNvSpPr txBox="1"/>
            <p:nvPr/>
          </p:nvSpPr>
          <p:spPr>
            <a:xfrm>
              <a:off x="10190235" y="3723556"/>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p>
          </p:txBody>
        </p:sp>
        <p:cxnSp>
          <p:nvCxnSpPr>
            <p:cNvPr id="134" name="直線コネクタ 133">
              <a:extLst>
                <a:ext uri="{FF2B5EF4-FFF2-40B4-BE49-F238E27FC236}">
                  <a16:creationId xmlns:a16="http://schemas.microsoft.com/office/drawing/2014/main" id="{AEAF9021-65B8-41D5-98C8-B5E8FB03193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5" name="グループ化 134">
              <a:extLst>
                <a:ext uri="{FF2B5EF4-FFF2-40B4-BE49-F238E27FC236}">
                  <a16:creationId xmlns:a16="http://schemas.microsoft.com/office/drawing/2014/main" id="{5D091183-94A1-43E7-95D1-3556FA590EA7}"/>
                </a:ext>
              </a:extLst>
            </p:cNvPr>
            <p:cNvGrpSpPr/>
            <p:nvPr/>
          </p:nvGrpSpPr>
          <p:grpSpPr>
            <a:xfrm>
              <a:off x="9863892" y="4039489"/>
              <a:ext cx="2113238" cy="942071"/>
              <a:chOff x="6336700" y="2567741"/>
              <a:chExt cx="2116346" cy="1118304"/>
            </a:xfrm>
          </p:grpSpPr>
          <p:sp>
            <p:nvSpPr>
              <p:cNvPr id="139" name="角丸四角形 33">
                <a:extLst>
                  <a:ext uri="{FF2B5EF4-FFF2-40B4-BE49-F238E27FC236}">
                    <a16:creationId xmlns:a16="http://schemas.microsoft.com/office/drawing/2014/main" id="{C229A116-455A-4804-BCE7-8393B64619AB}"/>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0" name="Text Box 21">
                <a:extLst>
                  <a:ext uri="{FF2B5EF4-FFF2-40B4-BE49-F238E27FC236}">
                    <a16:creationId xmlns:a16="http://schemas.microsoft.com/office/drawing/2014/main" id="{6F9D261F-AC7B-421F-9B9C-4C3B931655ED}"/>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契約に基づく限定データ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（利用許諾型データ）</a:t>
                </a:r>
              </a:p>
            </p:txBody>
          </p:sp>
        </p:grpSp>
        <p:sp>
          <p:nvSpPr>
            <p:cNvPr id="136" name="フローチャート: 書類 135">
              <a:extLst>
                <a:ext uri="{FF2B5EF4-FFF2-40B4-BE49-F238E27FC236}">
                  <a16:creationId xmlns:a16="http://schemas.microsoft.com/office/drawing/2014/main" id="{19EAA604-D8BE-454A-AB26-B99D87F639C3}"/>
                </a:ext>
              </a:extLst>
            </p:cNvPr>
            <p:cNvSpPr/>
            <p:nvPr/>
          </p:nvSpPr>
          <p:spPr>
            <a:xfrm>
              <a:off x="10867149" y="4572184"/>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7" name="フローチャート: 書類 136">
              <a:extLst>
                <a:ext uri="{FF2B5EF4-FFF2-40B4-BE49-F238E27FC236}">
                  <a16:creationId xmlns:a16="http://schemas.microsoft.com/office/drawing/2014/main" id="{4F346602-E45A-4C1B-9B6C-6ACA8A2FD96E}"/>
                </a:ext>
              </a:extLst>
            </p:cNvPr>
            <p:cNvSpPr/>
            <p:nvPr/>
          </p:nvSpPr>
          <p:spPr>
            <a:xfrm>
              <a:off x="10453068" y="4521532"/>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8" name="フローチャート: 書類 137">
              <a:extLst>
                <a:ext uri="{FF2B5EF4-FFF2-40B4-BE49-F238E27FC236}">
                  <a16:creationId xmlns:a16="http://schemas.microsoft.com/office/drawing/2014/main" id="{BC092361-19C2-4A8A-9A78-E5C36CADE3C2}"/>
                </a:ext>
              </a:extLst>
            </p:cNvPr>
            <p:cNvSpPr/>
            <p:nvPr/>
          </p:nvSpPr>
          <p:spPr>
            <a:xfrm>
              <a:off x="10144921" y="4471016"/>
              <a:ext cx="722227" cy="38324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grpSp>
        <p:nvGrpSpPr>
          <p:cNvPr id="141" name="グループ化 140">
            <a:extLst>
              <a:ext uri="{FF2B5EF4-FFF2-40B4-BE49-F238E27FC236}">
                <a16:creationId xmlns:a16="http://schemas.microsoft.com/office/drawing/2014/main" id="{348D591F-1C3D-4CBB-8A0D-9486F48D79A6}"/>
              </a:ext>
            </a:extLst>
          </p:cNvPr>
          <p:cNvGrpSpPr/>
          <p:nvPr/>
        </p:nvGrpSpPr>
        <p:grpSpPr>
          <a:xfrm>
            <a:off x="9846618" y="2372075"/>
            <a:ext cx="2113238" cy="1341361"/>
            <a:chOff x="9829345" y="2372075"/>
            <a:chExt cx="2113238" cy="1341361"/>
          </a:xfrm>
        </p:grpSpPr>
        <p:sp>
          <p:nvSpPr>
            <p:cNvPr id="142" name="Rectangle 34">
              <a:extLst>
                <a:ext uri="{FF2B5EF4-FFF2-40B4-BE49-F238E27FC236}">
                  <a16:creationId xmlns:a16="http://schemas.microsoft.com/office/drawing/2014/main" id="{72D9D247-A1A0-4AD9-BA53-5D1743805025}"/>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43" name="テキスト ボックス 142">
              <a:extLst>
                <a:ext uri="{FF2B5EF4-FFF2-40B4-BE49-F238E27FC236}">
                  <a16:creationId xmlns:a16="http://schemas.microsoft.com/office/drawing/2014/main" id="{6EA4A3DE-9F52-468F-9A78-252259E28FEC}"/>
                </a:ext>
              </a:extLst>
            </p:cNvPr>
            <p:cNvSpPr txBox="1"/>
            <p:nvPr/>
          </p:nvSpPr>
          <p:spPr>
            <a:xfrm>
              <a:off x="10190235" y="2372075"/>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p>
          </p:txBody>
        </p:sp>
        <p:cxnSp>
          <p:nvCxnSpPr>
            <p:cNvPr id="144" name="直線コネクタ 143">
              <a:extLst>
                <a:ext uri="{FF2B5EF4-FFF2-40B4-BE49-F238E27FC236}">
                  <a16:creationId xmlns:a16="http://schemas.microsoft.com/office/drawing/2014/main" id="{10E0C0FB-C82C-473A-9947-2BAE3651D727}"/>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5" name="グループ化 144">
              <a:extLst>
                <a:ext uri="{FF2B5EF4-FFF2-40B4-BE49-F238E27FC236}">
                  <a16:creationId xmlns:a16="http://schemas.microsoft.com/office/drawing/2014/main" id="{4AF1DD7D-D374-4F78-B6D1-B88F3D56686A}"/>
                </a:ext>
              </a:extLst>
            </p:cNvPr>
            <p:cNvGrpSpPr/>
            <p:nvPr/>
          </p:nvGrpSpPr>
          <p:grpSpPr>
            <a:xfrm>
              <a:off x="9921483" y="2716511"/>
              <a:ext cx="1930618" cy="913567"/>
              <a:chOff x="6394374" y="2601577"/>
              <a:chExt cx="1933457" cy="1084468"/>
            </a:xfrm>
          </p:grpSpPr>
          <p:sp>
            <p:nvSpPr>
              <p:cNvPr id="168" name="角丸四角形 33">
                <a:extLst>
                  <a:ext uri="{FF2B5EF4-FFF2-40B4-BE49-F238E27FC236}">
                    <a16:creationId xmlns:a16="http://schemas.microsoft.com/office/drawing/2014/main" id="{A2F1CA0A-D594-4811-80D7-42F7453675F0}"/>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9" name="Text Box 21">
                <a:extLst>
                  <a:ext uri="{FF2B5EF4-FFF2-40B4-BE49-F238E27FC236}">
                    <a16:creationId xmlns:a16="http://schemas.microsoft.com/office/drawing/2014/main" id="{36A878AD-D182-4529-AB7E-D3391A16EBF5}"/>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オープンデータ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52" name="フローチャート: 書類 151">
              <a:extLst>
                <a:ext uri="{FF2B5EF4-FFF2-40B4-BE49-F238E27FC236}">
                  <a16:creationId xmlns:a16="http://schemas.microsoft.com/office/drawing/2014/main" id="{14A16C76-9235-4D03-B3AC-64FC52A9EF37}"/>
                </a:ext>
              </a:extLst>
            </p:cNvPr>
            <p:cNvSpPr/>
            <p:nvPr/>
          </p:nvSpPr>
          <p:spPr>
            <a:xfrm>
              <a:off x="10867149" y="3220703"/>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5" name="フローチャート: 書類 164">
              <a:extLst>
                <a:ext uri="{FF2B5EF4-FFF2-40B4-BE49-F238E27FC236}">
                  <a16:creationId xmlns:a16="http://schemas.microsoft.com/office/drawing/2014/main" id="{4018FD2C-E9C0-44B6-A48C-F8F50163EE46}"/>
                </a:ext>
              </a:extLst>
            </p:cNvPr>
            <p:cNvSpPr/>
            <p:nvPr/>
          </p:nvSpPr>
          <p:spPr>
            <a:xfrm>
              <a:off x="10453068" y="3170051"/>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6" name="フローチャート: 書類 165">
              <a:extLst>
                <a:ext uri="{FF2B5EF4-FFF2-40B4-BE49-F238E27FC236}">
                  <a16:creationId xmlns:a16="http://schemas.microsoft.com/office/drawing/2014/main" id="{6B0346DE-06C2-4229-909A-6B6259456D60}"/>
                </a:ext>
              </a:extLst>
            </p:cNvPr>
            <p:cNvSpPr/>
            <p:nvPr/>
          </p:nvSpPr>
          <p:spPr>
            <a:xfrm>
              <a:off x="10144921" y="3119535"/>
              <a:ext cx="722227" cy="38324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grpSp>
        <p:nvGrpSpPr>
          <p:cNvPr id="171" name="グループ化 170">
            <a:extLst>
              <a:ext uri="{FF2B5EF4-FFF2-40B4-BE49-F238E27FC236}">
                <a16:creationId xmlns:a16="http://schemas.microsoft.com/office/drawing/2014/main" id="{11B8557D-5EF9-458C-A65A-E57BFECD9553}"/>
              </a:ext>
            </a:extLst>
          </p:cNvPr>
          <p:cNvGrpSpPr/>
          <p:nvPr/>
        </p:nvGrpSpPr>
        <p:grpSpPr>
          <a:xfrm>
            <a:off x="9846618" y="5040818"/>
            <a:ext cx="2113238" cy="1341361"/>
            <a:chOff x="9840868" y="5040818"/>
            <a:chExt cx="2113238" cy="1341361"/>
          </a:xfrm>
        </p:grpSpPr>
        <p:sp>
          <p:nvSpPr>
            <p:cNvPr id="172" name="Rectangle 34">
              <a:extLst>
                <a:ext uri="{FF2B5EF4-FFF2-40B4-BE49-F238E27FC236}">
                  <a16:creationId xmlns:a16="http://schemas.microsoft.com/office/drawing/2014/main" id="{67CE55FD-6538-488C-9FD7-7536B9EECE62}"/>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marL="0" marR="0" lvl="0" indent="0" algn="l" defTabSz="914423"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76" name="テキスト ボックス 175">
              <a:extLst>
                <a:ext uri="{FF2B5EF4-FFF2-40B4-BE49-F238E27FC236}">
                  <a16:creationId xmlns:a16="http://schemas.microsoft.com/office/drawing/2014/main" id="{1BFA8667-764E-4235-9A43-E0EBB275E7B1}"/>
                </a:ext>
              </a:extLst>
            </p:cNvPr>
            <p:cNvSpPr txBox="1"/>
            <p:nvPr/>
          </p:nvSpPr>
          <p:spPr>
            <a:xfrm>
              <a:off x="10201758" y="5040818"/>
              <a:ext cx="1460552"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t>
              </a:r>
            </a:p>
          </p:txBody>
        </p:sp>
        <p:cxnSp>
          <p:nvCxnSpPr>
            <p:cNvPr id="177" name="直線コネクタ 176">
              <a:extLst>
                <a:ext uri="{FF2B5EF4-FFF2-40B4-BE49-F238E27FC236}">
                  <a16:creationId xmlns:a16="http://schemas.microsoft.com/office/drawing/2014/main" id="{0FFE15B3-741D-4E94-872A-571385E16AA6}"/>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78" name="グループ化 177">
              <a:extLst>
                <a:ext uri="{FF2B5EF4-FFF2-40B4-BE49-F238E27FC236}">
                  <a16:creationId xmlns:a16="http://schemas.microsoft.com/office/drawing/2014/main" id="{8F831AE4-2C6C-4F8E-93B4-9D4232A69E2F}"/>
                </a:ext>
              </a:extLst>
            </p:cNvPr>
            <p:cNvGrpSpPr/>
            <p:nvPr/>
          </p:nvGrpSpPr>
          <p:grpSpPr>
            <a:xfrm>
              <a:off x="9933006" y="5356751"/>
              <a:ext cx="1930618" cy="942071"/>
              <a:chOff x="6394374" y="2567741"/>
              <a:chExt cx="1933457" cy="1118304"/>
            </a:xfrm>
          </p:grpSpPr>
          <p:sp>
            <p:nvSpPr>
              <p:cNvPr id="182" name="角丸四角形 33">
                <a:extLst>
                  <a:ext uri="{FF2B5EF4-FFF2-40B4-BE49-F238E27FC236}">
                    <a16:creationId xmlns:a16="http://schemas.microsoft.com/office/drawing/2014/main" id="{9478E821-69D2-4A6A-8E80-1E7E9CE11EA9}"/>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3" name="Text Box 21">
                <a:extLst>
                  <a:ext uri="{FF2B5EF4-FFF2-40B4-BE49-F238E27FC236}">
                    <a16:creationId xmlns:a16="http://schemas.microsoft.com/office/drawing/2014/main" id="{C03B5BD1-40D2-45DA-A521-42EADA4EE9FC}"/>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契約に基づく限定データ</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（ビジネスデータ）</a:t>
                </a:r>
              </a:p>
            </p:txBody>
          </p:sp>
        </p:grpSp>
        <p:sp>
          <p:nvSpPr>
            <p:cNvPr id="179" name="フローチャート: 書類 178">
              <a:extLst>
                <a:ext uri="{FF2B5EF4-FFF2-40B4-BE49-F238E27FC236}">
                  <a16:creationId xmlns:a16="http://schemas.microsoft.com/office/drawing/2014/main" id="{382361AB-8BF2-4669-A5FC-0E33A563E9DE}"/>
                </a:ext>
              </a:extLst>
            </p:cNvPr>
            <p:cNvSpPr/>
            <p:nvPr/>
          </p:nvSpPr>
          <p:spPr>
            <a:xfrm>
              <a:off x="10878672" y="5889446"/>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0" name="フローチャート: 書類 179">
              <a:extLst>
                <a:ext uri="{FF2B5EF4-FFF2-40B4-BE49-F238E27FC236}">
                  <a16:creationId xmlns:a16="http://schemas.microsoft.com/office/drawing/2014/main" id="{C1F6A5D3-CC2C-4D5A-9FFF-691EE88AC84A}"/>
                </a:ext>
              </a:extLst>
            </p:cNvPr>
            <p:cNvSpPr/>
            <p:nvPr/>
          </p:nvSpPr>
          <p:spPr>
            <a:xfrm>
              <a:off x="10464591" y="5838794"/>
              <a:ext cx="692074" cy="370281"/>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1" name="フローチャート: 書類 180">
              <a:extLst>
                <a:ext uri="{FF2B5EF4-FFF2-40B4-BE49-F238E27FC236}">
                  <a16:creationId xmlns:a16="http://schemas.microsoft.com/office/drawing/2014/main" id="{DAEEF7A2-251D-4D66-A2EA-565A6CCA55E2}"/>
                </a:ext>
              </a:extLst>
            </p:cNvPr>
            <p:cNvSpPr/>
            <p:nvPr/>
          </p:nvSpPr>
          <p:spPr>
            <a:xfrm>
              <a:off x="10156444" y="5788278"/>
              <a:ext cx="722227" cy="383243"/>
            </a:xfrm>
            <a:prstGeom prst="flowChartDocumen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横断検索用データカタログ</a:t>
              </a:r>
            </a:p>
          </p:txBody>
        </p:sp>
      </p:grpSp>
      <p:sp>
        <p:nvSpPr>
          <p:cNvPr id="184" name="テキスト ボックス 183">
            <a:extLst>
              <a:ext uri="{FF2B5EF4-FFF2-40B4-BE49-F238E27FC236}">
                <a16:creationId xmlns:a16="http://schemas.microsoft.com/office/drawing/2014/main" id="{7A0609C6-D3A3-4FAB-BE47-827BE3F84D87}"/>
              </a:ext>
            </a:extLst>
          </p:cNvPr>
          <p:cNvSpPr txBox="1"/>
          <p:nvPr/>
        </p:nvSpPr>
        <p:spPr>
          <a:xfrm>
            <a:off x="8333026" y="2691889"/>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85" name="テキスト ボックス 184">
            <a:extLst>
              <a:ext uri="{FF2B5EF4-FFF2-40B4-BE49-F238E27FC236}">
                <a16:creationId xmlns:a16="http://schemas.microsoft.com/office/drawing/2014/main" id="{A5A5AA0F-77CF-47D8-AC69-9EFB4FDECFD7}"/>
              </a:ext>
            </a:extLst>
          </p:cNvPr>
          <p:cNvSpPr txBox="1"/>
          <p:nvPr/>
        </p:nvSpPr>
        <p:spPr>
          <a:xfrm>
            <a:off x="8333026" y="4060119"/>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86" name="テキスト ボックス 185">
            <a:extLst>
              <a:ext uri="{FF2B5EF4-FFF2-40B4-BE49-F238E27FC236}">
                <a16:creationId xmlns:a16="http://schemas.microsoft.com/office/drawing/2014/main" id="{61210E01-4E7E-4486-A86D-D7112744282D}"/>
              </a:ext>
            </a:extLst>
          </p:cNvPr>
          <p:cNvSpPr txBox="1"/>
          <p:nvPr/>
        </p:nvSpPr>
        <p:spPr>
          <a:xfrm>
            <a:off x="8333026" y="5339070"/>
            <a:ext cx="1140990"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①</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a:t>
            </a:r>
          </a:p>
        </p:txBody>
      </p:sp>
      <p:sp>
        <p:nvSpPr>
          <p:cNvPr id="187" name="テキスト ボックス 186">
            <a:extLst>
              <a:ext uri="{FF2B5EF4-FFF2-40B4-BE49-F238E27FC236}">
                <a16:creationId xmlns:a16="http://schemas.microsoft.com/office/drawing/2014/main" id="{302E636D-8194-4499-9179-B29518419853}"/>
              </a:ext>
            </a:extLst>
          </p:cNvPr>
          <p:cNvSpPr txBox="1"/>
          <p:nvPr/>
        </p:nvSpPr>
        <p:spPr>
          <a:xfrm>
            <a:off x="2439821" y="4003200"/>
            <a:ext cx="764164"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②</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p>
        </p:txBody>
      </p:sp>
      <p:sp>
        <p:nvSpPr>
          <p:cNvPr id="188" name="テキスト ボックス 187">
            <a:extLst>
              <a:ext uri="{FF2B5EF4-FFF2-40B4-BE49-F238E27FC236}">
                <a16:creationId xmlns:a16="http://schemas.microsoft.com/office/drawing/2014/main" id="{E096641B-D88F-4D19-AB68-285142E2651F}"/>
              </a:ext>
            </a:extLst>
          </p:cNvPr>
          <p:cNvSpPr txBox="1"/>
          <p:nvPr/>
        </p:nvSpPr>
        <p:spPr>
          <a:xfrm>
            <a:off x="2328160" y="4583937"/>
            <a:ext cx="1012297" cy="276999"/>
          </a:xfrm>
          <a:prstGeom prst="rect">
            <a:avLst/>
          </a:prstGeom>
          <a:noFill/>
          <a:ln w="28575">
            <a:noFill/>
          </a:ln>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③</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検索結果</a:t>
            </a:r>
          </a:p>
        </p:txBody>
      </p:sp>
      <p:cxnSp>
        <p:nvCxnSpPr>
          <p:cNvPr id="189" name="直線矢印コネクタ 188">
            <a:extLst>
              <a:ext uri="{FF2B5EF4-FFF2-40B4-BE49-F238E27FC236}">
                <a16:creationId xmlns:a16="http://schemas.microsoft.com/office/drawing/2014/main" id="{6EF55E44-56CD-457E-BCD4-248B29ECD807}"/>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11B8F52C-55E1-492B-B3CE-B4AEE6F68CFB}"/>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46E7532B-B5CF-4649-AA63-CD7C45D6211D}"/>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D101D4F6-21C6-441D-A121-1F46EEE588D4}"/>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A6502A96-8DF6-4DB9-899F-5EF6C8E1D54A}"/>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7B2A7EA7-2E4E-4D2C-BCE8-9DEABEC5C994}"/>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a:extLst>
              <a:ext uri="{FF2B5EF4-FFF2-40B4-BE49-F238E27FC236}">
                <a16:creationId xmlns:a16="http://schemas.microsoft.com/office/drawing/2014/main" id="{FC95AB96-2201-42DA-AFCA-984DD22F7066}"/>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2C2FAF58-22B6-498C-B468-13DF09F09316}"/>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0" name="正方形/長方形 199">
            <a:extLst>
              <a:ext uri="{FF2B5EF4-FFF2-40B4-BE49-F238E27FC236}">
                <a16:creationId xmlns:a16="http://schemas.microsoft.com/office/drawing/2014/main" id="{7C66363A-1111-4934-A9AD-11BAE124A028}"/>
              </a:ext>
            </a:extLst>
          </p:cNvPr>
          <p:cNvSpPr/>
          <p:nvPr/>
        </p:nvSpPr>
        <p:spPr>
          <a:xfrm>
            <a:off x="4345589" y="6360627"/>
            <a:ext cx="3996000" cy="226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対応ブラウザ：</a:t>
            </a: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Firefox, Chrome, Safari, Edge</a:t>
            </a:r>
          </a:p>
        </p:txBody>
      </p:sp>
      <p:sp>
        <p:nvSpPr>
          <p:cNvPr id="201" name="正方形/長方形 200">
            <a:extLst>
              <a:ext uri="{FF2B5EF4-FFF2-40B4-BE49-F238E27FC236}">
                <a16:creationId xmlns:a16="http://schemas.microsoft.com/office/drawing/2014/main" id="{64EED468-9F22-4009-AE65-0068B34C5020}"/>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
        <p:nvSpPr>
          <p:cNvPr id="202" name="テキスト プレースホルダー 1">
            <a:extLst>
              <a:ext uri="{FF2B5EF4-FFF2-40B4-BE49-F238E27FC236}">
                <a16:creationId xmlns:a16="http://schemas.microsoft.com/office/drawing/2014/main" id="{E4AED2A9-19EB-487B-AC90-B54F9B466E35}"/>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3.2.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カタログサイトからのデータカタログの収集</a:t>
            </a:r>
          </a:p>
        </p:txBody>
      </p:sp>
    </p:spTree>
    <p:extLst>
      <p:ext uri="{BB962C8B-B14F-4D97-AF65-F5344CB8AC3E}">
        <p14:creationId xmlns:p14="http://schemas.microsoft.com/office/powerpoint/2010/main" val="3344884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1A693296-7E6D-4152-B3A4-8583AB5FACDD}"/>
              </a:ext>
            </a:extLst>
          </p:cNvPr>
          <p:cNvSpPr txBox="1"/>
          <p:nvPr/>
        </p:nvSpPr>
        <p:spPr>
          <a:xfrm>
            <a:off x="8206550" y="1182545"/>
            <a:ext cx="3593184" cy="5040000"/>
          </a:xfrm>
          <a:prstGeom prst="rect">
            <a:avLst/>
          </a:prstGeom>
          <a:no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9" name="テキスト ボックス 28">
            <a:extLst>
              <a:ext uri="{FF2B5EF4-FFF2-40B4-BE49-F238E27FC236}">
                <a16:creationId xmlns:a16="http://schemas.microsoft.com/office/drawing/2014/main" id="{807B3021-CDC9-43FE-93B6-ACF494197055}"/>
              </a:ext>
            </a:extLst>
          </p:cNvPr>
          <p:cNvSpPr txBox="1"/>
          <p:nvPr/>
        </p:nvSpPr>
        <p:spPr>
          <a:xfrm>
            <a:off x="8410999" y="6260876"/>
            <a:ext cx="370646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※1 https://ckan.open-governmentdata.org/organization/fukuoka-pref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※2 https://catalog.data.metro.tokyo.lg.jp/dataset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※3 https://yamaguchi-opendata.jp/ckan/dataset</a:t>
            </a:r>
          </a:p>
        </p:txBody>
      </p:sp>
      <p:pic>
        <p:nvPicPr>
          <p:cNvPr id="12" name="図 11" descr="グラフィカル ユーザー インターフェイス, アプリケーション, Word&#10;&#10;自動的に生成された説明">
            <a:extLst>
              <a:ext uri="{FF2B5EF4-FFF2-40B4-BE49-F238E27FC236}">
                <a16:creationId xmlns:a16="http://schemas.microsoft.com/office/drawing/2014/main" id="{0A5B7D36-4C2D-49B5-8C52-888F92ABB54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579023" y="1654000"/>
            <a:ext cx="5040120" cy="4368104"/>
          </a:xfrm>
          <a:prstGeom prst="rect">
            <a:avLst/>
          </a:prstGeom>
        </p:spPr>
      </p:pic>
      <p:pic>
        <p:nvPicPr>
          <p:cNvPr id="13" name="図 12" descr="グラフィカル ユーザー インターフェイス, アプリケーション, Word&#10;&#10;自動的に生成された説明">
            <a:extLst>
              <a:ext uri="{FF2B5EF4-FFF2-40B4-BE49-F238E27FC236}">
                <a16:creationId xmlns:a16="http://schemas.microsoft.com/office/drawing/2014/main" id="{8BC4AAE1-82E7-4550-805C-80283E107F97}"/>
              </a:ext>
            </a:extLst>
          </p:cNvPr>
          <p:cNvPicPr>
            <a:picLocks noChangeAspect="1"/>
          </p:cNvPicPr>
          <p:nvPr/>
        </p:nvPicPr>
        <p:blipFill rotWithShape="1">
          <a:blip r:embed="rId4"/>
          <a:srcRect l="11875" t="10001" r="62500" b="47744"/>
          <a:stretch/>
        </p:blipFill>
        <p:spPr>
          <a:xfrm>
            <a:off x="8408551" y="1415654"/>
            <a:ext cx="3024336" cy="1402623"/>
          </a:xfrm>
          <a:prstGeom prst="rect">
            <a:avLst/>
          </a:prstGeom>
        </p:spPr>
      </p:pic>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DE21100D-DB73-4DDD-B150-6480CC5BBAC1}"/>
              </a:ext>
            </a:extLst>
          </p:cNvPr>
          <p:cNvPicPr>
            <a:picLocks noChangeAspect="1"/>
          </p:cNvPicPr>
          <p:nvPr/>
        </p:nvPicPr>
        <p:blipFill rotWithShape="1">
          <a:blip r:embed="rId5"/>
          <a:srcRect l="8822" t="10000" r="60000" b="36667"/>
          <a:stretch/>
        </p:blipFill>
        <p:spPr>
          <a:xfrm>
            <a:off x="8408552" y="4568135"/>
            <a:ext cx="3024336" cy="1455049"/>
          </a:xfrm>
          <a:prstGeom prst="rect">
            <a:avLst/>
          </a:prstGeom>
        </p:spPr>
      </p:pic>
      <p:cxnSp>
        <p:nvCxnSpPr>
          <p:cNvPr id="16" name="直線矢印コネクタ 15">
            <a:extLst>
              <a:ext uri="{FF2B5EF4-FFF2-40B4-BE49-F238E27FC236}">
                <a16:creationId xmlns:a16="http://schemas.microsoft.com/office/drawing/2014/main" id="{5F782759-6E5C-4323-AF8A-B47E1BCBE1E9}"/>
              </a:ext>
            </a:extLst>
          </p:cNvPr>
          <p:cNvCxnSpPr>
            <a:cxnSpLocks/>
            <a:endCxn id="13" idx="1"/>
          </p:cNvCxnSpPr>
          <p:nvPr/>
        </p:nvCxnSpPr>
        <p:spPr>
          <a:xfrm flipV="1">
            <a:off x="7040401" y="2116965"/>
            <a:ext cx="1368151" cy="1498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5562662-0BD8-4304-8EE0-61116410561E}"/>
              </a:ext>
            </a:extLst>
          </p:cNvPr>
          <p:cNvCxnSpPr>
            <a:cxnSpLocks/>
            <a:endCxn id="4" idx="1"/>
          </p:cNvCxnSpPr>
          <p:nvPr/>
        </p:nvCxnSpPr>
        <p:spPr>
          <a:xfrm flipV="1">
            <a:off x="7048109" y="3672955"/>
            <a:ext cx="1368151" cy="607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E82C398-DA18-4B9A-8FF5-7AFC288E1640}"/>
              </a:ext>
            </a:extLst>
          </p:cNvPr>
          <p:cNvCxnSpPr>
            <a:cxnSpLocks/>
            <a:endCxn id="15" idx="1"/>
          </p:cNvCxnSpPr>
          <p:nvPr/>
        </p:nvCxnSpPr>
        <p:spPr>
          <a:xfrm flipV="1">
            <a:off x="7048109" y="5295660"/>
            <a:ext cx="1360443" cy="302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C916129D-34C5-4707-B252-DC8C825E5F28}"/>
              </a:ext>
            </a:extLst>
          </p:cNvPr>
          <p:cNvSpPr txBox="1"/>
          <p:nvPr/>
        </p:nvSpPr>
        <p:spPr>
          <a:xfrm>
            <a:off x="8721513" y="1179075"/>
            <a:ext cx="239841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福岡県・市町村オープンデータポータルサイト</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20" name="テキスト ボックス 19">
            <a:extLst>
              <a:ext uri="{FF2B5EF4-FFF2-40B4-BE49-F238E27FC236}">
                <a16:creationId xmlns:a16="http://schemas.microsoft.com/office/drawing/2014/main" id="{0DB3C26F-7A76-4D64-A9F7-EE60735467CA}"/>
              </a:ext>
            </a:extLst>
          </p:cNvPr>
          <p:cNvSpPr txBox="1"/>
          <p:nvPr/>
        </p:nvSpPr>
        <p:spPr>
          <a:xfrm>
            <a:off x="8966041" y="2841972"/>
            <a:ext cx="1920719"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東京都オープンデータカタログサイト</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A0CD6EB8-9CA3-442A-946E-EAC850D4A589}"/>
              </a:ext>
            </a:extLst>
          </p:cNvPr>
          <p:cNvSpPr txBox="1"/>
          <p:nvPr/>
        </p:nvSpPr>
        <p:spPr>
          <a:xfrm>
            <a:off x="8942522" y="4384171"/>
            <a:ext cx="1920719"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山口県オープンデータカタログサイト</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22" name="テキスト ボックス 21">
            <a:extLst>
              <a:ext uri="{FF2B5EF4-FFF2-40B4-BE49-F238E27FC236}">
                <a16:creationId xmlns:a16="http://schemas.microsoft.com/office/drawing/2014/main" id="{62BB3D5C-B43D-4D1B-88FB-C36DE7D70142}"/>
              </a:ext>
            </a:extLst>
          </p:cNvPr>
          <p:cNvSpPr txBox="1"/>
          <p:nvPr/>
        </p:nvSpPr>
        <p:spPr>
          <a:xfrm>
            <a:off x="3548874" y="1401812"/>
            <a:ext cx="2380781"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データカタログ横断検索サービスの検索画面</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5" name="テキスト ボックス 4">
            <a:extLst>
              <a:ext uri="{FF2B5EF4-FFF2-40B4-BE49-F238E27FC236}">
                <a16:creationId xmlns:a16="http://schemas.microsoft.com/office/drawing/2014/main" id="{90F5E6A7-59C0-4EB4-B4B7-52F99EB1F10A}"/>
              </a:ext>
            </a:extLst>
          </p:cNvPr>
          <p:cNvSpPr txBox="1"/>
          <p:nvPr/>
        </p:nvSpPr>
        <p:spPr>
          <a:xfrm>
            <a:off x="1033094" y="1135491"/>
            <a:ext cx="1857589" cy="338554"/>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1) </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キーワード検索</a:t>
            </a:r>
          </a:p>
        </p:txBody>
      </p:sp>
      <p:sp>
        <p:nvSpPr>
          <p:cNvPr id="6" name="テキスト ボックス 5">
            <a:extLst>
              <a:ext uri="{FF2B5EF4-FFF2-40B4-BE49-F238E27FC236}">
                <a16:creationId xmlns:a16="http://schemas.microsoft.com/office/drawing/2014/main" id="{67F7A68C-8811-4B1F-9189-0F973AE567F8}"/>
              </a:ext>
            </a:extLst>
          </p:cNvPr>
          <p:cNvSpPr txBox="1"/>
          <p:nvPr/>
        </p:nvSpPr>
        <p:spPr>
          <a:xfrm>
            <a:off x="4164483" y="6379132"/>
            <a:ext cx="3479815" cy="338554"/>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４）オリジナルのデータカタログへのリンク</a:t>
            </a:r>
          </a:p>
        </p:txBody>
      </p:sp>
      <p:sp>
        <p:nvSpPr>
          <p:cNvPr id="7" name="テキスト ボックス 6">
            <a:extLst>
              <a:ext uri="{FF2B5EF4-FFF2-40B4-BE49-F238E27FC236}">
                <a16:creationId xmlns:a16="http://schemas.microsoft.com/office/drawing/2014/main" id="{A821C360-BABF-4E4F-B1B8-FD59460C3A31}"/>
              </a:ext>
            </a:extLst>
          </p:cNvPr>
          <p:cNvSpPr txBox="1"/>
          <p:nvPr/>
        </p:nvSpPr>
        <p:spPr>
          <a:xfrm>
            <a:off x="561146" y="1694853"/>
            <a:ext cx="1733450" cy="584775"/>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2) </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分類フィルタ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検索</a:t>
            </a:r>
          </a:p>
        </p:txBody>
      </p:sp>
      <p:sp>
        <p:nvSpPr>
          <p:cNvPr id="8" name="テキスト ボックス 7">
            <a:extLst>
              <a:ext uri="{FF2B5EF4-FFF2-40B4-BE49-F238E27FC236}">
                <a16:creationId xmlns:a16="http://schemas.microsoft.com/office/drawing/2014/main" id="{04F26E14-889C-4299-95DA-6A097F32FCFF}"/>
              </a:ext>
            </a:extLst>
          </p:cNvPr>
          <p:cNvSpPr txBox="1"/>
          <p:nvPr/>
        </p:nvSpPr>
        <p:spPr>
          <a:xfrm>
            <a:off x="238982" y="6109316"/>
            <a:ext cx="3654592" cy="338554"/>
          </a:xfrm>
          <a:prstGeom prst="rect">
            <a:avLst/>
          </a:prstGeom>
          <a:solidFill>
            <a:schemeClr val="accent2">
              <a:lumMod val="20000"/>
              <a:lumOff val="80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3) </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検索結果のデータセットの一覧表示</a:t>
            </a:r>
          </a:p>
        </p:txBody>
      </p:sp>
      <p:cxnSp>
        <p:nvCxnSpPr>
          <p:cNvPr id="25" name="直線コネクタ 24">
            <a:extLst>
              <a:ext uri="{FF2B5EF4-FFF2-40B4-BE49-F238E27FC236}">
                <a16:creationId xmlns:a16="http://schemas.microsoft.com/office/drawing/2014/main" id="{DF3EC7BC-0C14-4E96-ADF2-5728D7571EF3}"/>
              </a:ext>
            </a:extLst>
          </p:cNvPr>
          <p:cNvCxnSpPr>
            <a:cxnSpLocks/>
            <a:stCxn id="5" idx="2"/>
            <a:endCxn id="28" idx="1"/>
          </p:cNvCxnSpPr>
          <p:nvPr/>
        </p:nvCxnSpPr>
        <p:spPr>
          <a:xfrm>
            <a:off x="1961889" y="1474045"/>
            <a:ext cx="1566020" cy="733573"/>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sp>
        <p:nvSpPr>
          <p:cNvPr id="28" name="テキスト ボックス 27">
            <a:extLst>
              <a:ext uri="{FF2B5EF4-FFF2-40B4-BE49-F238E27FC236}">
                <a16:creationId xmlns:a16="http://schemas.microsoft.com/office/drawing/2014/main" id="{1E8C94E4-88AE-409B-B152-88794C6CEC76}"/>
              </a:ext>
            </a:extLst>
          </p:cNvPr>
          <p:cNvSpPr txBox="1"/>
          <p:nvPr/>
        </p:nvSpPr>
        <p:spPr>
          <a:xfrm>
            <a:off x="3527909" y="2022952"/>
            <a:ext cx="3187521" cy="369332"/>
          </a:xfrm>
          <a:prstGeom prst="rect">
            <a:avLst/>
          </a:prstGeom>
          <a:no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2" name="テキスト ボックス 31">
            <a:extLst>
              <a:ext uri="{FF2B5EF4-FFF2-40B4-BE49-F238E27FC236}">
                <a16:creationId xmlns:a16="http://schemas.microsoft.com/office/drawing/2014/main" id="{CE62E8F3-57F6-4963-B931-B4DA77901D69}"/>
              </a:ext>
            </a:extLst>
          </p:cNvPr>
          <p:cNvSpPr txBox="1"/>
          <p:nvPr/>
        </p:nvSpPr>
        <p:spPr>
          <a:xfrm>
            <a:off x="2562397" y="3204646"/>
            <a:ext cx="1044000" cy="2817457"/>
          </a:xfrm>
          <a:prstGeom prst="rect">
            <a:avLst/>
          </a:prstGeom>
          <a:no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33" name="直線コネクタ 32">
            <a:extLst>
              <a:ext uri="{FF2B5EF4-FFF2-40B4-BE49-F238E27FC236}">
                <a16:creationId xmlns:a16="http://schemas.microsoft.com/office/drawing/2014/main" id="{F6D77030-1DD0-4E8E-AE03-06F0ED287600}"/>
              </a:ext>
            </a:extLst>
          </p:cNvPr>
          <p:cNvCxnSpPr>
            <a:cxnSpLocks/>
            <a:stCxn id="7" idx="2"/>
            <a:endCxn id="32" idx="0"/>
          </p:cNvCxnSpPr>
          <p:nvPr/>
        </p:nvCxnSpPr>
        <p:spPr>
          <a:xfrm>
            <a:off x="1427871" y="2279628"/>
            <a:ext cx="1656526" cy="925018"/>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sp>
        <p:nvSpPr>
          <p:cNvPr id="37" name="テキスト ボックス 36">
            <a:extLst>
              <a:ext uri="{FF2B5EF4-FFF2-40B4-BE49-F238E27FC236}">
                <a16:creationId xmlns:a16="http://schemas.microsoft.com/office/drawing/2014/main" id="{1F263B9C-661E-4A8B-82A2-C69C94739F57}"/>
              </a:ext>
            </a:extLst>
          </p:cNvPr>
          <p:cNvSpPr txBox="1"/>
          <p:nvPr/>
        </p:nvSpPr>
        <p:spPr>
          <a:xfrm>
            <a:off x="3650408" y="3199734"/>
            <a:ext cx="3960000" cy="2817457"/>
          </a:xfrm>
          <a:prstGeom prst="rect">
            <a:avLst/>
          </a:prstGeom>
          <a:no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38" name="直線コネクタ 37">
            <a:extLst>
              <a:ext uri="{FF2B5EF4-FFF2-40B4-BE49-F238E27FC236}">
                <a16:creationId xmlns:a16="http://schemas.microsoft.com/office/drawing/2014/main" id="{EB9F485F-11C0-4F2F-8F3F-205C04BB09BE}"/>
              </a:ext>
            </a:extLst>
          </p:cNvPr>
          <p:cNvCxnSpPr>
            <a:cxnSpLocks/>
            <a:stCxn id="8" idx="3"/>
            <a:endCxn id="37" idx="2"/>
          </p:cNvCxnSpPr>
          <p:nvPr/>
        </p:nvCxnSpPr>
        <p:spPr>
          <a:xfrm flipV="1">
            <a:off x="3893574" y="6017191"/>
            <a:ext cx="1736834" cy="261402"/>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cxnSp>
        <p:nvCxnSpPr>
          <p:cNvPr id="48" name="直線コネクタ 47">
            <a:extLst>
              <a:ext uri="{FF2B5EF4-FFF2-40B4-BE49-F238E27FC236}">
                <a16:creationId xmlns:a16="http://schemas.microsoft.com/office/drawing/2014/main" id="{B53FBB25-859F-42DF-95CB-1345A66B2C22}"/>
              </a:ext>
            </a:extLst>
          </p:cNvPr>
          <p:cNvCxnSpPr>
            <a:cxnSpLocks/>
            <a:stCxn id="6" idx="3"/>
          </p:cNvCxnSpPr>
          <p:nvPr/>
        </p:nvCxnSpPr>
        <p:spPr>
          <a:xfrm flipV="1">
            <a:off x="7644298" y="6246240"/>
            <a:ext cx="766701" cy="302169"/>
          </a:xfrm>
          <a:prstGeom prst="line">
            <a:avLst/>
          </a:prstGeom>
          <a:ln>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sp>
        <p:nvSpPr>
          <p:cNvPr id="30" name="テキスト ボックス 29">
            <a:extLst>
              <a:ext uri="{FF2B5EF4-FFF2-40B4-BE49-F238E27FC236}">
                <a16:creationId xmlns:a16="http://schemas.microsoft.com/office/drawing/2014/main" id="{0EF33A7D-9578-4CBB-A61C-828467F70948}"/>
              </a:ext>
            </a:extLst>
          </p:cNvPr>
          <p:cNvSpPr txBox="1"/>
          <p:nvPr/>
        </p:nvSpPr>
        <p:spPr>
          <a:xfrm>
            <a:off x="10997589" y="1186699"/>
            <a:ext cx="39305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※1</a:t>
            </a:r>
          </a:p>
        </p:txBody>
      </p:sp>
      <p:sp>
        <p:nvSpPr>
          <p:cNvPr id="31" name="テキスト ボックス 30">
            <a:extLst>
              <a:ext uri="{FF2B5EF4-FFF2-40B4-BE49-F238E27FC236}">
                <a16:creationId xmlns:a16="http://schemas.microsoft.com/office/drawing/2014/main" id="{775386A3-B008-498C-8CA4-56B1B053E66D}"/>
              </a:ext>
            </a:extLst>
          </p:cNvPr>
          <p:cNvSpPr txBox="1"/>
          <p:nvPr/>
        </p:nvSpPr>
        <p:spPr>
          <a:xfrm>
            <a:off x="10997589" y="2826583"/>
            <a:ext cx="39305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※2</a:t>
            </a:r>
          </a:p>
        </p:txBody>
      </p:sp>
      <p:sp>
        <p:nvSpPr>
          <p:cNvPr id="34" name="テキスト ボックス 33">
            <a:extLst>
              <a:ext uri="{FF2B5EF4-FFF2-40B4-BE49-F238E27FC236}">
                <a16:creationId xmlns:a16="http://schemas.microsoft.com/office/drawing/2014/main" id="{633F201D-121F-4CCF-B5A6-9011D9B637B4}"/>
              </a:ext>
            </a:extLst>
          </p:cNvPr>
          <p:cNvSpPr txBox="1"/>
          <p:nvPr/>
        </p:nvSpPr>
        <p:spPr>
          <a:xfrm>
            <a:off x="10997589" y="4376476"/>
            <a:ext cx="39305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※3</a:t>
            </a:r>
          </a:p>
        </p:txBody>
      </p:sp>
      <p:sp>
        <p:nvSpPr>
          <p:cNvPr id="36" name="正方形/長方形 35">
            <a:extLst>
              <a:ext uri="{FF2B5EF4-FFF2-40B4-BE49-F238E27FC236}">
                <a16:creationId xmlns:a16="http://schemas.microsoft.com/office/drawing/2014/main" id="{B3746CE0-7BF2-42EA-BE85-4C8BDAC9C635}"/>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対象読者：すべての方</a:t>
            </a:r>
          </a:p>
        </p:txBody>
      </p:sp>
      <p:sp>
        <p:nvSpPr>
          <p:cNvPr id="40" name="正方形/長方形 39">
            <a:extLst>
              <a:ext uri="{FF2B5EF4-FFF2-40B4-BE49-F238E27FC236}">
                <a16:creationId xmlns:a16="http://schemas.microsoft.com/office/drawing/2014/main" id="{B92723BF-2DFE-44FA-84F7-2560CAC87CDB}"/>
              </a:ext>
            </a:extLst>
          </p:cNvPr>
          <p:cNvSpPr/>
          <p:nvPr/>
        </p:nvSpPr>
        <p:spPr>
          <a:xfrm>
            <a:off x="227013" y="675928"/>
            <a:ext cx="11724494" cy="33855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buFont typeface="Wingdings" panose="05000000000000000000" pitchFamily="2" charset="2"/>
              <a:buChar char="ü"/>
            </a:pPr>
            <a:r>
              <a:rPr lang="ja-JP" altLang="en-US" sz="1600">
                <a:latin typeface="Meiryo UI" panose="020B0604030504040204" pitchFamily="50" charset="-128"/>
                <a:ea typeface="Meiryo UI" panose="020B0604030504040204" pitchFamily="50" charset="-128"/>
              </a:rPr>
              <a:t>データカタログの横断検索サービス</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におけるカタログデータの収集イメージと横断検索結果画面の例を以下に示します。</a:t>
            </a:r>
            <a:endParaRPr lang="en-US" altLang="ja-JP"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41" name="テキスト プレースホルダー 1">
            <a:extLst>
              <a:ext uri="{FF2B5EF4-FFF2-40B4-BE49-F238E27FC236}">
                <a16:creationId xmlns:a16="http://schemas.microsoft.com/office/drawing/2014/main" id="{2B52D129-3B7D-4A2C-A553-C7F8CAE115ED}"/>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3.3.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横断検索サービスの検索とカタログ表示、カタログサイトへのリンク</a:t>
            </a:r>
          </a:p>
        </p:txBody>
      </p:sp>
      <p:pic>
        <p:nvPicPr>
          <p:cNvPr id="4" name="図 3">
            <a:extLst>
              <a:ext uri="{FF2B5EF4-FFF2-40B4-BE49-F238E27FC236}">
                <a16:creationId xmlns:a16="http://schemas.microsoft.com/office/drawing/2014/main" id="{8CD7E755-E18B-4DCA-9F20-1BDD921DA040}"/>
              </a:ext>
            </a:extLst>
          </p:cNvPr>
          <p:cNvPicPr>
            <a:picLocks noChangeAspect="1"/>
          </p:cNvPicPr>
          <p:nvPr/>
        </p:nvPicPr>
        <p:blipFill>
          <a:blip r:embed="rId6"/>
          <a:stretch>
            <a:fillRect/>
          </a:stretch>
        </p:blipFill>
        <p:spPr>
          <a:xfrm>
            <a:off x="8416260" y="3065268"/>
            <a:ext cx="3022501" cy="1215373"/>
          </a:xfrm>
          <a:prstGeom prst="rect">
            <a:avLst/>
          </a:prstGeom>
        </p:spPr>
      </p:pic>
    </p:spTree>
    <p:extLst>
      <p:ext uri="{BB962C8B-B14F-4D97-AF65-F5344CB8AC3E}">
        <p14:creationId xmlns:p14="http://schemas.microsoft.com/office/powerpoint/2010/main" val="1668921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5786CC-3E81-4B84-B3DC-BBAFCDC1BE3F}"/>
              </a:ext>
            </a:extLst>
          </p:cNvPr>
          <p:cNvSpPr/>
          <p:nvPr/>
        </p:nvSpPr>
        <p:spPr>
          <a:xfrm>
            <a:off x="1234125" y="1490786"/>
            <a:ext cx="9597623" cy="1908000"/>
          </a:xfrm>
          <a:prstGeom prst="rect">
            <a:avLst/>
          </a:prstGeom>
          <a:solidFill>
            <a:srgbClr val="1F4E79"/>
          </a:solidFill>
          <a:scene3d>
            <a:camera prst="orthographicFront"/>
            <a:lightRig rig="threePt" dir="t"/>
          </a:scene3d>
          <a:sp3d>
            <a:bevelT/>
          </a:sp3d>
        </p:spPr>
        <p:txBody>
          <a:bodyPr wrap="square">
            <a:sp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コネクタを使ったデータ交換機能のご紹介</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kumimoji="1" lang="en-US" altLang="ja-JP" sz="3200" b="1" kern="1200">
              <a:solidFill>
                <a:schemeClr val="dk1"/>
              </a:solidFill>
              <a:effectLst/>
              <a:latin typeface="Meiryo UI" panose="020B0604030504040204" pitchFamily="50" charset="-128"/>
              <a:ea typeface="Meiryo UI" panose="020B0604030504040204" pitchFamily="50" charset="-128"/>
              <a:cs typeface="+mn-cs"/>
            </a:endParaRPr>
          </a:p>
        </p:txBody>
      </p:sp>
      <p:pic>
        <p:nvPicPr>
          <p:cNvPr id="6" name="図 5" descr="アイコン&#10;&#10;自動的に生成された説明">
            <a:extLst>
              <a:ext uri="{FF2B5EF4-FFF2-40B4-BE49-F238E27FC236}">
                <a16:creationId xmlns:a16="http://schemas.microsoft.com/office/drawing/2014/main" id="{A005268E-F274-4BDB-BD5F-445821763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8817" y="1839748"/>
            <a:ext cx="1376417" cy="1376417"/>
          </a:xfrm>
          <a:prstGeom prst="rect">
            <a:avLst/>
          </a:prstGeom>
          <a:solidFill>
            <a:schemeClr val="bg1"/>
          </a:solidFill>
        </p:spPr>
      </p:pic>
      <p:sp>
        <p:nvSpPr>
          <p:cNvPr id="7" name="テキスト ボックス 6">
            <a:extLst>
              <a:ext uri="{FF2B5EF4-FFF2-40B4-BE49-F238E27FC236}">
                <a16:creationId xmlns:a16="http://schemas.microsoft.com/office/drawing/2014/main" id="{1167B392-FB32-4EAA-8563-2A2E581745DE}"/>
              </a:ext>
            </a:extLst>
          </p:cNvPr>
          <p:cNvSpPr txBox="1"/>
          <p:nvPr/>
        </p:nvSpPr>
        <p:spPr>
          <a:xfrm>
            <a:off x="1234125" y="3887434"/>
            <a:ext cx="9597622" cy="1200329"/>
          </a:xfrm>
          <a:prstGeom prst="rect">
            <a:avLst/>
          </a:prstGeom>
          <a:noFill/>
        </p:spPr>
        <p:txBody>
          <a:bodyPr wrap="square">
            <a:spAutoFit/>
          </a:bodyPr>
          <a:lstStyle/>
          <a:p>
            <a:r>
              <a:rPr lang="en-US" altLang="ja-JP" sz="2400">
                <a:latin typeface="Meiryo UI" panose="020B0604030504040204" pitchFamily="50" charset="-128"/>
                <a:ea typeface="Meiryo UI" panose="020B0604030504040204" pitchFamily="50" charset="-128"/>
              </a:rPr>
              <a:t>4.1.</a:t>
            </a:r>
            <a:r>
              <a:rPr lang="ja-JP" altLang="en-US" sz="2400">
                <a:latin typeface="Meiryo UI" panose="020B0604030504040204" pitchFamily="50" charset="-128"/>
                <a:ea typeface="Meiryo UI" panose="020B0604030504040204" pitchFamily="50" charset="-128"/>
              </a:rPr>
              <a:t>　コネクタのデータ交換機能の概要</a:t>
            </a:r>
            <a:endParaRPr lang="en-US" altLang="ja-JP" sz="2400">
              <a:latin typeface="Meiryo UI" panose="020B0604030504040204" pitchFamily="50" charset="-128"/>
              <a:ea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4.2.  </a:t>
            </a:r>
            <a:r>
              <a:rPr lang="ja-JP" altLang="en-US" sz="2400">
                <a:latin typeface="Meiryo UI" panose="020B0604030504040204" pitchFamily="50" charset="-128"/>
                <a:ea typeface="Meiryo UI" panose="020B0604030504040204" pitchFamily="50" charset="-128"/>
              </a:rPr>
              <a:t>コネクタのデータ交換機能の利用イメージ　ー　</a:t>
            </a:r>
            <a:r>
              <a:rPr lang="en-US" altLang="ja-JP" sz="2400">
                <a:latin typeface="Meiryo UI" panose="020B0604030504040204" pitchFamily="50" charset="-128"/>
                <a:ea typeface="Meiryo UI" panose="020B0604030504040204" pitchFamily="50" charset="-128"/>
              </a:rPr>
              <a:t>WebApp</a:t>
            </a:r>
            <a:r>
              <a:rPr lang="ja-JP" altLang="en-US" sz="2400">
                <a:latin typeface="Meiryo UI" panose="020B0604030504040204" pitchFamily="50" charset="-128"/>
                <a:ea typeface="Meiryo UI" panose="020B0604030504040204" pitchFamily="50" charset="-128"/>
              </a:rPr>
              <a:t>例</a:t>
            </a:r>
          </a:p>
          <a:p>
            <a:endParaRPr lang="ja-JP" altLang="en-US" sz="24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598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86177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コネクタのデータ交換機能は、以下の２パターンのデータ取得の機能を提供します。利用者からは共通の呼び出しで取得できます。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44500" marR="0" lvl="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①</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データ提供側が、</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Web</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サイトの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file</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である場合、その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URL</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で指定したデータをコネクタ経由で取得する。</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444500" marR="0" lvl="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②</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コネクタ間でデータ取得のプロトコルが動作し、提供者のコネクタが指定のプロトコルでデータを取得する。</a:t>
            </a:r>
            <a:endPar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grpSp>
        <p:nvGrpSpPr>
          <p:cNvPr id="125" name="グループ化 124">
            <a:extLst>
              <a:ext uri="{FF2B5EF4-FFF2-40B4-BE49-F238E27FC236}">
                <a16:creationId xmlns:a16="http://schemas.microsoft.com/office/drawing/2014/main" id="{FEEB6BCE-F8AE-411B-9719-1B7F145C088B}"/>
              </a:ext>
            </a:extLst>
          </p:cNvPr>
          <p:cNvGrpSpPr/>
          <p:nvPr/>
        </p:nvGrpSpPr>
        <p:grpSpPr>
          <a:xfrm>
            <a:off x="579863" y="2013831"/>
            <a:ext cx="11128917" cy="4279685"/>
            <a:chOff x="1847527" y="2478468"/>
            <a:chExt cx="8496947" cy="3702555"/>
          </a:xfrm>
        </p:grpSpPr>
        <p:grpSp>
          <p:nvGrpSpPr>
            <p:cNvPr id="126" name="グループ化 125">
              <a:extLst>
                <a:ext uri="{FF2B5EF4-FFF2-40B4-BE49-F238E27FC236}">
                  <a16:creationId xmlns:a16="http://schemas.microsoft.com/office/drawing/2014/main" id="{DE266E4D-5474-465E-94C5-8830F7D9CCCF}"/>
                </a:ext>
              </a:extLst>
            </p:cNvPr>
            <p:cNvGrpSpPr/>
            <p:nvPr/>
          </p:nvGrpSpPr>
          <p:grpSpPr>
            <a:xfrm>
              <a:off x="5628454" y="2709529"/>
              <a:ext cx="1259634" cy="2795297"/>
              <a:chOff x="3779912" y="3062910"/>
              <a:chExt cx="1259634" cy="2196500"/>
            </a:xfrm>
          </p:grpSpPr>
          <p:sp>
            <p:nvSpPr>
              <p:cNvPr id="187" name="雲 186">
                <a:extLst>
                  <a:ext uri="{FF2B5EF4-FFF2-40B4-BE49-F238E27FC236}">
                    <a16:creationId xmlns:a16="http://schemas.microsoft.com/office/drawing/2014/main" id="{A84B0208-D32C-4682-AA52-9CF61B85E311}"/>
                  </a:ext>
                </a:extLst>
              </p:cNvPr>
              <p:cNvSpPr/>
              <p:nvPr/>
            </p:nvSpPr>
            <p:spPr>
              <a:xfrm>
                <a:off x="3779912" y="3062910"/>
                <a:ext cx="1259634" cy="2196500"/>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8" name="テキスト ボックス 187">
                <a:extLst>
                  <a:ext uri="{FF2B5EF4-FFF2-40B4-BE49-F238E27FC236}">
                    <a16:creationId xmlns:a16="http://schemas.microsoft.com/office/drawing/2014/main" id="{5D9015F7-DD7F-4224-A83E-7FCE65F735BE}"/>
                  </a:ext>
                </a:extLst>
              </p:cNvPr>
              <p:cNvSpPr txBox="1"/>
              <p:nvPr/>
            </p:nvSpPr>
            <p:spPr>
              <a:xfrm>
                <a:off x="3948460" y="4031894"/>
                <a:ext cx="1055588" cy="2436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インターネット</a:t>
                </a:r>
              </a:p>
            </p:txBody>
          </p:sp>
        </p:grpSp>
        <p:sp>
          <p:nvSpPr>
            <p:cNvPr id="127" name="角丸四角形 7">
              <a:extLst>
                <a:ext uri="{FF2B5EF4-FFF2-40B4-BE49-F238E27FC236}">
                  <a16:creationId xmlns:a16="http://schemas.microsoft.com/office/drawing/2014/main" id="{8CA71BEB-5D3A-4264-9A18-49469C60D3AC}"/>
                </a:ext>
              </a:extLst>
            </p:cNvPr>
            <p:cNvSpPr/>
            <p:nvPr/>
          </p:nvSpPr>
          <p:spPr>
            <a:xfrm>
              <a:off x="1847527" y="2478468"/>
              <a:ext cx="3198198" cy="1241344"/>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8" name="正方形/長方形 127">
              <a:extLst>
                <a:ext uri="{FF2B5EF4-FFF2-40B4-BE49-F238E27FC236}">
                  <a16:creationId xmlns:a16="http://schemas.microsoft.com/office/drawing/2014/main" id="{2B633DFA-F056-4A5A-850B-9AEE73217390}"/>
                </a:ext>
              </a:extLst>
            </p:cNvPr>
            <p:cNvSpPr/>
            <p:nvPr/>
          </p:nvSpPr>
          <p:spPr bwMode="auto">
            <a:xfrm>
              <a:off x="4234664" y="2953254"/>
              <a:ext cx="637200" cy="600914"/>
            </a:xfrm>
            <a:prstGeom prst="rect">
              <a:avLst/>
            </a:prstGeom>
            <a:solidFill>
              <a:schemeClr val="bg1">
                <a:lumMod val="95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a:t>
              </a:r>
            </a:p>
          </p:txBody>
        </p:sp>
        <p:sp>
          <p:nvSpPr>
            <p:cNvPr id="129" name="テキスト ボックス 128">
              <a:extLst>
                <a:ext uri="{FF2B5EF4-FFF2-40B4-BE49-F238E27FC236}">
                  <a16:creationId xmlns:a16="http://schemas.microsoft.com/office/drawing/2014/main" id="{E3856614-7B1F-4561-8A36-E0447AE19C08}"/>
                </a:ext>
              </a:extLst>
            </p:cNvPr>
            <p:cNvSpPr txBox="1"/>
            <p:nvPr/>
          </p:nvSpPr>
          <p:spPr>
            <a:xfrm>
              <a:off x="2711624" y="2550476"/>
              <a:ext cx="1440160" cy="281929"/>
            </a:xfrm>
            <a:prstGeom prst="rect">
              <a:avLst/>
            </a:prstGeom>
            <a:solidFill>
              <a:srgbClr val="FFFFFF">
                <a:alpha val="65490"/>
              </a:srgbClr>
            </a:solidFill>
            <a:ln>
              <a:noFill/>
            </a:ln>
          </p:spPr>
          <p:txBody>
            <a:bodyPr wrap="square" lIns="36000" tIns="0" rIns="36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r>
                <a:rPr kumimoji="1" lang="en-US" altLang="ja-JP"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0" name="角丸四角形 448">
              <a:extLst>
                <a:ext uri="{FF2B5EF4-FFF2-40B4-BE49-F238E27FC236}">
                  <a16:creationId xmlns:a16="http://schemas.microsoft.com/office/drawing/2014/main" id="{7ABBC2AB-AB52-4479-9069-9F93F4EA16A5}"/>
                </a:ext>
              </a:extLst>
            </p:cNvPr>
            <p:cNvSpPr/>
            <p:nvPr/>
          </p:nvSpPr>
          <p:spPr>
            <a:xfrm>
              <a:off x="7464153" y="2478468"/>
              <a:ext cx="2880321" cy="1241344"/>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1" name="テキスト ボックス 130">
              <a:extLst>
                <a:ext uri="{FF2B5EF4-FFF2-40B4-BE49-F238E27FC236}">
                  <a16:creationId xmlns:a16="http://schemas.microsoft.com/office/drawing/2014/main" id="{04D5CAEF-EA2B-46D3-9543-E7682B9357EA}"/>
                </a:ext>
              </a:extLst>
            </p:cNvPr>
            <p:cNvSpPr txBox="1"/>
            <p:nvPr/>
          </p:nvSpPr>
          <p:spPr>
            <a:xfrm>
              <a:off x="8069964" y="2622485"/>
              <a:ext cx="1379024" cy="281929"/>
            </a:xfrm>
            <a:prstGeom prst="rect">
              <a:avLst/>
            </a:prstGeom>
            <a:noFill/>
            <a:ln>
              <a:noFill/>
            </a:ln>
          </p:spPr>
          <p:txBody>
            <a:bodyPr wrap="square" lIns="36000" tIns="0" rIns="36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r>
                <a:rPr kumimoji="1" lang="en-US" altLang="ja-JP"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132" name="グループ化 131">
              <a:extLst>
                <a:ext uri="{FF2B5EF4-FFF2-40B4-BE49-F238E27FC236}">
                  <a16:creationId xmlns:a16="http://schemas.microsoft.com/office/drawing/2014/main" id="{AC15097F-B05E-4373-BED0-324217440236}"/>
                </a:ext>
              </a:extLst>
            </p:cNvPr>
            <p:cNvGrpSpPr/>
            <p:nvPr/>
          </p:nvGrpSpPr>
          <p:grpSpPr>
            <a:xfrm>
              <a:off x="9691534" y="3026450"/>
              <a:ext cx="580930" cy="532137"/>
              <a:chOff x="3323061" y="3667776"/>
              <a:chExt cx="2174058" cy="1721980"/>
            </a:xfrm>
          </p:grpSpPr>
          <p:sp>
            <p:nvSpPr>
              <p:cNvPr id="185" name="円柱 184">
                <a:extLst>
                  <a:ext uri="{FF2B5EF4-FFF2-40B4-BE49-F238E27FC236}">
                    <a16:creationId xmlns:a16="http://schemas.microsoft.com/office/drawing/2014/main" id="{8C64E81E-F052-45D4-B7BB-4A9690379AF9}"/>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6" name="円弧 185">
                <a:extLst>
                  <a:ext uri="{FF2B5EF4-FFF2-40B4-BE49-F238E27FC236}">
                    <a16:creationId xmlns:a16="http://schemas.microsoft.com/office/drawing/2014/main" id="{D4F1B598-9C92-4D7F-890D-B3AD20FEE625}"/>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33" name="正方形/長方形 132">
              <a:extLst>
                <a:ext uri="{FF2B5EF4-FFF2-40B4-BE49-F238E27FC236}">
                  <a16:creationId xmlns:a16="http://schemas.microsoft.com/office/drawing/2014/main" id="{D097C4C7-6225-457D-AB34-E6CCC85EA203}"/>
                </a:ext>
              </a:extLst>
            </p:cNvPr>
            <p:cNvSpPr/>
            <p:nvPr/>
          </p:nvSpPr>
          <p:spPr bwMode="auto">
            <a:xfrm>
              <a:off x="2772104" y="2950092"/>
              <a:ext cx="1091649" cy="600914"/>
            </a:xfrm>
            <a:prstGeom prst="rect">
              <a:avLst/>
            </a:prstGeom>
            <a:solidFill>
              <a:schemeClr val="accent2">
                <a:lumMod val="20000"/>
                <a:lumOff val="80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p>
          </p:txBody>
        </p:sp>
        <p:sp>
          <p:nvSpPr>
            <p:cNvPr id="134" name="角丸四角形 7">
              <a:extLst>
                <a:ext uri="{FF2B5EF4-FFF2-40B4-BE49-F238E27FC236}">
                  <a16:creationId xmlns:a16="http://schemas.microsoft.com/office/drawing/2014/main" id="{4DA9E33F-4D3E-4DE7-88DA-8EFB2B35DB4A}"/>
                </a:ext>
              </a:extLst>
            </p:cNvPr>
            <p:cNvSpPr/>
            <p:nvPr/>
          </p:nvSpPr>
          <p:spPr>
            <a:xfrm>
              <a:off x="1847527" y="4043333"/>
              <a:ext cx="3191664" cy="2137690"/>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5" name="正方形/長方形 134">
              <a:extLst>
                <a:ext uri="{FF2B5EF4-FFF2-40B4-BE49-F238E27FC236}">
                  <a16:creationId xmlns:a16="http://schemas.microsoft.com/office/drawing/2014/main" id="{7F5D328B-8B8E-4673-A899-1EC5B47AFAE3}"/>
                </a:ext>
              </a:extLst>
            </p:cNvPr>
            <p:cNvSpPr/>
            <p:nvPr/>
          </p:nvSpPr>
          <p:spPr bwMode="auto">
            <a:xfrm>
              <a:off x="4223792" y="4518119"/>
              <a:ext cx="637200" cy="600914"/>
            </a:xfrm>
            <a:prstGeom prst="rect">
              <a:avLst/>
            </a:prstGeom>
            <a:solidFill>
              <a:schemeClr val="bg1">
                <a:lumMod val="95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a:t>
              </a:r>
            </a:p>
          </p:txBody>
        </p:sp>
        <p:sp>
          <p:nvSpPr>
            <p:cNvPr id="136" name="テキスト ボックス 135">
              <a:extLst>
                <a:ext uri="{FF2B5EF4-FFF2-40B4-BE49-F238E27FC236}">
                  <a16:creationId xmlns:a16="http://schemas.microsoft.com/office/drawing/2014/main" id="{596B0EC6-2CCA-497B-A358-300A5582B366}"/>
                </a:ext>
              </a:extLst>
            </p:cNvPr>
            <p:cNvSpPr txBox="1"/>
            <p:nvPr/>
          </p:nvSpPr>
          <p:spPr>
            <a:xfrm>
              <a:off x="2711624" y="4187350"/>
              <a:ext cx="1440160" cy="281929"/>
            </a:xfrm>
            <a:prstGeom prst="rect">
              <a:avLst/>
            </a:prstGeom>
            <a:solidFill>
              <a:srgbClr val="FFFFFF">
                <a:alpha val="65490"/>
              </a:srgbClr>
            </a:solidFill>
            <a:ln>
              <a:noFill/>
            </a:ln>
          </p:spPr>
          <p:txBody>
            <a:bodyPr wrap="square" lIns="36000" tIns="0" rIns="36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r>
                <a:rPr kumimoji="1" lang="en-US" altLang="ja-JP"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7" name="正方形/長方形 136">
              <a:extLst>
                <a:ext uri="{FF2B5EF4-FFF2-40B4-BE49-F238E27FC236}">
                  <a16:creationId xmlns:a16="http://schemas.microsoft.com/office/drawing/2014/main" id="{58C1055C-31A7-4B2A-9D36-D1C31169FE5F}"/>
                </a:ext>
              </a:extLst>
            </p:cNvPr>
            <p:cNvSpPr/>
            <p:nvPr/>
          </p:nvSpPr>
          <p:spPr bwMode="auto">
            <a:xfrm>
              <a:off x="2783633" y="4514957"/>
              <a:ext cx="1091649" cy="600914"/>
            </a:xfrm>
            <a:prstGeom prst="rect">
              <a:avLst/>
            </a:prstGeom>
            <a:solidFill>
              <a:schemeClr val="accent2">
                <a:lumMod val="20000"/>
                <a:lumOff val="80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p>
          </p:txBody>
        </p:sp>
        <p:grpSp>
          <p:nvGrpSpPr>
            <p:cNvPr id="138" name="グループ化 137">
              <a:extLst>
                <a:ext uri="{FF2B5EF4-FFF2-40B4-BE49-F238E27FC236}">
                  <a16:creationId xmlns:a16="http://schemas.microsoft.com/office/drawing/2014/main" id="{036C959A-8724-4B70-95C9-93E8AF7037E8}"/>
                </a:ext>
              </a:extLst>
            </p:cNvPr>
            <p:cNvGrpSpPr/>
            <p:nvPr/>
          </p:nvGrpSpPr>
          <p:grpSpPr>
            <a:xfrm>
              <a:off x="4247119" y="5414239"/>
              <a:ext cx="580930" cy="460130"/>
              <a:chOff x="3323061" y="3667776"/>
              <a:chExt cx="2174058" cy="1721980"/>
            </a:xfrm>
          </p:grpSpPr>
          <p:sp>
            <p:nvSpPr>
              <p:cNvPr id="183" name="円柱 182">
                <a:extLst>
                  <a:ext uri="{FF2B5EF4-FFF2-40B4-BE49-F238E27FC236}">
                    <a16:creationId xmlns:a16="http://schemas.microsoft.com/office/drawing/2014/main" id="{EAC53D7A-8C27-431B-9125-A3926139289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4" name="円弧 183">
                <a:extLst>
                  <a:ext uri="{FF2B5EF4-FFF2-40B4-BE49-F238E27FC236}">
                    <a16:creationId xmlns:a16="http://schemas.microsoft.com/office/drawing/2014/main" id="{21862489-732C-45C7-B3FD-E8C9B9C29631}"/>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39" name="角丸四角形 448">
              <a:extLst>
                <a:ext uri="{FF2B5EF4-FFF2-40B4-BE49-F238E27FC236}">
                  <a16:creationId xmlns:a16="http://schemas.microsoft.com/office/drawing/2014/main" id="{5055EAD7-7ED8-44DA-A807-27D3657A16A4}"/>
                </a:ext>
              </a:extLst>
            </p:cNvPr>
            <p:cNvSpPr/>
            <p:nvPr/>
          </p:nvSpPr>
          <p:spPr>
            <a:xfrm>
              <a:off x="7464153" y="3985388"/>
              <a:ext cx="2880321" cy="2195635"/>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0" name="テキスト ボックス 139">
              <a:extLst>
                <a:ext uri="{FF2B5EF4-FFF2-40B4-BE49-F238E27FC236}">
                  <a16:creationId xmlns:a16="http://schemas.microsoft.com/office/drawing/2014/main" id="{137D329D-12BF-4881-871F-5B2528580C25}"/>
                </a:ext>
              </a:extLst>
            </p:cNvPr>
            <p:cNvSpPr txBox="1"/>
            <p:nvPr/>
          </p:nvSpPr>
          <p:spPr>
            <a:xfrm>
              <a:off x="8069964" y="4129405"/>
              <a:ext cx="1379024" cy="281929"/>
            </a:xfrm>
            <a:prstGeom prst="rect">
              <a:avLst/>
            </a:prstGeom>
            <a:noFill/>
            <a:ln>
              <a:noFill/>
            </a:ln>
          </p:spPr>
          <p:txBody>
            <a:bodyPr wrap="square" lIns="36000" tIns="0" rIns="36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r>
                <a:rPr kumimoji="1" lang="en-US" altLang="ja-JP"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141" name="グループ化 140">
              <a:extLst>
                <a:ext uri="{FF2B5EF4-FFF2-40B4-BE49-F238E27FC236}">
                  <a16:creationId xmlns:a16="http://schemas.microsoft.com/office/drawing/2014/main" id="{4F80A807-AAA1-48A4-8D61-3CA26B1D089C}"/>
                </a:ext>
              </a:extLst>
            </p:cNvPr>
            <p:cNvGrpSpPr/>
            <p:nvPr/>
          </p:nvGrpSpPr>
          <p:grpSpPr>
            <a:xfrm>
              <a:off x="9683202" y="4239960"/>
              <a:ext cx="415371" cy="337977"/>
              <a:chOff x="3323061" y="3667776"/>
              <a:chExt cx="2174058" cy="1721980"/>
            </a:xfrm>
          </p:grpSpPr>
          <p:sp>
            <p:nvSpPr>
              <p:cNvPr id="181" name="円柱 180">
                <a:extLst>
                  <a:ext uri="{FF2B5EF4-FFF2-40B4-BE49-F238E27FC236}">
                    <a16:creationId xmlns:a16="http://schemas.microsoft.com/office/drawing/2014/main" id="{E602A350-DE23-45B4-93E0-D4472609EE96}"/>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2" name="円弧 181">
                <a:extLst>
                  <a:ext uri="{FF2B5EF4-FFF2-40B4-BE49-F238E27FC236}">
                    <a16:creationId xmlns:a16="http://schemas.microsoft.com/office/drawing/2014/main" id="{EDF7C97A-B805-438D-9C0E-6FFEF3E1EB17}"/>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pSp>
          <p:nvGrpSpPr>
            <p:cNvPr id="142" name="グループ化 141">
              <a:extLst>
                <a:ext uri="{FF2B5EF4-FFF2-40B4-BE49-F238E27FC236}">
                  <a16:creationId xmlns:a16="http://schemas.microsoft.com/office/drawing/2014/main" id="{803F1121-B9F8-44CE-B2D1-67B09B0A133A}"/>
                </a:ext>
              </a:extLst>
            </p:cNvPr>
            <p:cNvGrpSpPr/>
            <p:nvPr/>
          </p:nvGrpSpPr>
          <p:grpSpPr>
            <a:xfrm>
              <a:off x="9683202" y="4888176"/>
              <a:ext cx="415371" cy="337977"/>
              <a:chOff x="3323061" y="3667776"/>
              <a:chExt cx="2174058" cy="1721980"/>
            </a:xfrm>
          </p:grpSpPr>
          <p:sp>
            <p:nvSpPr>
              <p:cNvPr id="179" name="円柱 178">
                <a:extLst>
                  <a:ext uri="{FF2B5EF4-FFF2-40B4-BE49-F238E27FC236}">
                    <a16:creationId xmlns:a16="http://schemas.microsoft.com/office/drawing/2014/main" id="{24457B96-CA34-4BBA-BDB0-FB59B25A765B}"/>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0" name="円弧 179">
                <a:extLst>
                  <a:ext uri="{FF2B5EF4-FFF2-40B4-BE49-F238E27FC236}">
                    <a16:creationId xmlns:a16="http://schemas.microsoft.com/office/drawing/2014/main" id="{EC38DD50-89A9-49BB-B129-C531C858E63C}"/>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pSp>
          <p:nvGrpSpPr>
            <p:cNvPr id="143" name="グループ化 142">
              <a:extLst>
                <a:ext uri="{FF2B5EF4-FFF2-40B4-BE49-F238E27FC236}">
                  <a16:creationId xmlns:a16="http://schemas.microsoft.com/office/drawing/2014/main" id="{793A41CB-4001-452E-BD4D-0C76F47D61A3}"/>
                </a:ext>
              </a:extLst>
            </p:cNvPr>
            <p:cNvGrpSpPr/>
            <p:nvPr/>
          </p:nvGrpSpPr>
          <p:grpSpPr>
            <a:xfrm>
              <a:off x="9683202" y="5536393"/>
              <a:ext cx="415371" cy="337977"/>
              <a:chOff x="3323061" y="3667776"/>
              <a:chExt cx="2174058" cy="1721980"/>
            </a:xfrm>
          </p:grpSpPr>
          <p:sp>
            <p:nvSpPr>
              <p:cNvPr id="177" name="円柱 176">
                <a:extLst>
                  <a:ext uri="{FF2B5EF4-FFF2-40B4-BE49-F238E27FC236}">
                    <a16:creationId xmlns:a16="http://schemas.microsoft.com/office/drawing/2014/main" id="{572BCCA6-377A-4B39-B9D3-D47E31393E37}"/>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8" name="円弧 177">
                <a:extLst>
                  <a:ext uri="{FF2B5EF4-FFF2-40B4-BE49-F238E27FC236}">
                    <a16:creationId xmlns:a16="http://schemas.microsoft.com/office/drawing/2014/main" id="{4DDEAA46-7160-47C3-B892-C4E723429B4D}"/>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cxnSp>
          <p:nvCxnSpPr>
            <p:cNvPr id="144" name="直線矢印コネクタ 143">
              <a:extLst>
                <a:ext uri="{FF2B5EF4-FFF2-40B4-BE49-F238E27FC236}">
                  <a16:creationId xmlns:a16="http://schemas.microsoft.com/office/drawing/2014/main" id="{5F30064F-6222-4F3B-9B33-8152CFFB2B5A}"/>
                </a:ext>
              </a:extLst>
            </p:cNvPr>
            <p:cNvCxnSpPr>
              <a:stCxn id="133" idx="3"/>
              <a:endCxn id="128" idx="1"/>
            </p:cNvCxnSpPr>
            <p:nvPr/>
          </p:nvCxnSpPr>
          <p:spPr bwMode="auto">
            <a:xfrm>
              <a:off x="3863752" y="3250549"/>
              <a:ext cx="370912" cy="3162"/>
            </a:xfrm>
            <a:prstGeom prst="straightConnector1">
              <a:avLst/>
            </a:prstGeom>
            <a:noFill/>
            <a:ln w="28575" cap="flat" cmpd="sng" algn="ctr">
              <a:solidFill>
                <a:schemeClr val="tx1"/>
              </a:solidFill>
              <a:prstDash val="solid"/>
              <a:round/>
              <a:headEnd type="triangle"/>
              <a:tailEnd type="triangle"/>
            </a:ln>
            <a:effectLst/>
          </p:spPr>
        </p:cxnSp>
        <p:cxnSp>
          <p:nvCxnSpPr>
            <p:cNvPr id="145" name="直線矢印コネクタ 144">
              <a:extLst>
                <a:ext uri="{FF2B5EF4-FFF2-40B4-BE49-F238E27FC236}">
                  <a16:creationId xmlns:a16="http://schemas.microsoft.com/office/drawing/2014/main" id="{A8DC2F8D-87FA-4457-8215-D9A656D1A884}"/>
                </a:ext>
              </a:extLst>
            </p:cNvPr>
            <p:cNvCxnSpPr>
              <a:cxnSpLocks/>
              <a:stCxn id="128" idx="3"/>
              <a:endCxn id="186" idx="2"/>
            </p:cNvCxnSpPr>
            <p:nvPr/>
          </p:nvCxnSpPr>
          <p:spPr bwMode="auto">
            <a:xfrm>
              <a:off x="4871865" y="3253711"/>
              <a:ext cx="4819673" cy="33062"/>
            </a:xfrm>
            <a:prstGeom prst="straightConnector1">
              <a:avLst/>
            </a:prstGeom>
            <a:noFill/>
            <a:ln w="28575" cap="flat" cmpd="sng" algn="ctr">
              <a:solidFill>
                <a:schemeClr val="tx2">
                  <a:lumMod val="60000"/>
                  <a:lumOff val="40000"/>
                </a:schemeClr>
              </a:solidFill>
              <a:prstDash val="solid"/>
              <a:round/>
              <a:headEnd type="triangle"/>
              <a:tailEnd type="triangle"/>
            </a:ln>
            <a:effectLst/>
          </p:spPr>
        </p:cxnSp>
        <p:sp>
          <p:nvSpPr>
            <p:cNvPr id="146" name="正方形/長方形 145">
              <a:extLst>
                <a:ext uri="{FF2B5EF4-FFF2-40B4-BE49-F238E27FC236}">
                  <a16:creationId xmlns:a16="http://schemas.microsoft.com/office/drawing/2014/main" id="{3A3AF3C0-1AA7-4B97-A9DA-C0A45E3B38B0}"/>
                </a:ext>
              </a:extLst>
            </p:cNvPr>
            <p:cNvSpPr/>
            <p:nvPr/>
          </p:nvSpPr>
          <p:spPr>
            <a:xfrm>
              <a:off x="9634789" y="2738945"/>
              <a:ext cx="663597" cy="3101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47" name="正方形/長方形 146">
              <a:extLst>
                <a:ext uri="{FF2B5EF4-FFF2-40B4-BE49-F238E27FC236}">
                  <a16:creationId xmlns:a16="http://schemas.microsoft.com/office/drawing/2014/main" id="{22ED426E-098A-4A74-B731-1F7C37FD87B8}"/>
                </a:ext>
              </a:extLst>
            </p:cNvPr>
            <p:cNvSpPr/>
            <p:nvPr/>
          </p:nvSpPr>
          <p:spPr>
            <a:xfrm>
              <a:off x="4177444" y="5854413"/>
              <a:ext cx="663597" cy="3101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48" name="直線矢印コネクタ 147">
              <a:extLst>
                <a:ext uri="{FF2B5EF4-FFF2-40B4-BE49-F238E27FC236}">
                  <a16:creationId xmlns:a16="http://schemas.microsoft.com/office/drawing/2014/main" id="{70AAB621-9501-403B-97C7-969410552D03}"/>
                </a:ext>
              </a:extLst>
            </p:cNvPr>
            <p:cNvCxnSpPr>
              <a:cxnSpLocks/>
              <a:stCxn id="137" idx="3"/>
              <a:endCxn id="135" idx="1"/>
            </p:cNvCxnSpPr>
            <p:nvPr/>
          </p:nvCxnSpPr>
          <p:spPr bwMode="auto">
            <a:xfrm>
              <a:off x="3875282" y="4815414"/>
              <a:ext cx="348511" cy="3162"/>
            </a:xfrm>
            <a:prstGeom prst="straightConnector1">
              <a:avLst/>
            </a:prstGeom>
            <a:noFill/>
            <a:ln w="28575" cap="flat" cmpd="sng" algn="ctr">
              <a:solidFill>
                <a:schemeClr val="tx1"/>
              </a:solidFill>
              <a:prstDash val="solid"/>
              <a:round/>
              <a:headEnd type="triangle"/>
              <a:tailEnd type="triangle"/>
            </a:ln>
            <a:effectLst/>
          </p:spPr>
        </p:cxnSp>
        <p:cxnSp>
          <p:nvCxnSpPr>
            <p:cNvPr id="149" name="コネクタ: カギ線 148">
              <a:extLst>
                <a:ext uri="{FF2B5EF4-FFF2-40B4-BE49-F238E27FC236}">
                  <a16:creationId xmlns:a16="http://schemas.microsoft.com/office/drawing/2014/main" id="{161EBC83-7DD5-44DE-9332-734B036D0CBA}"/>
                </a:ext>
              </a:extLst>
            </p:cNvPr>
            <p:cNvCxnSpPr>
              <a:cxnSpLocks/>
            </p:cNvCxnSpPr>
            <p:nvPr/>
          </p:nvCxnSpPr>
          <p:spPr bwMode="auto">
            <a:xfrm flipV="1">
              <a:off x="4902902" y="3464219"/>
              <a:ext cx="4788632" cy="1189952"/>
            </a:xfrm>
            <a:prstGeom prst="bentConnector3">
              <a:avLst>
                <a:gd name="adj1" fmla="val 50000"/>
              </a:avLst>
            </a:prstGeom>
            <a:noFill/>
            <a:ln w="28575" cap="flat" cmpd="sng" algn="ctr">
              <a:solidFill>
                <a:schemeClr val="tx2">
                  <a:lumMod val="60000"/>
                  <a:lumOff val="40000"/>
                </a:schemeClr>
              </a:solidFill>
              <a:prstDash val="solid"/>
              <a:round/>
              <a:headEnd type="triangle"/>
              <a:tailEnd type="triangle"/>
            </a:ln>
            <a:effectLst/>
          </p:spPr>
        </p:cxnSp>
        <p:sp>
          <p:nvSpPr>
            <p:cNvPr id="150" name="正方形/長方形 149">
              <a:extLst>
                <a:ext uri="{FF2B5EF4-FFF2-40B4-BE49-F238E27FC236}">
                  <a16:creationId xmlns:a16="http://schemas.microsoft.com/office/drawing/2014/main" id="{6D2C3421-CD37-4404-A26A-9B8A62C66CFC}"/>
                </a:ext>
              </a:extLst>
            </p:cNvPr>
            <p:cNvSpPr/>
            <p:nvPr/>
          </p:nvSpPr>
          <p:spPr bwMode="auto">
            <a:xfrm>
              <a:off x="7729781" y="2982523"/>
              <a:ext cx="1379025" cy="563672"/>
            </a:xfrm>
            <a:prstGeom prst="rect">
              <a:avLst/>
            </a:prstGeom>
            <a:solidFill>
              <a:schemeClr val="accent2">
                <a:lumMod val="20000"/>
                <a:lumOff val="80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オープンデータ提供</a:t>
              </a:r>
            </a:p>
          </p:txBody>
        </p:sp>
        <p:grpSp>
          <p:nvGrpSpPr>
            <p:cNvPr id="151" name="グループ化 150">
              <a:extLst>
                <a:ext uri="{FF2B5EF4-FFF2-40B4-BE49-F238E27FC236}">
                  <a16:creationId xmlns:a16="http://schemas.microsoft.com/office/drawing/2014/main" id="{0AA28B3E-7968-4858-8480-25061D927D70}"/>
                </a:ext>
              </a:extLst>
            </p:cNvPr>
            <p:cNvGrpSpPr/>
            <p:nvPr/>
          </p:nvGrpSpPr>
          <p:grpSpPr>
            <a:xfrm>
              <a:off x="4896873" y="4408949"/>
              <a:ext cx="4786329" cy="1296433"/>
              <a:chOff x="3372872" y="4408948"/>
              <a:chExt cx="4786329" cy="1296433"/>
            </a:xfrm>
          </p:grpSpPr>
          <p:cxnSp>
            <p:nvCxnSpPr>
              <p:cNvPr id="174" name="コネクタ: カギ線 173">
                <a:extLst>
                  <a:ext uri="{FF2B5EF4-FFF2-40B4-BE49-F238E27FC236}">
                    <a16:creationId xmlns:a16="http://schemas.microsoft.com/office/drawing/2014/main" id="{072182BD-1109-46E9-816C-213D20365905}"/>
                  </a:ext>
                </a:extLst>
              </p:cNvPr>
              <p:cNvCxnSpPr>
                <a:cxnSpLocks/>
                <a:endCxn id="181" idx="2"/>
              </p:cNvCxnSpPr>
              <p:nvPr/>
            </p:nvCxnSpPr>
            <p:spPr bwMode="auto">
              <a:xfrm flipV="1">
                <a:off x="3372872" y="4408948"/>
                <a:ext cx="4786329" cy="533254"/>
              </a:xfrm>
              <a:prstGeom prst="bentConnector3">
                <a:avLst>
                  <a:gd name="adj1" fmla="val 81989"/>
                </a:avLst>
              </a:prstGeom>
              <a:noFill/>
              <a:ln w="28575" cap="flat" cmpd="sng" algn="ctr">
                <a:solidFill>
                  <a:srgbClr val="FF0000"/>
                </a:solidFill>
                <a:prstDash val="solid"/>
                <a:round/>
                <a:headEnd type="triangle"/>
                <a:tailEnd type="triangle"/>
              </a:ln>
              <a:effectLst/>
            </p:spPr>
          </p:cxnSp>
          <p:cxnSp>
            <p:nvCxnSpPr>
              <p:cNvPr id="175" name="コネクタ: カギ線 174">
                <a:extLst>
                  <a:ext uri="{FF2B5EF4-FFF2-40B4-BE49-F238E27FC236}">
                    <a16:creationId xmlns:a16="http://schemas.microsoft.com/office/drawing/2014/main" id="{A2BD3FBA-FCC8-4EDA-90C7-667780097F51}"/>
                  </a:ext>
                </a:extLst>
              </p:cNvPr>
              <p:cNvCxnSpPr>
                <a:cxnSpLocks/>
                <a:endCxn id="179" idx="2"/>
              </p:cNvCxnSpPr>
              <p:nvPr/>
            </p:nvCxnSpPr>
            <p:spPr bwMode="auto">
              <a:xfrm>
                <a:off x="6545964" y="4942709"/>
                <a:ext cx="1613237" cy="114455"/>
              </a:xfrm>
              <a:prstGeom prst="bentConnector3">
                <a:avLst>
                  <a:gd name="adj1" fmla="val 46413"/>
                </a:avLst>
              </a:prstGeom>
              <a:noFill/>
              <a:ln w="28575" cap="flat" cmpd="sng" algn="ctr">
                <a:solidFill>
                  <a:srgbClr val="FF0000"/>
                </a:solidFill>
                <a:prstDash val="solid"/>
                <a:round/>
                <a:headEnd type="none" w="med" len="med"/>
                <a:tailEnd type="triangle"/>
              </a:ln>
              <a:effectLst/>
            </p:spPr>
          </p:cxnSp>
          <p:cxnSp>
            <p:nvCxnSpPr>
              <p:cNvPr id="176" name="コネクタ: カギ線 175">
                <a:extLst>
                  <a:ext uri="{FF2B5EF4-FFF2-40B4-BE49-F238E27FC236}">
                    <a16:creationId xmlns:a16="http://schemas.microsoft.com/office/drawing/2014/main" id="{BB516EE2-9A6F-4559-BA82-C175D4DD1569}"/>
                  </a:ext>
                </a:extLst>
              </p:cNvPr>
              <p:cNvCxnSpPr>
                <a:cxnSpLocks/>
                <a:endCxn id="177" idx="2"/>
              </p:cNvCxnSpPr>
              <p:nvPr/>
            </p:nvCxnSpPr>
            <p:spPr bwMode="auto">
              <a:xfrm>
                <a:off x="6545964" y="4943552"/>
                <a:ext cx="1613237" cy="761829"/>
              </a:xfrm>
              <a:prstGeom prst="bentConnector3">
                <a:avLst>
                  <a:gd name="adj1" fmla="val 46413"/>
                </a:avLst>
              </a:prstGeom>
              <a:noFill/>
              <a:ln w="28575" cap="flat" cmpd="sng" algn="ctr">
                <a:solidFill>
                  <a:srgbClr val="FF0000"/>
                </a:solidFill>
                <a:prstDash val="solid"/>
                <a:round/>
                <a:headEnd type="none" w="med" len="med"/>
                <a:tailEnd type="triangle"/>
              </a:ln>
              <a:effectLst/>
            </p:spPr>
          </p:cxnSp>
        </p:grpSp>
        <p:sp>
          <p:nvSpPr>
            <p:cNvPr id="152" name="正方形/長方形 151">
              <a:extLst>
                <a:ext uri="{FF2B5EF4-FFF2-40B4-BE49-F238E27FC236}">
                  <a16:creationId xmlns:a16="http://schemas.microsoft.com/office/drawing/2014/main" id="{7BE861EA-47AA-4CB5-86F6-9564E183612B}"/>
                </a:ext>
              </a:extLst>
            </p:cNvPr>
            <p:cNvSpPr/>
            <p:nvPr/>
          </p:nvSpPr>
          <p:spPr bwMode="auto">
            <a:xfrm>
              <a:off x="7835064" y="4638707"/>
              <a:ext cx="637200" cy="600914"/>
            </a:xfrm>
            <a:prstGeom prst="rect">
              <a:avLst/>
            </a:prstGeom>
            <a:solidFill>
              <a:schemeClr val="bg1">
                <a:lumMod val="95000"/>
              </a:schemeClr>
            </a:solidFill>
            <a:ln w="9525">
              <a:solidFill>
                <a:schemeClr val="tx1"/>
              </a:solidFill>
              <a:miter lim="800000"/>
              <a:headEnd/>
              <a:tailEnd/>
            </a:ln>
            <a:effectLst/>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a:t>
              </a:r>
            </a:p>
          </p:txBody>
        </p:sp>
        <p:cxnSp>
          <p:nvCxnSpPr>
            <p:cNvPr id="153" name="直線矢印コネクタ 152">
              <a:extLst>
                <a:ext uri="{FF2B5EF4-FFF2-40B4-BE49-F238E27FC236}">
                  <a16:creationId xmlns:a16="http://schemas.microsoft.com/office/drawing/2014/main" id="{761F1FA0-09A6-4EB6-8C88-137C3B4AA5BE}"/>
                </a:ext>
              </a:extLst>
            </p:cNvPr>
            <p:cNvCxnSpPr>
              <a:cxnSpLocks/>
            </p:cNvCxnSpPr>
            <p:nvPr/>
          </p:nvCxnSpPr>
          <p:spPr bwMode="auto">
            <a:xfrm flipH="1">
              <a:off x="4439816" y="5117452"/>
              <a:ext cx="4808" cy="295206"/>
            </a:xfrm>
            <a:prstGeom prst="straightConnector1">
              <a:avLst/>
            </a:prstGeom>
            <a:noFill/>
            <a:ln w="28575" cap="flat" cmpd="sng" algn="ctr">
              <a:solidFill>
                <a:schemeClr val="tx2">
                  <a:lumMod val="60000"/>
                  <a:lumOff val="40000"/>
                </a:schemeClr>
              </a:solidFill>
              <a:prstDash val="solid"/>
              <a:round/>
              <a:headEnd type="none" w="med" len="med"/>
              <a:tailEnd type="triangle"/>
            </a:ln>
            <a:effectLst/>
          </p:spPr>
        </p:cxnSp>
        <p:cxnSp>
          <p:nvCxnSpPr>
            <p:cNvPr id="154" name="直線矢印コネクタ 153">
              <a:extLst>
                <a:ext uri="{FF2B5EF4-FFF2-40B4-BE49-F238E27FC236}">
                  <a16:creationId xmlns:a16="http://schemas.microsoft.com/office/drawing/2014/main" id="{09A34FE5-6ECB-4682-9D78-4E3F4A255A89}"/>
                </a:ext>
              </a:extLst>
            </p:cNvPr>
            <p:cNvCxnSpPr>
              <a:cxnSpLocks/>
            </p:cNvCxnSpPr>
            <p:nvPr/>
          </p:nvCxnSpPr>
          <p:spPr bwMode="auto">
            <a:xfrm flipH="1">
              <a:off x="4617428" y="5115871"/>
              <a:ext cx="4808" cy="295206"/>
            </a:xfrm>
            <a:prstGeom prst="straightConnector1">
              <a:avLst/>
            </a:prstGeom>
            <a:noFill/>
            <a:ln w="28575" cap="flat" cmpd="sng" algn="ctr">
              <a:solidFill>
                <a:srgbClr val="FF0000"/>
              </a:solidFill>
              <a:prstDash val="solid"/>
              <a:round/>
              <a:headEnd type="none" w="med" len="med"/>
              <a:tailEnd type="triangle"/>
            </a:ln>
            <a:effectLst/>
          </p:spPr>
        </p:cxnSp>
        <p:sp>
          <p:nvSpPr>
            <p:cNvPr id="155" name="正方形/長方形 154">
              <a:extLst>
                <a:ext uri="{FF2B5EF4-FFF2-40B4-BE49-F238E27FC236}">
                  <a16:creationId xmlns:a16="http://schemas.microsoft.com/office/drawing/2014/main" id="{61E37C15-15AD-4AA1-AA6A-7E2D87DA8646}"/>
                </a:ext>
              </a:extLst>
            </p:cNvPr>
            <p:cNvSpPr/>
            <p:nvPr/>
          </p:nvSpPr>
          <p:spPr>
            <a:xfrm>
              <a:off x="8804214" y="4396604"/>
              <a:ext cx="820255" cy="505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データ取得</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(FTP)</a:t>
              </a:r>
            </a:p>
          </p:txBody>
        </p:sp>
        <p:sp>
          <p:nvSpPr>
            <p:cNvPr id="156" name="正方形/長方形 155">
              <a:extLst>
                <a:ext uri="{FF2B5EF4-FFF2-40B4-BE49-F238E27FC236}">
                  <a16:creationId xmlns:a16="http://schemas.microsoft.com/office/drawing/2014/main" id="{E60A673D-03A9-44A0-BFFB-33AD1CCA2E33}"/>
                </a:ext>
              </a:extLst>
            </p:cNvPr>
            <p:cNvSpPr/>
            <p:nvPr/>
          </p:nvSpPr>
          <p:spPr>
            <a:xfrm>
              <a:off x="8840741" y="5054106"/>
              <a:ext cx="864707" cy="505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データ取得</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HTTP</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正方形/長方形 156">
              <a:extLst>
                <a:ext uri="{FF2B5EF4-FFF2-40B4-BE49-F238E27FC236}">
                  <a16:creationId xmlns:a16="http://schemas.microsoft.com/office/drawing/2014/main" id="{2188E5FF-60B1-4CAF-A7C4-9618894DF12F}"/>
                </a:ext>
              </a:extLst>
            </p:cNvPr>
            <p:cNvSpPr/>
            <p:nvPr/>
          </p:nvSpPr>
          <p:spPr>
            <a:xfrm>
              <a:off x="8848092" y="5675107"/>
              <a:ext cx="820255" cy="505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データ取得</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(NGSI)</a:t>
              </a:r>
            </a:p>
          </p:txBody>
        </p:sp>
        <p:sp>
          <p:nvSpPr>
            <p:cNvPr id="158" name="正方形/長方形 157">
              <a:extLst>
                <a:ext uri="{FF2B5EF4-FFF2-40B4-BE49-F238E27FC236}">
                  <a16:creationId xmlns:a16="http://schemas.microsoft.com/office/drawing/2014/main" id="{5D471B4C-A29B-43B2-82F7-F5B6C93E7C7F}"/>
                </a:ext>
              </a:extLst>
            </p:cNvPr>
            <p:cNvSpPr/>
            <p:nvPr/>
          </p:nvSpPr>
          <p:spPr>
            <a:xfrm>
              <a:off x="9151002" y="2826267"/>
              <a:ext cx="506938" cy="53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取得</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0" name="正方形/長方形 159">
              <a:extLst>
                <a:ext uri="{FF2B5EF4-FFF2-40B4-BE49-F238E27FC236}">
                  <a16:creationId xmlns:a16="http://schemas.microsoft.com/office/drawing/2014/main" id="{36F3BE1C-A737-4637-8EC7-69BD796AD6CA}"/>
                </a:ext>
              </a:extLst>
            </p:cNvPr>
            <p:cNvSpPr/>
            <p:nvPr/>
          </p:nvSpPr>
          <p:spPr>
            <a:xfrm>
              <a:off x="9578044" y="4566699"/>
              <a:ext cx="663597" cy="3101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1" name="正方形/長方形 160">
              <a:extLst>
                <a:ext uri="{FF2B5EF4-FFF2-40B4-BE49-F238E27FC236}">
                  <a16:creationId xmlns:a16="http://schemas.microsoft.com/office/drawing/2014/main" id="{8950DC5C-EBA9-4210-BF81-82A90B7247AC}"/>
                </a:ext>
              </a:extLst>
            </p:cNvPr>
            <p:cNvSpPr/>
            <p:nvPr/>
          </p:nvSpPr>
          <p:spPr>
            <a:xfrm>
              <a:off x="9578044" y="5214771"/>
              <a:ext cx="663597" cy="3101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2" name="正方形/長方形 161">
              <a:extLst>
                <a:ext uri="{FF2B5EF4-FFF2-40B4-BE49-F238E27FC236}">
                  <a16:creationId xmlns:a16="http://schemas.microsoft.com/office/drawing/2014/main" id="{FCB6CB79-FB81-4C7D-8B33-DC04E43CDCE3}"/>
                </a:ext>
              </a:extLst>
            </p:cNvPr>
            <p:cNvSpPr/>
            <p:nvPr/>
          </p:nvSpPr>
          <p:spPr>
            <a:xfrm>
              <a:off x="9578043" y="5858985"/>
              <a:ext cx="663597" cy="3101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3" name="角丸四角形 499">
              <a:extLst>
                <a:ext uri="{FF2B5EF4-FFF2-40B4-BE49-F238E27FC236}">
                  <a16:creationId xmlns:a16="http://schemas.microsoft.com/office/drawing/2014/main" id="{EDA6816D-6D34-49DF-8807-FBCA97150CAC}"/>
                </a:ext>
              </a:extLst>
            </p:cNvPr>
            <p:cNvSpPr/>
            <p:nvPr/>
          </p:nvSpPr>
          <p:spPr>
            <a:xfrm>
              <a:off x="1991545" y="2838508"/>
              <a:ext cx="627529" cy="75446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164" name="グループ化 163">
              <a:extLst>
                <a:ext uri="{FF2B5EF4-FFF2-40B4-BE49-F238E27FC236}">
                  <a16:creationId xmlns:a16="http://schemas.microsoft.com/office/drawing/2014/main" id="{948729C3-908C-4F05-BFD1-CB5CDA14BE8A}"/>
                </a:ext>
              </a:extLst>
            </p:cNvPr>
            <p:cNvGrpSpPr>
              <a:grpSpLocks noChangeAspect="1"/>
            </p:cNvGrpSpPr>
            <p:nvPr/>
          </p:nvGrpSpPr>
          <p:grpSpPr>
            <a:xfrm flipH="1">
              <a:off x="2096659" y="3067020"/>
              <a:ext cx="503583" cy="274205"/>
              <a:chOff x="10041164" y="-1374776"/>
              <a:chExt cx="15093951" cy="9607552"/>
            </a:xfrm>
            <a:solidFill>
              <a:schemeClr val="tx1"/>
            </a:solidFill>
          </p:grpSpPr>
          <p:sp>
            <p:nvSpPr>
              <p:cNvPr id="169" name="Oval 6">
                <a:extLst>
                  <a:ext uri="{FF2B5EF4-FFF2-40B4-BE49-F238E27FC236}">
                    <a16:creationId xmlns:a16="http://schemas.microsoft.com/office/drawing/2014/main" id="{1E2388B0-F6DE-44C6-A88C-5CE6511BE4FD}"/>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55721" tIns="27861" rIns="55721" bIns="2786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70" name="Freeform 7">
                <a:extLst>
                  <a:ext uri="{FF2B5EF4-FFF2-40B4-BE49-F238E27FC236}">
                    <a16:creationId xmlns:a16="http://schemas.microsoft.com/office/drawing/2014/main" id="{56EA0420-11AC-42A7-BB2D-1249B4625F02}"/>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55721" tIns="27861" rIns="55721" bIns="2786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65" name="角丸四角形 499">
              <a:extLst>
                <a:ext uri="{FF2B5EF4-FFF2-40B4-BE49-F238E27FC236}">
                  <a16:creationId xmlns:a16="http://schemas.microsoft.com/office/drawing/2014/main" id="{9FEAE899-3929-4679-8453-9E87ACEBB011}"/>
                </a:ext>
              </a:extLst>
            </p:cNvPr>
            <p:cNvSpPr/>
            <p:nvPr/>
          </p:nvSpPr>
          <p:spPr>
            <a:xfrm>
              <a:off x="2026742" y="4439486"/>
              <a:ext cx="627529" cy="75446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166" name="グループ化 165">
              <a:extLst>
                <a:ext uri="{FF2B5EF4-FFF2-40B4-BE49-F238E27FC236}">
                  <a16:creationId xmlns:a16="http://schemas.microsoft.com/office/drawing/2014/main" id="{CE565F83-E59C-42BC-BAB1-41FF3E0E810B}"/>
                </a:ext>
              </a:extLst>
            </p:cNvPr>
            <p:cNvGrpSpPr>
              <a:grpSpLocks noChangeAspect="1"/>
            </p:cNvGrpSpPr>
            <p:nvPr/>
          </p:nvGrpSpPr>
          <p:grpSpPr>
            <a:xfrm flipH="1">
              <a:off x="2131856" y="4667998"/>
              <a:ext cx="503583" cy="274205"/>
              <a:chOff x="10041164" y="-1374776"/>
              <a:chExt cx="15093951" cy="9607552"/>
            </a:xfrm>
            <a:solidFill>
              <a:schemeClr val="tx1"/>
            </a:solidFill>
          </p:grpSpPr>
          <p:sp>
            <p:nvSpPr>
              <p:cNvPr id="167" name="Oval 6">
                <a:extLst>
                  <a:ext uri="{FF2B5EF4-FFF2-40B4-BE49-F238E27FC236}">
                    <a16:creationId xmlns:a16="http://schemas.microsoft.com/office/drawing/2014/main" id="{9E6F4DEA-9864-4DD2-9E84-E2078E73D9C2}"/>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55721" tIns="27861" rIns="55721" bIns="2786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8" name="Freeform 7">
                <a:extLst>
                  <a:ext uri="{FF2B5EF4-FFF2-40B4-BE49-F238E27FC236}">
                    <a16:creationId xmlns:a16="http://schemas.microsoft.com/office/drawing/2014/main" id="{34173131-F5F5-422B-8EC2-81D1CF8D8E79}"/>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55721" tIns="27861" rIns="55721" bIns="2786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sp>
        <p:nvSpPr>
          <p:cNvPr id="189" name="楕円 188">
            <a:extLst>
              <a:ext uri="{FF2B5EF4-FFF2-40B4-BE49-F238E27FC236}">
                <a16:creationId xmlns:a16="http://schemas.microsoft.com/office/drawing/2014/main" id="{9314B972-ADEA-41DB-A02D-AF5296516F9E}"/>
              </a:ext>
            </a:extLst>
          </p:cNvPr>
          <p:cNvSpPr/>
          <p:nvPr/>
        </p:nvSpPr>
        <p:spPr>
          <a:xfrm>
            <a:off x="8047474" y="2413618"/>
            <a:ext cx="663964"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①</a:t>
            </a:r>
          </a:p>
        </p:txBody>
      </p:sp>
      <p:sp>
        <p:nvSpPr>
          <p:cNvPr id="190" name="楕円 189">
            <a:extLst>
              <a:ext uri="{FF2B5EF4-FFF2-40B4-BE49-F238E27FC236}">
                <a16:creationId xmlns:a16="http://schemas.microsoft.com/office/drawing/2014/main" id="{A36B458C-6AFA-4916-9885-BDF349C86AAB}"/>
              </a:ext>
            </a:extLst>
          </p:cNvPr>
          <p:cNvSpPr/>
          <p:nvPr/>
        </p:nvSpPr>
        <p:spPr>
          <a:xfrm>
            <a:off x="8009225" y="4260452"/>
            <a:ext cx="663964"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②</a:t>
            </a:r>
          </a:p>
        </p:txBody>
      </p:sp>
      <p:sp>
        <p:nvSpPr>
          <p:cNvPr id="67" name="正方形/長方形 66">
            <a:extLst>
              <a:ext uri="{FF2B5EF4-FFF2-40B4-BE49-F238E27FC236}">
                <a16:creationId xmlns:a16="http://schemas.microsoft.com/office/drawing/2014/main" id="{A30FED46-F771-43D1-9389-48E438511808}"/>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a:t>
            </a:r>
            <a:r>
              <a:rPr lang="ja-JP" altLang="en-US" sz="1100" kern="0">
                <a:solidFill>
                  <a:prstClr val="white"/>
                </a:solidFill>
                <a:latin typeface="Meiryo UI" panose="020B0604030504040204" pitchFamily="50" charset="-128"/>
                <a:ea typeface="Meiryo UI" panose="020B0604030504040204" pitchFamily="50" charset="-128"/>
              </a:rPr>
              <a:t>すべての方</a:t>
            </a:r>
            <a:endPar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0" name="テキスト プレースホルダー 1">
            <a:extLst>
              <a:ext uri="{FF2B5EF4-FFF2-40B4-BE49-F238E27FC236}">
                <a16:creationId xmlns:a16="http://schemas.microsoft.com/office/drawing/2014/main" id="{9C3321FA-354E-46FE-9D7A-DEC593E8F37E}"/>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4.1.</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コネクタのデータ交換機能の概要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2021</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年度のデータ取得機能　</a:t>
            </a:r>
          </a:p>
        </p:txBody>
      </p:sp>
    </p:spTree>
    <p:extLst>
      <p:ext uri="{BB962C8B-B14F-4D97-AF65-F5344CB8AC3E}">
        <p14:creationId xmlns:p14="http://schemas.microsoft.com/office/powerpoint/2010/main" val="325673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5144B291-9908-49A7-9D59-C91D59607FAE}"/>
              </a:ext>
            </a:extLst>
          </p:cNvPr>
          <p:cNvSpPr/>
          <p:nvPr/>
        </p:nvSpPr>
        <p:spPr>
          <a:xfrm>
            <a:off x="4156255" y="1741675"/>
            <a:ext cx="1613835" cy="768006"/>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　</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API</a:t>
            </a:r>
            <a:endPar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88B5D69E-C4DB-4EF9-843A-D7CC9DD4F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742" y="2981518"/>
            <a:ext cx="7881316" cy="3551257"/>
          </a:xfrm>
          <a:prstGeom prst="rect">
            <a:avLst/>
          </a:prstGeom>
          <a:ln>
            <a:solidFill>
              <a:schemeClr val="bg1">
                <a:lumMod val="65000"/>
              </a:schemeClr>
            </a:solidFill>
          </a:ln>
        </p:spPr>
      </p:pic>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83099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コネクタのデータ交換機能は、データ取得機能以外に、データカタログ横断システムへの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アクセスも提供します。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利用者が、独自の</a:t>
            </a:r>
            <a:r>
              <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WebApp</a:t>
            </a:r>
            <a:r>
              <a:rPr kumimoji="1"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を作成することで、横断検索からデータ取得を</a:t>
            </a:r>
            <a:r>
              <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WebApp</a:t>
            </a:r>
            <a:r>
              <a:rPr kumimoji="1" lang="ja-JP" altLang="en-US"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として実現することもできます。</a:t>
            </a:r>
            <a:endPar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コネクタのデータ交換機能は、利用者に</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として提供されているので、バッチプログラムから定期的に実施しデータ取得することも可能です。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 name="正方形/長方形 6">
            <a:extLst>
              <a:ext uri="{FF2B5EF4-FFF2-40B4-BE49-F238E27FC236}">
                <a16:creationId xmlns:a16="http://schemas.microsoft.com/office/drawing/2014/main" id="{B8B71D00-3387-4E8E-984E-F4A4A2E55E05}"/>
              </a:ext>
            </a:extLst>
          </p:cNvPr>
          <p:cNvSpPr/>
          <p:nvPr/>
        </p:nvSpPr>
        <p:spPr>
          <a:xfrm>
            <a:off x="287507" y="3842391"/>
            <a:ext cx="1674871" cy="504000"/>
          </a:xfrm>
          <a:prstGeom prst="rect">
            <a:avLst/>
          </a:prstGeom>
          <a:solidFill>
            <a:schemeClr val="accent2">
              <a:lumMod val="20000"/>
              <a:lumOff val="80000"/>
            </a:schemeClr>
          </a:solidFill>
          <a:ln w="6350">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a:extLst>
              <a:ext uri="{FF2B5EF4-FFF2-40B4-BE49-F238E27FC236}">
                <a16:creationId xmlns:a16="http://schemas.microsoft.com/office/drawing/2014/main" id="{D7ADA36D-3B8E-4B46-B0E0-A2B14EFBAA8F}"/>
              </a:ext>
            </a:extLst>
          </p:cNvPr>
          <p:cNvSpPr/>
          <p:nvPr/>
        </p:nvSpPr>
        <p:spPr>
          <a:xfrm>
            <a:off x="5921636" y="2362826"/>
            <a:ext cx="1768137" cy="50400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利用者コネクタ</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4" name="直線コネクタ 13">
            <a:extLst>
              <a:ext uri="{FF2B5EF4-FFF2-40B4-BE49-F238E27FC236}">
                <a16:creationId xmlns:a16="http://schemas.microsoft.com/office/drawing/2014/main" id="{D081BEAF-2393-4A63-BAA0-E34338AE8A41}"/>
              </a:ext>
            </a:extLst>
          </p:cNvPr>
          <p:cNvCxnSpPr/>
          <p:nvPr/>
        </p:nvCxnSpPr>
        <p:spPr>
          <a:xfrm flipV="1">
            <a:off x="1994652" y="2977250"/>
            <a:ext cx="1033702" cy="847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4DC8EB5-B3CB-4E75-9CBF-77CC44F906B4}"/>
              </a:ext>
            </a:extLst>
          </p:cNvPr>
          <p:cNvCxnSpPr>
            <a:cxnSpLocks/>
          </p:cNvCxnSpPr>
          <p:nvPr/>
        </p:nvCxnSpPr>
        <p:spPr>
          <a:xfrm>
            <a:off x="1962378" y="4346391"/>
            <a:ext cx="1077364" cy="21863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AF27E29A-A2D4-4450-AABA-6C8295AC932F}"/>
              </a:ext>
            </a:extLst>
          </p:cNvPr>
          <p:cNvSpPr/>
          <p:nvPr/>
        </p:nvSpPr>
        <p:spPr bwMode="auto">
          <a:xfrm>
            <a:off x="8417780" y="1804387"/>
            <a:ext cx="1440000" cy="651443"/>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提供者コネクタ</a:t>
            </a:r>
          </a:p>
        </p:txBody>
      </p:sp>
      <p:sp>
        <p:nvSpPr>
          <p:cNvPr id="17" name="フローチャート: 磁気ディスク 16">
            <a:extLst>
              <a:ext uri="{FF2B5EF4-FFF2-40B4-BE49-F238E27FC236}">
                <a16:creationId xmlns:a16="http://schemas.microsoft.com/office/drawing/2014/main" id="{E8702E1F-E476-4BA0-95B3-31362E05EDB5}"/>
              </a:ext>
            </a:extLst>
          </p:cNvPr>
          <p:cNvSpPr/>
          <p:nvPr/>
        </p:nvSpPr>
        <p:spPr>
          <a:xfrm>
            <a:off x="9992280" y="1974335"/>
            <a:ext cx="679987"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18" name="円柱 17">
            <a:extLst>
              <a:ext uri="{FF2B5EF4-FFF2-40B4-BE49-F238E27FC236}">
                <a16:creationId xmlns:a16="http://schemas.microsoft.com/office/drawing/2014/main" id="{EFAA8BA6-8FED-40D5-B7DF-091E530A5399}"/>
              </a:ext>
            </a:extLst>
          </p:cNvPr>
          <p:cNvSpPr/>
          <p:nvPr/>
        </p:nvSpPr>
        <p:spPr>
          <a:xfrm flipH="1">
            <a:off x="2962011" y="1811931"/>
            <a:ext cx="1032589" cy="643899"/>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収集</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DB</a:t>
            </a:r>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1" name="コネクタ: カギ線 20">
            <a:extLst>
              <a:ext uri="{FF2B5EF4-FFF2-40B4-BE49-F238E27FC236}">
                <a16:creationId xmlns:a16="http://schemas.microsoft.com/office/drawing/2014/main" id="{A4F218E7-3CA5-4001-AC10-0D57D59B0E05}"/>
              </a:ext>
            </a:extLst>
          </p:cNvPr>
          <p:cNvCxnSpPr>
            <a:cxnSpLocks/>
            <a:endCxn id="17" idx="2"/>
          </p:cNvCxnSpPr>
          <p:nvPr/>
        </p:nvCxnSpPr>
        <p:spPr>
          <a:xfrm flipV="1">
            <a:off x="7496136" y="2147203"/>
            <a:ext cx="2496144" cy="1391967"/>
          </a:xfrm>
          <a:prstGeom prst="bentConnector3">
            <a:avLst>
              <a:gd name="adj1" fmla="val -163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40D3B9E2-CB0E-41CB-AB1C-9FEEA592458D}"/>
              </a:ext>
            </a:extLst>
          </p:cNvPr>
          <p:cNvCxnSpPr>
            <a:cxnSpLocks/>
            <a:endCxn id="18" idx="2"/>
          </p:cNvCxnSpPr>
          <p:nvPr/>
        </p:nvCxnSpPr>
        <p:spPr>
          <a:xfrm rot="10800000">
            <a:off x="3994601" y="2133881"/>
            <a:ext cx="2238971" cy="1514024"/>
          </a:xfrm>
          <a:prstGeom prst="bentConnector3">
            <a:avLst>
              <a:gd name="adj1" fmla="val 620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2750AD46-5378-47EF-9A06-11F1D5009D35}"/>
              </a:ext>
            </a:extLst>
          </p:cNvPr>
          <p:cNvCxnSpPr>
            <a:cxnSpLocks/>
          </p:cNvCxnSpPr>
          <p:nvPr/>
        </p:nvCxnSpPr>
        <p:spPr>
          <a:xfrm rot="10800000">
            <a:off x="7496139" y="3539170"/>
            <a:ext cx="2917427" cy="1108932"/>
          </a:xfrm>
          <a:prstGeom prst="bentConnector3">
            <a:avLst>
              <a:gd name="adj1" fmla="val 60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E4EF12AE-6D42-4355-B75A-9DEBE1C50794}"/>
              </a:ext>
            </a:extLst>
          </p:cNvPr>
          <p:cNvCxnSpPr>
            <a:cxnSpLocks/>
            <a:stCxn id="18" idx="2"/>
          </p:cNvCxnSpPr>
          <p:nvPr/>
        </p:nvCxnSpPr>
        <p:spPr>
          <a:xfrm>
            <a:off x="3994600" y="2133881"/>
            <a:ext cx="2101402" cy="2096599"/>
          </a:xfrm>
          <a:prstGeom prst="bentConnector3">
            <a:avLst>
              <a:gd name="adj1" fmla="val 9980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4C0FE4A2-F3BB-45B8-80DA-7194C10E0905}"/>
              </a:ext>
            </a:extLst>
          </p:cNvPr>
          <p:cNvSpPr/>
          <p:nvPr/>
        </p:nvSpPr>
        <p:spPr>
          <a:xfrm>
            <a:off x="10509193" y="4102576"/>
            <a:ext cx="1588319" cy="481406"/>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リソース取得ボタンを</a:t>
            </a:r>
            <a:br>
              <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b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押下し、実データを取得。</a:t>
            </a:r>
          </a:p>
        </p:txBody>
      </p:sp>
      <p:sp>
        <p:nvSpPr>
          <p:cNvPr id="32" name="楕円 31">
            <a:extLst>
              <a:ext uri="{FF2B5EF4-FFF2-40B4-BE49-F238E27FC236}">
                <a16:creationId xmlns:a16="http://schemas.microsoft.com/office/drawing/2014/main" id="{D5D44D19-A3E5-4EAF-A70C-0C87813EB77B}"/>
              </a:ext>
            </a:extLst>
          </p:cNvPr>
          <p:cNvSpPr/>
          <p:nvPr/>
        </p:nvSpPr>
        <p:spPr>
          <a:xfrm>
            <a:off x="1219159" y="2619576"/>
            <a:ext cx="4500000" cy="260479"/>
          </a:xfrm>
          <a:prstGeom prst="ellipse">
            <a:avLst/>
          </a:prstGeom>
          <a:solidFill>
            <a:schemeClr val="bg2">
              <a:lumMod val="5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データカタログ横断システムへの</a:t>
            </a:r>
            <a:r>
              <a:rPr kumimoji="1" lang="en-US" altLang="ja-JP" sz="14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4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アクセス</a:t>
            </a:r>
          </a:p>
        </p:txBody>
      </p:sp>
      <p:sp>
        <p:nvSpPr>
          <p:cNvPr id="33" name="楕円 32">
            <a:extLst>
              <a:ext uri="{FF2B5EF4-FFF2-40B4-BE49-F238E27FC236}">
                <a16:creationId xmlns:a16="http://schemas.microsoft.com/office/drawing/2014/main" id="{ECBCACB0-D4DD-409B-BD5D-674E4BBFAC89}"/>
              </a:ext>
            </a:extLst>
          </p:cNvPr>
          <p:cNvSpPr/>
          <p:nvPr/>
        </p:nvSpPr>
        <p:spPr>
          <a:xfrm>
            <a:off x="7800672" y="2619576"/>
            <a:ext cx="2880000" cy="260479"/>
          </a:xfrm>
          <a:prstGeom prst="ellipse">
            <a:avLst/>
          </a:prstGeom>
          <a:solidFill>
            <a:schemeClr val="bg2">
              <a:lumMod val="5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コネクタ経由でデータ取得</a:t>
            </a:r>
          </a:p>
        </p:txBody>
      </p:sp>
      <p:sp>
        <p:nvSpPr>
          <p:cNvPr id="34" name="正方形/長方形 33">
            <a:extLst>
              <a:ext uri="{FF2B5EF4-FFF2-40B4-BE49-F238E27FC236}">
                <a16:creationId xmlns:a16="http://schemas.microsoft.com/office/drawing/2014/main" id="{63FD7E5B-7BC6-4181-998B-56E3FF2F3BA5}"/>
              </a:ext>
            </a:extLst>
          </p:cNvPr>
          <p:cNvSpPr/>
          <p:nvPr/>
        </p:nvSpPr>
        <p:spPr>
          <a:xfrm>
            <a:off x="6229308" y="3702917"/>
            <a:ext cx="1666844" cy="597023"/>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検索ボックスに</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検索キーワードを入力し、</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データセットを検索。</a:t>
            </a:r>
          </a:p>
        </p:txBody>
      </p:sp>
      <p:sp>
        <p:nvSpPr>
          <p:cNvPr id="27" name="正方形/長方形 26">
            <a:extLst>
              <a:ext uri="{FF2B5EF4-FFF2-40B4-BE49-F238E27FC236}">
                <a16:creationId xmlns:a16="http://schemas.microsoft.com/office/drawing/2014/main" id="{E6A24407-4E10-4D1B-BDF1-7D476F2740E7}"/>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a:t>
            </a:r>
            <a:r>
              <a:rPr lang="ja-JP" altLang="en-US" sz="1100" kern="0">
                <a:solidFill>
                  <a:prstClr val="white"/>
                </a:solidFill>
                <a:latin typeface="Meiryo UI" panose="020B0604030504040204" pitchFamily="50" charset="-128"/>
                <a:ea typeface="Meiryo UI" panose="020B0604030504040204" pitchFamily="50" charset="-128"/>
              </a:rPr>
              <a:t>すべての方</a:t>
            </a:r>
            <a:endPar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テキスト プレースホルダー 1">
            <a:extLst>
              <a:ext uri="{FF2B5EF4-FFF2-40B4-BE49-F238E27FC236}">
                <a16:creationId xmlns:a16="http://schemas.microsoft.com/office/drawing/2014/main" id="{6177ADFB-596B-488D-B1B8-AC3162DFEFCA}"/>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4.2.</a:t>
            </a:r>
            <a:r>
              <a:rPr kumimoji="1" lang="ja-JP" altLang="en-US" sz="2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コネクタのデータ交換機能の利用イメージ　ー　</a:t>
            </a:r>
            <a:r>
              <a:rPr kumimoji="1" lang="en-US" altLang="ja-JP" sz="2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WebApp</a:t>
            </a:r>
            <a:r>
              <a:rPr kumimoji="1" lang="ja-JP" altLang="en-US" sz="24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例</a:t>
            </a:r>
          </a:p>
        </p:txBody>
      </p:sp>
    </p:spTree>
    <p:extLst>
      <p:ext uri="{BB962C8B-B14F-4D97-AF65-F5344CB8AC3E}">
        <p14:creationId xmlns:p14="http://schemas.microsoft.com/office/powerpoint/2010/main" val="205449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806DC76-BF1A-4638-9C5F-44A61A6ED243}"/>
              </a:ext>
            </a:extLst>
          </p:cNvPr>
          <p:cNvSpPr/>
          <p:nvPr/>
        </p:nvSpPr>
        <p:spPr>
          <a:xfrm>
            <a:off x="1234125" y="1490786"/>
            <a:ext cx="9812247" cy="2062103"/>
          </a:xfrm>
          <a:prstGeom prst="rect">
            <a:avLst/>
          </a:prstGeom>
          <a:solidFill>
            <a:srgbClr val="1F4E79"/>
          </a:solidFill>
          <a:scene3d>
            <a:camera prst="orthographicFront"/>
            <a:lightRig rig="threePt" dir="t"/>
          </a:scene3d>
          <a:sp3d>
            <a:bevelT/>
          </a:sp3d>
        </p:spPr>
        <p:txBody>
          <a:bodyPr wrap="square">
            <a:sp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1. </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分野間データ連携基盤の</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2021</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年度版の</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全体構成</a:t>
            </a:r>
          </a:p>
          <a:p>
            <a:pPr>
              <a:defRPr/>
            </a:pPr>
            <a:endParaRPr kumimoji="1" lang="en-US" altLang="ja-JP" sz="3200" b="1" kern="1200">
              <a:solidFill>
                <a:schemeClr val="dk1"/>
              </a:solidFill>
              <a:effectLst/>
              <a:latin typeface="Meiryo UI" panose="020B0604030504040204" pitchFamily="50" charset="-128"/>
              <a:ea typeface="Meiryo UI" panose="020B0604030504040204" pitchFamily="50" charset="-128"/>
              <a:cs typeface="+mn-cs"/>
            </a:endParaRPr>
          </a:p>
        </p:txBody>
      </p:sp>
      <p:pic>
        <p:nvPicPr>
          <p:cNvPr id="7" name="図 6" descr="アイコン&#10;&#10;自動的に生成された説明">
            <a:extLst>
              <a:ext uri="{FF2B5EF4-FFF2-40B4-BE49-F238E27FC236}">
                <a16:creationId xmlns:a16="http://schemas.microsoft.com/office/drawing/2014/main" id="{B7125DFD-3810-48F8-A0F4-9AC8BDEB5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633" y="1849580"/>
            <a:ext cx="1376417" cy="1376417"/>
          </a:xfrm>
          <a:prstGeom prst="rect">
            <a:avLst/>
          </a:prstGeom>
          <a:solidFill>
            <a:schemeClr val="bg1"/>
          </a:solidFill>
        </p:spPr>
      </p:pic>
    </p:spTree>
    <p:extLst>
      <p:ext uri="{BB962C8B-B14F-4D97-AF65-F5344CB8AC3E}">
        <p14:creationId xmlns:p14="http://schemas.microsoft.com/office/powerpoint/2010/main" val="2965932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E0BB020-07B1-4452-9B94-3B8A46B4CC95}"/>
              </a:ext>
            </a:extLst>
          </p:cNvPr>
          <p:cNvSpPr/>
          <p:nvPr/>
        </p:nvSpPr>
        <p:spPr>
          <a:xfrm>
            <a:off x="1234125" y="1490786"/>
            <a:ext cx="9812247" cy="2062103"/>
          </a:xfrm>
          <a:prstGeom prst="rect">
            <a:avLst/>
          </a:prstGeom>
          <a:solidFill>
            <a:srgbClr val="1F4E79"/>
          </a:solidFill>
          <a:scene3d>
            <a:camera prst="orthographicFront"/>
            <a:lightRig rig="threePt" dir="t"/>
          </a:scene3d>
          <a:sp3d>
            <a:bevelT/>
          </a:sp3d>
        </p:spPr>
        <p:txBody>
          <a:bodyPr wrap="square">
            <a:sp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5.</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コネクタの技術解説</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r>
              <a:rPr lang="ja-JP" altLang="en-US"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endPar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kumimoji="1" lang="en-US" altLang="ja-JP" sz="3200" b="1" kern="1200">
              <a:solidFill>
                <a:schemeClr val="dk1"/>
              </a:solidFill>
              <a:effectLst/>
              <a:latin typeface="Meiryo UI" panose="020B0604030504040204" pitchFamily="50" charset="-128"/>
              <a:ea typeface="Meiryo UI" panose="020B0604030504040204" pitchFamily="50" charset="-128"/>
              <a:cs typeface="+mn-cs"/>
            </a:endParaRPr>
          </a:p>
        </p:txBody>
      </p:sp>
      <p:pic>
        <p:nvPicPr>
          <p:cNvPr id="6" name="図 5" descr="アイコン&#10;&#10;自動的に生成された説明">
            <a:extLst>
              <a:ext uri="{FF2B5EF4-FFF2-40B4-BE49-F238E27FC236}">
                <a16:creationId xmlns:a16="http://schemas.microsoft.com/office/drawing/2014/main" id="{53EB9F6F-B1C6-4ED7-8C2C-4CDF27F5E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1646" y="1996069"/>
            <a:ext cx="1148061" cy="1148061"/>
          </a:xfrm>
          <a:prstGeom prst="rect">
            <a:avLst/>
          </a:prstGeom>
          <a:solidFill>
            <a:schemeClr val="bg1"/>
          </a:solidFill>
        </p:spPr>
      </p:pic>
      <p:sp>
        <p:nvSpPr>
          <p:cNvPr id="7" name="テキスト ボックス 6">
            <a:extLst>
              <a:ext uri="{FF2B5EF4-FFF2-40B4-BE49-F238E27FC236}">
                <a16:creationId xmlns:a16="http://schemas.microsoft.com/office/drawing/2014/main" id="{ECF6C783-9F3A-4018-BA7B-9C69C7FB120D}"/>
              </a:ext>
            </a:extLst>
          </p:cNvPr>
          <p:cNvSpPr txBox="1"/>
          <p:nvPr/>
        </p:nvSpPr>
        <p:spPr>
          <a:xfrm>
            <a:off x="1234125" y="3827339"/>
            <a:ext cx="10575957" cy="1569660"/>
          </a:xfrm>
          <a:prstGeom prst="rect">
            <a:avLst/>
          </a:prstGeom>
          <a:noFill/>
        </p:spPr>
        <p:txBody>
          <a:bodyPr wrap="square">
            <a:spAutoFit/>
          </a:bodyPr>
          <a:lstStyle/>
          <a:p>
            <a:r>
              <a:rPr kumimoji="1" lang="en-US" altLang="ja-JP"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5.1.</a:t>
            </a:r>
            <a:r>
              <a:rPr kumimoji="1" lang="ja-JP" altLang="en-US"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CADDE 4.0</a:t>
            </a:r>
            <a:r>
              <a:rPr lang="ja-JP" altLang="en-US" sz="2400" dirty="0">
                <a:latin typeface="Meiryo UI" panose="020B0604030504040204" pitchFamily="50" charset="-128"/>
                <a:ea typeface="Meiryo UI" panose="020B0604030504040204" pitchFamily="50" charset="-128"/>
              </a:rPr>
              <a:t>データカタログ項目仕様の設計方針　解説</a:t>
            </a:r>
            <a:endParaRPr lang="en-US" altLang="ja-JP" sz="2400" dirty="0">
              <a:latin typeface="Meiryo UI" panose="020B0604030504040204" pitchFamily="50" charset="-128"/>
              <a:ea typeface="Meiryo UI" panose="020B0604030504040204" pitchFamily="50" charset="-128"/>
            </a:endParaRPr>
          </a:p>
          <a:p>
            <a:r>
              <a:rPr lang="en-US" altLang="ja-JP" sz="2400" dirty="0">
                <a:latin typeface="Meiryo UI" panose="020B0604030504040204" pitchFamily="50" charset="-128"/>
                <a:ea typeface="Meiryo UI" panose="020B0604030504040204" pitchFamily="50" charset="-128"/>
              </a:rPr>
              <a:t>5.2.</a:t>
            </a:r>
            <a:r>
              <a:rPr lang="ja-JP" altLang="en-US" sz="2400" dirty="0">
                <a:latin typeface="Meiryo UI" panose="020B0604030504040204" pitchFamily="50" charset="-128"/>
                <a:ea typeface="Meiryo UI" panose="020B0604030504040204" pitchFamily="50" charset="-128"/>
              </a:rPr>
              <a:t>　データカタログ横断検索サーバの構成と動作　解説</a:t>
            </a:r>
            <a:endParaRPr lang="en-US" altLang="ja-JP" sz="2400" dirty="0">
              <a:latin typeface="Meiryo UI" panose="020B0604030504040204" pitchFamily="50" charset="-128"/>
              <a:ea typeface="Meiryo UI" panose="020B0604030504040204" pitchFamily="50" charset="-128"/>
            </a:endParaRPr>
          </a:p>
          <a:p>
            <a:r>
              <a:rPr lang="en-US" altLang="ja-JP" sz="2400" dirty="0">
                <a:latin typeface="Meiryo UI" panose="020B0604030504040204" pitchFamily="50" charset="-128"/>
                <a:ea typeface="Meiryo UI" panose="020B0604030504040204" pitchFamily="50" charset="-128"/>
              </a:rPr>
              <a:t>5.3.  </a:t>
            </a:r>
            <a:r>
              <a:rPr lang="ja-JP" altLang="en-US" sz="2400" dirty="0">
                <a:latin typeface="Meiryo UI" panose="020B0604030504040204" pitchFamily="50" charset="-128"/>
                <a:ea typeface="Meiryo UI" panose="020B0604030504040204" pitchFamily="50" charset="-128"/>
              </a:rPr>
              <a:t>コネクタ利用</a:t>
            </a:r>
            <a:r>
              <a:rPr lang="en-US" altLang="ja-JP" sz="2400" dirty="0">
                <a:latin typeface="Meiryo UI" panose="020B0604030504040204" pitchFamily="50" charset="-128"/>
                <a:ea typeface="Meiryo UI" panose="020B0604030504040204" pitchFamily="50" charset="-128"/>
              </a:rPr>
              <a:t>API</a:t>
            </a:r>
            <a:r>
              <a:rPr lang="ja-JP" altLang="en-US" sz="2400" dirty="0">
                <a:latin typeface="Meiryo UI" panose="020B0604030504040204" pitchFamily="50" charset="-128"/>
                <a:ea typeface="Meiryo UI" panose="020B0604030504040204" pitchFamily="50" charset="-128"/>
              </a:rPr>
              <a:t>　解説　　</a:t>
            </a:r>
            <a:endParaRPr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8504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86177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産学官の異なる形式の</a:t>
            </a:r>
            <a:r>
              <a:rPr kumimoji="1" lang="ja-JP" altLang="en-US" sz="1600" b="1"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データカタログを共通化し、</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横断検索サービス向けの「</a:t>
            </a:r>
            <a:r>
              <a:rPr kumimoji="1" lang="en-US" altLang="ja-JP" sz="1600" b="1" i="0" u="none" strike="noStrike" kern="1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Times New Roman" panose="02020603050405020304" pitchFamily="18" charset="0"/>
              </a:rPr>
              <a:t>CADDE 4.0 </a:t>
            </a:r>
            <a:r>
              <a:rPr kumimoji="1" lang="ja-JP" altLang="en-US" sz="1600" b="1" i="0" u="none" strike="noStrike" kern="1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Times New Roman" panose="02020603050405020304" pitchFamily="18" charset="0"/>
              </a:rPr>
              <a:t>データカタログ項目仕様</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」を策定しました。</a:t>
            </a:r>
            <a:endPar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①国際標準</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W</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３</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C DCAT</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採用、②データ流通に必要なデータ利用条件</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ライセンスのサマリ項目表記</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項目を採用しました。</a:t>
            </a:r>
            <a:endPar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③データ本体の形式の情報、④コネクタ制御情報を追加しました。　⑤　</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OSS</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　</a:t>
            </a:r>
            <a:r>
              <a:rPr kumimoji="1" lang="en-US" altLang="ja-JP"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CKAN</a:t>
            </a:r>
            <a:r>
              <a:rPr kumimoji="1" lang="ja-JP" altLang="en-US" sz="1600" b="0" i="0" u="none" strike="noStrike" kern="1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rPr>
              <a:t>　データモデルを拡張しました。</a:t>
            </a:r>
          </a:p>
        </p:txBody>
      </p:sp>
      <p:grpSp>
        <p:nvGrpSpPr>
          <p:cNvPr id="4" name="グループ化 3">
            <a:extLst>
              <a:ext uri="{FF2B5EF4-FFF2-40B4-BE49-F238E27FC236}">
                <a16:creationId xmlns:a16="http://schemas.microsoft.com/office/drawing/2014/main" id="{6454809C-2FD1-4A96-A86D-3E0BFA434D35}"/>
              </a:ext>
            </a:extLst>
          </p:cNvPr>
          <p:cNvGrpSpPr/>
          <p:nvPr/>
        </p:nvGrpSpPr>
        <p:grpSpPr>
          <a:xfrm>
            <a:off x="1324239" y="1691311"/>
            <a:ext cx="9535327" cy="4164411"/>
            <a:chOff x="5398959" y="1790621"/>
            <a:chExt cx="6361636" cy="4164411"/>
          </a:xfrm>
        </p:grpSpPr>
        <p:sp>
          <p:nvSpPr>
            <p:cNvPr id="5" name="正方形/長方形 4">
              <a:extLst>
                <a:ext uri="{FF2B5EF4-FFF2-40B4-BE49-F238E27FC236}">
                  <a16:creationId xmlns:a16="http://schemas.microsoft.com/office/drawing/2014/main" id="{7427BAA1-2256-4F41-A5C0-61E76EA05FBF}"/>
                </a:ext>
              </a:extLst>
            </p:cNvPr>
            <p:cNvSpPr/>
            <p:nvPr/>
          </p:nvSpPr>
          <p:spPr>
            <a:xfrm>
              <a:off x="5402574" y="1790621"/>
              <a:ext cx="6358021" cy="320325"/>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CADDE 4.0 </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データカタログ項目仕様」の開発の考え方</a:t>
              </a:r>
            </a:p>
          </p:txBody>
        </p:sp>
        <p:grpSp>
          <p:nvGrpSpPr>
            <p:cNvPr id="6" name="グループ化 5">
              <a:extLst>
                <a:ext uri="{FF2B5EF4-FFF2-40B4-BE49-F238E27FC236}">
                  <a16:creationId xmlns:a16="http://schemas.microsoft.com/office/drawing/2014/main" id="{4CF3BAC0-0E8E-40B7-AC65-275C9BE4D0EA}"/>
                </a:ext>
              </a:extLst>
            </p:cNvPr>
            <p:cNvGrpSpPr/>
            <p:nvPr/>
          </p:nvGrpSpPr>
          <p:grpSpPr>
            <a:xfrm>
              <a:off x="6735371" y="2287282"/>
              <a:ext cx="1144073" cy="622799"/>
              <a:chOff x="2073266" y="3202056"/>
              <a:chExt cx="736795" cy="533760"/>
            </a:xfrm>
          </p:grpSpPr>
          <p:sp>
            <p:nvSpPr>
              <p:cNvPr id="51" name="メモ 59">
                <a:extLst>
                  <a:ext uri="{FF2B5EF4-FFF2-40B4-BE49-F238E27FC236}">
                    <a16:creationId xmlns:a16="http://schemas.microsoft.com/office/drawing/2014/main" id="{8350EBC4-503E-492C-8831-663F75734E8D}"/>
                  </a:ext>
                </a:extLst>
              </p:cNvPr>
              <p:cNvSpPr/>
              <p:nvPr/>
            </p:nvSpPr>
            <p:spPr>
              <a:xfrm>
                <a:off x="2078170" y="3202056"/>
                <a:ext cx="726987" cy="533760"/>
              </a:xfrm>
              <a:prstGeom prst="foldedCorner">
                <a:avLst/>
              </a:prstGeom>
              <a:solidFill>
                <a:schemeClr val="accent2">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52" name="正方形/長方形 51">
                <a:extLst>
                  <a:ext uri="{FF2B5EF4-FFF2-40B4-BE49-F238E27FC236}">
                    <a16:creationId xmlns:a16="http://schemas.microsoft.com/office/drawing/2014/main" id="{24F36E5D-0FF5-4B9D-9A7E-D6EF5E79922D}"/>
                  </a:ext>
                </a:extLst>
              </p:cNvPr>
              <p:cNvSpPr/>
              <p:nvPr/>
            </p:nvSpPr>
            <p:spPr>
              <a:xfrm>
                <a:off x="2073266" y="3244727"/>
                <a:ext cx="736795" cy="4484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CADDE 4.0 </a:t>
                </a:r>
                <a:r>
                  <a:rPr kumimoji="1" lang="ja-JP" altLang="en-US" sz="14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データ</a:t>
                </a:r>
                <a:endParaRPr kumimoji="1" lang="en-US" altLang="ja-JP" sz="14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カタログ項目仕様</a:t>
                </a:r>
              </a:p>
            </p:txBody>
          </p:sp>
        </p:grpSp>
        <p:grpSp>
          <p:nvGrpSpPr>
            <p:cNvPr id="7" name="グループ化 6">
              <a:extLst>
                <a:ext uri="{FF2B5EF4-FFF2-40B4-BE49-F238E27FC236}">
                  <a16:creationId xmlns:a16="http://schemas.microsoft.com/office/drawing/2014/main" id="{564847A0-318A-4078-8D95-9234A62DEE1D}"/>
                </a:ext>
              </a:extLst>
            </p:cNvPr>
            <p:cNvGrpSpPr/>
            <p:nvPr/>
          </p:nvGrpSpPr>
          <p:grpSpPr>
            <a:xfrm>
              <a:off x="9357048" y="2287282"/>
              <a:ext cx="1128844" cy="622829"/>
              <a:chOff x="2060087" y="3212974"/>
              <a:chExt cx="784671" cy="622829"/>
            </a:xfrm>
          </p:grpSpPr>
          <p:sp>
            <p:nvSpPr>
              <p:cNvPr id="49" name="メモ 65">
                <a:extLst>
                  <a:ext uri="{FF2B5EF4-FFF2-40B4-BE49-F238E27FC236}">
                    <a16:creationId xmlns:a16="http://schemas.microsoft.com/office/drawing/2014/main" id="{F656FDD4-DAF9-4723-B861-BB995365F442}"/>
                  </a:ext>
                </a:extLst>
              </p:cNvPr>
              <p:cNvSpPr/>
              <p:nvPr/>
            </p:nvSpPr>
            <p:spPr>
              <a:xfrm>
                <a:off x="2060087" y="3212974"/>
                <a:ext cx="784671" cy="622829"/>
              </a:xfrm>
              <a:prstGeom prst="foldedCorner">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0" name="正方形/長方形 49">
                <a:extLst>
                  <a:ext uri="{FF2B5EF4-FFF2-40B4-BE49-F238E27FC236}">
                    <a16:creationId xmlns:a16="http://schemas.microsoft.com/office/drawing/2014/main" id="{68DE6B80-78D3-4A63-934F-F3C498591F78}"/>
                  </a:ext>
                </a:extLst>
              </p:cNvPr>
              <p:cNvSpPr/>
              <p:nvPr/>
            </p:nvSpPr>
            <p:spPr>
              <a:xfrm>
                <a:off x="2121260" y="3262779"/>
                <a:ext cx="64690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②利用ライセンス</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概要</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(DTA</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pSp>
          <p:nvGrpSpPr>
            <p:cNvPr id="8" name="グループ化 7">
              <a:extLst>
                <a:ext uri="{FF2B5EF4-FFF2-40B4-BE49-F238E27FC236}">
                  <a16:creationId xmlns:a16="http://schemas.microsoft.com/office/drawing/2014/main" id="{93E810F9-ED41-44FD-8291-56B3048CA8C9}"/>
                </a:ext>
              </a:extLst>
            </p:cNvPr>
            <p:cNvGrpSpPr/>
            <p:nvPr/>
          </p:nvGrpSpPr>
          <p:grpSpPr>
            <a:xfrm>
              <a:off x="10516583" y="2287282"/>
              <a:ext cx="1128843" cy="622829"/>
              <a:chOff x="2072680" y="3212974"/>
              <a:chExt cx="666383" cy="622829"/>
            </a:xfrm>
          </p:grpSpPr>
          <p:sp>
            <p:nvSpPr>
              <p:cNvPr id="47" name="メモ 71">
                <a:extLst>
                  <a:ext uri="{FF2B5EF4-FFF2-40B4-BE49-F238E27FC236}">
                    <a16:creationId xmlns:a16="http://schemas.microsoft.com/office/drawing/2014/main" id="{9C20DC43-E77E-4AB2-BB8C-F0C0A5EA9D02}"/>
                  </a:ext>
                </a:extLst>
              </p:cNvPr>
              <p:cNvSpPr/>
              <p:nvPr/>
            </p:nvSpPr>
            <p:spPr>
              <a:xfrm>
                <a:off x="2072680" y="3212974"/>
                <a:ext cx="666383" cy="622829"/>
              </a:xfrm>
              <a:prstGeom prst="foldedCorner">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8" name="正方形/長方形 47">
                <a:extLst>
                  <a:ext uri="{FF2B5EF4-FFF2-40B4-BE49-F238E27FC236}">
                    <a16:creationId xmlns:a16="http://schemas.microsoft.com/office/drawing/2014/main" id="{0018C339-5241-4034-B82A-EE990C53BB80}"/>
                  </a:ext>
                </a:extLst>
              </p:cNvPr>
              <p:cNvSpPr/>
              <p:nvPr/>
            </p:nvSpPr>
            <p:spPr>
              <a:xfrm>
                <a:off x="2099776" y="3262779"/>
                <a:ext cx="612190"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①国際標準</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W3C</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DCAT</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採用</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9" name="正方形/長方形 8">
              <a:extLst>
                <a:ext uri="{FF2B5EF4-FFF2-40B4-BE49-F238E27FC236}">
                  <a16:creationId xmlns:a16="http://schemas.microsoft.com/office/drawing/2014/main" id="{7392356B-057B-4817-AAF5-7886B6DBFE81}"/>
                </a:ext>
              </a:extLst>
            </p:cNvPr>
            <p:cNvSpPr/>
            <p:nvPr/>
          </p:nvSpPr>
          <p:spPr>
            <a:xfrm>
              <a:off x="10512681" y="5446599"/>
              <a:ext cx="1140852"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コネクタ要否</a:t>
              </a:r>
            </a:p>
          </p:txBody>
        </p:sp>
        <p:sp>
          <p:nvSpPr>
            <p:cNvPr id="10" name="正方形/長方形 9">
              <a:extLst>
                <a:ext uri="{FF2B5EF4-FFF2-40B4-BE49-F238E27FC236}">
                  <a16:creationId xmlns:a16="http://schemas.microsoft.com/office/drawing/2014/main" id="{362F9318-E1E2-41AC-A075-71D785697898}"/>
                </a:ext>
              </a:extLst>
            </p:cNvPr>
            <p:cNvSpPr/>
            <p:nvPr/>
          </p:nvSpPr>
          <p:spPr>
            <a:xfrm>
              <a:off x="10516583" y="2987505"/>
              <a:ext cx="1140852"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p>
          </p:txBody>
        </p:sp>
        <p:sp>
          <p:nvSpPr>
            <p:cNvPr id="11" name="正方形/長方形 10">
              <a:extLst>
                <a:ext uri="{FF2B5EF4-FFF2-40B4-BE49-F238E27FC236}">
                  <a16:creationId xmlns:a16="http://schemas.microsoft.com/office/drawing/2014/main" id="{58E610D7-A53A-4845-AF47-C767F99551B8}"/>
                </a:ext>
              </a:extLst>
            </p:cNvPr>
            <p:cNvSpPr/>
            <p:nvPr/>
          </p:nvSpPr>
          <p:spPr>
            <a:xfrm>
              <a:off x="10516583" y="3263710"/>
              <a:ext cx="1140852"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p>
          </p:txBody>
        </p:sp>
        <p:sp>
          <p:nvSpPr>
            <p:cNvPr id="12" name="正方形/長方形 11">
              <a:extLst>
                <a:ext uri="{FF2B5EF4-FFF2-40B4-BE49-F238E27FC236}">
                  <a16:creationId xmlns:a16="http://schemas.microsoft.com/office/drawing/2014/main" id="{D635A864-A007-4011-9519-9429ACDE7D58}"/>
                </a:ext>
              </a:extLst>
            </p:cNvPr>
            <p:cNvSpPr/>
            <p:nvPr/>
          </p:nvSpPr>
          <p:spPr>
            <a:xfrm>
              <a:off x="9345956" y="35769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契約形態</a:t>
              </a:r>
            </a:p>
          </p:txBody>
        </p:sp>
        <p:sp>
          <p:nvSpPr>
            <p:cNvPr id="13" name="正方形/長方形 12">
              <a:extLst>
                <a:ext uri="{FF2B5EF4-FFF2-40B4-BE49-F238E27FC236}">
                  <a16:creationId xmlns:a16="http://schemas.microsoft.com/office/drawing/2014/main" id="{6E8A8601-C575-4BA5-B254-18B3F16577AD}"/>
                </a:ext>
              </a:extLst>
            </p:cNvPr>
            <p:cNvSpPr/>
            <p:nvPr/>
          </p:nvSpPr>
          <p:spPr>
            <a:xfrm>
              <a:off x="9345956" y="38442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利用用途</a:t>
              </a:r>
            </a:p>
          </p:txBody>
        </p:sp>
        <p:sp>
          <p:nvSpPr>
            <p:cNvPr id="14" name="正方形/長方形 13">
              <a:extLst>
                <a:ext uri="{FF2B5EF4-FFF2-40B4-BE49-F238E27FC236}">
                  <a16:creationId xmlns:a16="http://schemas.microsoft.com/office/drawing/2014/main" id="{A486D9FE-2E4F-429A-B0C2-9FDDDBBFDFD9}"/>
                </a:ext>
              </a:extLst>
            </p:cNvPr>
            <p:cNvSpPr/>
            <p:nvPr/>
          </p:nvSpPr>
          <p:spPr>
            <a:xfrm>
              <a:off x="9345956" y="41115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開示範囲</a:t>
              </a:r>
            </a:p>
          </p:txBody>
        </p:sp>
        <p:sp>
          <p:nvSpPr>
            <p:cNvPr id="15" name="正方形/長方形 14">
              <a:extLst>
                <a:ext uri="{FF2B5EF4-FFF2-40B4-BE49-F238E27FC236}">
                  <a16:creationId xmlns:a16="http://schemas.microsoft.com/office/drawing/2014/main" id="{611525BD-5BDF-4ABA-B3DF-1ED5C3D190F7}"/>
                </a:ext>
              </a:extLst>
            </p:cNvPr>
            <p:cNvSpPr/>
            <p:nvPr/>
          </p:nvSpPr>
          <p:spPr>
            <a:xfrm>
              <a:off x="9345956" y="43788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有償無償</a:t>
              </a:r>
            </a:p>
          </p:txBody>
        </p:sp>
        <p:sp>
          <p:nvSpPr>
            <p:cNvPr id="16" name="正方形/長方形 15">
              <a:extLst>
                <a:ext uri="{FF2B5EF4-FFF2-40B4-BE49-F238E27FC236}">
                  <a16:creationId xmlns:a16="http://schemas.microsoft.com/office/drawing/2014/main" id="{509F86CE-966D-4735-A844-9ED5FF37714F}"/>
                </a:ext>
              </a:extLst>
            </p:cNvPr>
            <p:cNvSpPr/>
            <p:nvPr/>
          </p:nvSpPr>
          <p:spPr>
            <a:xfrm>
              <a:off x="9345956" y="46461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価格帯</a:t>
              </a:r>
            </a:p>
          </p:txBody>
        </p:sp>
        <p:grpSp>
          <p:nvGrpSpPr>
            <p:cNvPr id="17" name="グループ化 16">
              <a:extLst>
                <a:ext uri="{FF2B5EF4-FFF2-40B4-BE49-F238E27FC236}">
                  <a16:creationId xmlns:a16="http://schemas.microsoft.com/office/drawing/2014/main" id="{9F40FC48-49F7-4085-B665-9CFAC9A6C864}"/>
                </a:ext>
              </a:extLst>
            </p:cNvPr>
            <p:cNvGrpSpPr/>
            <p:nvPr/>
          </p:nvGrpSpPr>
          <p:grpSpPr>
            <a:xfrm>
              <a:off x="8200476" y="2287282"/>
              <a:ext cx="1128843" cy="622800"/>
              <a:chOff x="2068950" y="3206357"/>
              <a:chExt cx="749412" cy="622800"/>
            </a:xfrm>
          </p:grpSpPr>
          <p:sp>
            <p:nvSpPr>
              <p:cNvPr id="45" name="メモ 86">
                <a:extLst>
                  <a:ext uri="{FF2B5EF4-FFF2-40B4-BE49-F238E27FC236}">
                    <a16:creationId xmlns:a16="http://schemas.microsoft.com/office/drawing/2014/main" id="{9A320893-3404-46A5-ACAA-9493AD84420D}"/>
                  </a:ext>
                </a:extLst>
              </p:cNvPr>
              <p:cNvSpPr/>
              <p:nvPr/>
            </p:nvSpPr>
            <p:spPr>
              <a:xfrm>
                <a:off x="2068950" y="3206357"/>
                <a:ext cx="749412" cy="622800"/>
              </a:xfrm>
              <a:prstGeom prst="foldedCorner">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6" name="正方形/長方形 45">
                <a:extLst>
                  <a:ext uri="{FF2B5EF4-FFF2-40B4-BE49-F238E27FC236}">
                    <a16:creationId xmlns:a16="http://schemas.microsoft.com/office/drawing/2014/main" id="{BD649B18-B716-43B2-AC8E-C16D32665AC2}"/>
                  </a:ext>
                </a:extLst>
              </p:cNvPr>
              <p:cNvSpPr/>
              <p:nvPr/>
            </p:nvSpPr>
            <p:spPr>
              <a:xfrm>
                <a:off x="2160297" y="3256147"/>
                <a:ext cx="566718"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③データ項目に</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関連する概要</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8" name="正方形/長方形 17">
              <a:extLst>
                <a:ext uri="{FF2B5EF4-FFF2-40B4-BE49-F238E27FC236}">
                  <a16:creationId xmlns:a16="http://schemas.microsoft.com/office/drawing/2014/main" id="{48023061-61A5-4FFD-86A6-0157B9A9E036}"/>
                </a:ext>
              </a:extLst>
            </p:cNvPr>
            <p:cNvSpPr/>
            <p:nvPr/>
          </p:nvSpPr>
          <p:spPr>
            <a:xfrm>
              <a:off x="8200476" y="49125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語彙</a:t>
              </a:r>
            </a:p>
          </p:txBody>
        </p:sp>
        <p:sp>
          <p:nvSpPr>
            <p:cNvPr id="19" name="正方形/長方形 18">
              <a:extLst>
                <a:ext uri="{FF2B5EF4-FFF2-40B4-BE49-F238E27FC236}">
                  <a16:creationId xmlns:a16="http://schemas.microsoft.com/office/drawing/2014/main" id="{74BD172A-1FFD-45BD-B216-C5D4C46C23C1}"/>
                </a:ext>
              </a:extLst>
            </p:cNvPr>
            <p:cNvSpPr/>
            <p:nvPr/>
          </p:nvSpPr>
          <p:spPr>
            <a:xfrm>
              <a:off x="8200476" y="5178910"/>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スキーマ</a:t>
              </a:r>
            </a:p>
          </p:txBody>
        </p:sp>
        <p:sp>
          <p:nvSpPr>
            <p:cNvPr id="20" name="正方形/長方形 19">
              <a:extLst>
                <a:ext uri="{FF2B5EF4-FFF2-40B4-BE49-F238E27FC236}">
                  <a16:creationId xmlns:a16="http://schemas.microsoft.com/office/drawing/2014/main" id="{5116005F-2F4F-452D-980E-CB314D1FD894}"/>
                </a:ext>
              </a:extLst>
            </p:cNvPr>
            <p:cNvSpPr/>
            <p:nvPr/>
          </p:nvSpPr>
          <p:spPr>
            <a:xfrm>
              <a:off x="6730659" y="5445393"/>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コネクタ要否</a:t>
              </a:r>
            </a:p>
          </p:txBody>
        </p:sp>
        <p:sp>
          <p:nvSpPr>
            <p:cNvPr id="21" name="正方形/長方形 20">
              <a:extLst>
                <a:ext uri="{FF2B5EF4-FFF2-40B4-BE49-F238E27FC236}">
                  <a16:creationId xmlns:a16="http://schemas.microsoft.com/office/drawing/2014/main" id="{7B00614F-8A07-4F1F-8724-E7A984D804BF}"/>
                </a:ext>
              </a:extLst>
            </p:cNvPr>
            <p:cNvSpPr/>
            <p:nvPr/>
          </p:nvSpPr>
          <p:spPr>
            <a:xfrm>
              <a:off x="6730659" y="2987505"/>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p>
          </p:txBody>
        </p:sp>
        <p:sp>
          <p:nvSpPr>
            <p:cNvPr id="22" name="正方形/長方形 21">
              <a:extLst>
                <a:ext uri="{FF2B5EF4-FFF2-40B4-BE49-F238E27FC236}">
                  <a16:creationId xmlns:a16="http://schemas.microsoft.com/office/drawing/2014/main" id="{6A7994F5-DD41-4978-923F-65FCBB87418A}"/>
                </a:ext>
              </a:extLst>
            </p:cNvPr>
            <p:cNvSpPr/>
            <p:nvPr/>
          </p:nvSpPr>
          <p:spPr>
            <a:xfrm>
              <a:off x="6730659" y="3262094"/>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p>
          </p:txBody>
        </p:sp>
        <p:sp>
          <p:nvSpPr>
            <p:cNvPr id="23" name="正方形/長方形 22">
              <a:extLst>
                <a:ext uri="{FF2B5EF4-FFF2-40B4-BE49-F238E27FC236}">
                  <a16:creationId xmlns:a16="http://schemas.microsoft.com/office/drawing/2014/main" id="{E74D9F60-BDD4-4DA3-A5B5-7372368E93EB}"/>
                </a:ext>
              </a:extLst>
            </p:cNvPr>
            <p:cNvSpPr/>
            <p:nvPr/>
          </p:nvSpPr>
          <p:spPr>
            <a:xfrm>
              <a:off x="6730659" y="3577674"/>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契約形態</a:t>
              </a:r>
            </a:p>
          </p:txBody>
        </p:sp>
        <p:sp>
          <p:nvSpPr>
            <p:cNvPr id="24" name="正方形/長方形 23">
              <a:extLst>
                <a:ext uri="{FF2B5EF4-FFF2-40B4-BE49-F238E27FC236}">
                  <a16:creationId xmlns:a16="http://schemas.microsoft.com/office/drawing/2014/main" id="{DD63DB3C-6650-461A-8D49-BA3E7D9ECDF0}"/>
                </a:ext>
              </a:extLst>
            </p:cNvPr>
            <p:cNvSpPr/>
            <p:nvPr/>
          </p:nvSpPr>
          <p:spPr>
            <a:xfrm>
              <a:off x="6730659" y="3844491"/>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利用用途</a:t>
              </a:r>
            </a:p>
          </p:txBody>
        </p:sp>
        <p:sp>
          <p:nvSpPr>
            <p:cNvPr id="25" name="正方形/長方形 24">
              <a:extLst>
                <a:ext uri="{FF2B5EF4-FFF2-40B4-BE49-F238E27FC236}">
                  <a16:creationId xmlns:a16="http://schemas.microsoft.com/office/drawing/2014/main" id="{4AFEBBFD-F0F7-4F7E-86C8-FB46D68F046A}"/>
                </a:ext>
              </a:extLst>
            </p:cNvPr>
            <p:cNvSpPr/>
            <p:nvPr/>
          </p:nvSpPr>
          <p:spPr>
            <a:xfrm>
              <a:off x="6730659" y="4111308"/>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開示範囲</a:t>
              </a:r>
            </a:p>
          </p:txBody>
        </p:sp>
        <p:sp>
          <p:nvSpPr>
            <p:cNvPr id="26" name="正方形/長方形 25">
              <a:extLst>
                <a:ext uri="{FF2B5EF4-FFF2-40B4-BE49-F238E27FC236}">
                  <a16:creationId xmlns:a16="http://schemas.microsoft.com/office/drawing/2014/main" id="{09B98843-D25C-4BE5-9771-8E92A5E6A4AB}"/>
                </a:ext>
              </a:extLst>
            </p:cNvPr>
            <p:cNvSpPr/>
            <p:nvPr/>
          </p:nvSpPr>
          <p:spPr>
            <a:xfrm>
              <a:off x="6730659" y="4378125"/>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有償無償</a:t>
              </a:r>
            </a:p>
          </p:txBody>
        </p:sp>
        <p:sp>
          <p:nvSpPr>
            <p:cNvPr id="27" name="正方形/長方形 26">
              <a:extLst>
                <a:ext uri="{FF2B5EF4-FFF2-40B4-BE49-F238E27FC236}">
                  <a16:creationId xmlns:a16="http://schemas.microsoft.com/office/drawing/2014/main" id="{EE32B0B0-12BD-4DB6-8610-F8406AA5903F}"/>
                </a:ext>
              </a:extLst>
            </p:cNvPr>
            <p:cNvSpPr/>
            <p:nvPr/>
          </p:nvSpPr>
          <p:spPr>
            <a:xfrm>
              <a:off x="6730659" y="4644942"/>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価格帯</a:t>
              </a:r>
            </a:p>
          </p:txBody>
        </p:sp>
        <p:sp>
          <p:nvSpPr>
            <p:cNvPr id="28" name="正方形/長方形 27">
              <a:extLst>
                <a:ext uri="{FF2B5EF4-FFF2-40B4-BE49-F238E27FC236}">
                  <a16:creationId xmlns:a16="http://schemas.microsoft.com/office/drawing/2014/main" id="{68BADF44-A375-44A5-9B4C-D3D08AE985EC}"/>
                </a:ext>
              </a:extLst>
            </p:cNvPr>
            <p:cNvSpPr/>
            <p:nvPr/>
          </p:nvSpPr>
          <p:spPr>
            <a:xfrm>
              <a:off x="6730659" y="4911759"/>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語彙</a:t>
              </a:r>
            </a:p>
          </p:txBody>
        </p:sp>
        <p:sp>
          <p:nvSpPr>
            <p:cNvPr id="29" name="正方形/長方形 28">
              <a:extLst>
                <a:ext uri="{FF2B5EF4-FFF2-40B4-BE49-F238E27FC236}">
                  <a16:creationId xmlns:a16="http://schemas.microsoft.com/office/drawing/2014/main" id="{9191D955-376E-4327-BCCB-8771D024ECE7}"/>
                </a:ext>
              </a:extLst>
            </p:cNvPr>
            <p:cNvSpPr/>
            <p:nvPr/>
          </p:nvSpPr>
          <p:spPr>
            <a:xfrm>
              <a:off x="6730659" y="5178576"/>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スキーマ</a:t>
              </a:r>
            </a:p>
          </p:txBody>
        </p:sp>
        <p:sp>
          <p:nvSpPr>
            <p:cNvPr id="30" name="正方形/長方形 29">
              <a:extLst>
                <a:ext uri="{FF2B5EF4-FFF2-40B4-BE49-F238E27FC236}">
                  <a16:creationId xmlns:a16="http://schemas.microsoft.com/office/drawing/2014/main" id="{5615C198-0B26-4E34-86BE-80F9134ED8B3}"/>
                </a:ext>
              </a:extLst>
            </p:cNvPr>
            <p:cNvSpPr/>
            <p:nvPr/>
          </p:nvSpPr>
          <p:spPr>
            <a:xfrm>
              <a:off x="5421185" y="2972760"/>
              <a:ext cx="944087" cy="2982272"/>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1" name="左矢印 41">
              <a:extLst>
                <a:ext uri="{FF2B5EF4-FFF2-40B4-BE49-F238E27FC236}">
                  <a16:creationId xmlns:a16="http://schemas.microsoft.com/office/drawing/2014/main" id="{0D71C8AB-A3D5-4ABF-BF80-265F4B35E7C1}"/>
                </a:ext>
              </a:extLst>
            </p:cNvPr>
            <p:cNvSpPr/>
            <p:nvPr/>
          </p:nvSpPr>
          <p:spPr>
            <a:xfrm>
              <a:off x="7961113" y="3101022"/>
              <a:ext cx="2449259" cy="311285"/>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2" name="左矢印 104">
              <a:extLst>
                <a:ext uri="{FF2B5EF4-FFF2-40B4-BE49-F238E27FC236}">
                  <a16:creationId xmlns:a16="http://schemas.microsoft.com/office/drawing/2014/main" id="{0166F8B0-A157-4698-A670-24AAACCAAF04}"/>
                </a:ext>
              </a:extLst>
            </p:cNvPr>
            <p:cNvSpPr/>
            <p:nvPr/>
          </p:nvSpPr>
          <p:spPr>
            <a:xfrm>
              <a:off x="7961113" y="4084066"/>
              <a:ext cx="1326758" cy="311285"/>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3" name="左矢印 105">
              <a:extLst>
                <a:ext uri="{FF2B5EF4-FFF2-40B4-BE49-F238E27FC236}">
                  <a16:creationId xmlns:a16="http://schemas.microsoft.com/office/drawing/2014/main" id="{23DC0224-546B-4F64-A431-BA32884E98A1}"/>
                </a:ext>
              </a:extLst>
            </p:cNvPr>
            <p:cNvSpPr/>
            <p:nvPr/>
          </p:nvSpPr>
          <p:spPr>
            <a:xfrm>
              <a:off x="7961113" y="5045539"/>
              <a:ext cx="177812" cy="311285"/>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4" name="正方形/長方形 33">
              <a:extLst>
                <a:ext uri="{FF2B5EF4-FFF2-40B4-BE49-F238E27FC236}">
                  <a16:creationId xmlns:a16="http://schemas.microsoft.com/office/drawing/2014/main" id="{A7AA36B7-11FF-400E-8593-7D51E57CA438}"/>
                </a:ext>
              </a:extLst>
            </p:cNvPr>
            <p:cNvSpPr/>
            <p:nvPr/>
          </p:nvSpPr>
          <p:spPr>
            <a:xfrm>
              <a:off x="5472230" y="3271281"/>
              <a:ext cx="806291" cy="288976"/>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の基本項目</a:t>
              </a:r>
            </a:p>
          </p:txBody>
        </p:sp>
        <p:sp>
          <p:nvSpPr>
            <p:cNvPr id="35" name="正方形/長方形 34">
              <a:extLst>
                <a:ext uri="{FF2B5EF4-FFF2-40B4-BE49-F238E27FC236}">
                  <a16:creationId xmlns:a16="http://schemas.microsoft.com/office/drawing/2014/main" id="{31DF6B91-6B30-4B6E-A05D-23C3A03AEA2E}"/>
                </a:ext>
              </a:extLst>
            </p:cNvPr>
            <p:cNvSpPr/>
            <p:nvPr/>
          </p:nvSpPr>
          <p:spPr>
            <a:xfrm>
              <a:off x="5472230" y="3615957"/>
              <a:ext cx="806291" cy="226630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を</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拡張</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する項目</a:t>
              </a:r>
              <a:endPar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6" name="正方形/長方形 35">
              <a:extLst>
                <a:ext uri="{FF2B5EF4-FFF2-40B4-BE49-F238E27FC236}">
                  <a16:creationId xmlns:a16="http://schemas.microsoft.com/office/drawing/2014/main" id="{903F235D-BB3F-41C0-AAE4-C88B222DA3B2}"/>
                </a:ext>
              </a:extLst>
            </p:cNvPr>
            <p:cNvSpPr/>
            <p:nvPr/>
          </p:nvSpPr>
          <p:spPr>
            <a:xfrm>
              <a:off x="5472230" y="3011371"/>
              <a:ext cx="806291" cy="204210"/>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独自項目</a:t>
              </a:r>
            </a:p>
          </p:txBody>
        </p:sp>
        <p:sp>
          <p:nvSpPr>
            <p:cNvPr id="37" name="左矢印 112">
              <a:extLst>
                <a:ext uri="{FF2B5EF4-FFF2-40B4-BE49-F238E27FC236}">
                  <a16:creationId xmlns:a16="http://schemas.microsoft.com/office/drawing/2014/main" id="{01181862-0D6E-48FE-8EC3-B3CE552BF2DC}"/>
                </a:ext>
              </a:extLst>
            </p:cNvPr>
            <p:cNvSpPr/>
            <p:nvPr/>
          </p:nvSpPr>
          <p:spPr>
            <a:xfrm>
              <a:off x="6393814" y="3948419"/>
              <a:ext cx="267112" cy="311285"/>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8" name="左矢印 116">
              <a:extLst>
                <a:ext uri="{FF2B5EF4-FFF2-40B4-BE49-F238E27FC236}">
                  <a16:creationId xmlns:a16="http://schemas.microsoft.com/office/drawing/2014/main" id="{38EC5D83-D074-4C52-869B-147C1EE0B2F4}"/>
                </a:ext>
              </a:extLst>
            </p:cNvPr>
            <p:cNvSpPr/>
            <p:nvPr/>
          </p:nvSpPr>
          <p:spPr>
            <a:xfrm flipH="1">
              <a:off x="6393814" y="3122257"/>
              <a:ext cx="267112" cy="311285"/>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0" name="正方形/長方形 39">
              <a:extLst>
                <a:ext uri="{FF2B5EF4-FFF2-40B4-BE49-F238E27FC236}">
                  <a16:creationId xmlns:a16="http://schemas.microsoft.com/office/drawing/2014/main" id="{FBDE3104-3976-4E4D-B4DA-6216BDEF20D6}"/>
                </a:ext>
              </a:extLst>
            </p:cNvPr>
            <p:cNvSpPr/>
            <p:nvPr/>
          </p:nvSpPr>
          <p:spPr>
            <a:xfrm>
              <a:off x="10512681" y="5712213"/>
              <a:ext cx="1140852"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契約確認要否</a:t>
              </a:r>
            </a:p>
          </p:txBody>
        </p:sp>
        <p:sp>
          <p:nvSpPr>
            <p:cNvPr id="41" name="正方形/長方形 40">
              <a:extLst>
                <a:ext uri="{FF2B5EF4-FFF2-40B4-BE49-F238E27FC236}">
                  <a16:creationId xmlns:a16="http://schemas.microsoft.com/office/drawing/2014/main" id="{3E037F16-B2EE-4143-B462-3DD4FDCAEF00}"/>
                </a:ext>
              </a:extLst>
            </p:cNvPr>
            <p:cNvSpPr/>
            <p:nvPr/>
          </p:nvSpPr>
          <p:spPr>
            <a:xfrm>
              <a:off x="6730659" y="5712213"/>
              <a:ext cx="1140840" cy="242819"/>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契約確認要否</a:t>
              </a:r>
            </a:p>
          </p:txBody>
        </p:sp>
        <p:grpSp>
          <p:nvGrpSpPr>
            <p:cNvPr id="42" name="グループ化 41">
              <a:extLst>
                <a:ext uri="{FF2B5EF4-FFF2-40B4-BE49-F238E27FC236}">
                  <a16:creationId xmlns:a16="http://schemas.microsoft.com/office/drawing/2014/main" id="{33CE6ECF-92D0-46E9-B94F-73707112F5A1}"/>
                </a:ext>
              </a:extLst>
            </p:cNvPr>
            <p:cNvGrpSpPr/>
            <p:nvPr/>
          </p:nvGrpSpPr>
          <p:grpSpPr>
            <a:xfrm>
              <a:off x="5398959" y="2287282"/>
              <a:ext cx="1128846" cy="622800"/>
              <a:chOff x="1987163" y="3193552"/>
              <a:chExt cx="951432" cy="533760"/>
            </a:xfrm>
          </p:grpSpPr>
          <p:sp>
            <p:nvSpPr>
              <p:cNvPr id="43" name="メモ 107">
                <a:extLst>
                  <a:ext uri="{FF2B5EF4-FFF2-40B4-BE49-F238E27FC236}">
                    <a16:creationId xmlns:a16="http://schemas.microsoft.com/office/drawing/2014/main" id="{CF4DBD21-856C-4B17-AAA2-62D2CD416331}"/>
                  </a:ext>
                </a:extLst>
              </p:cNvPr>
              <p:cNvSpPr/>
              <p:nvPr/>
            </p:nvSpPr>
            <p:spPr>
              <a:xfrm>
                <a:off x="1987163" y="3193552"/>
                <a:ext cx="951432" cy="533760"/>
              </a:xfrm>
              <a:prstGeom prst="foldedCorner">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4" name="正方形/長方形 43">
                <a:extLst>
                  <a:ext uri="{FF2B5EF4-FFF2-40B4-BE49-F238E27FC236}">
                    <a16:creationId xmlns:a16="http://schemas.microsoft.com/office/drawing/2014/main" id="{3DEBE0F6-B4F2-4C98-83BF-367E567270A2}"/>
                  </a:ext>
                </a:extLst>
              </p:cNvPr>
              <p:cNvSpPr/>
              <p:nvPr/>
            </p:nvSpPr>
            <p:spPr>
              <a:xfrm>
                <a:off x="1998758" y="3241310"/>
                <a:ext cx="928240" cy="44841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⑤</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データ項目との紐付け、拡張</a:t>
                </a:r>
              </a:p>
            </p:txBody>
          </p:sp>
        </p:grpSp>
      </p:grpSp>
      <p:sp>
        <p:nvSpPr>
          <p:cNvPr id="55" name="正方形/長方形 54">
            <a:extLst>
              <a:ext uri="{FF2B5EF4-FFF2-40B4-BE49-F238E27FC236}">
                <a16:creationId xmlns:a16="http://schemas.microsoft.com/office/drawing/2014/main" id="{AC8E4628-7DA1-470A-95B3-B912261CA810}"/>
              </a:ext>
            </a:extLst>
          </p:cNvPr>
          <p:cNvSpPr/>
          <p:nvPr/>
        </p:nvSpPr>
        <p:spPr>
          <a:xfrm>
            <a:off x="1220565" y="6000917"/>
            <a:ext cx="10231130" cy="859367"/>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参照仕様：</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Data Catalog Vocabulary (DCAT) - Version 2</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https://www.w3.org/TR/vocab-dcat-2/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参照仕様：データ社会推進協議会（</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DSA)</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b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b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データカタログ作成ガイドライン</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V2.1 : https://data-society-alliance.org/survey-research/datacatalogguideline/</a:t>
            </a:r>
          </a:p>
        </p:txBody>
      </p:sp>
      <p:sp>
        <p:nvSpPr>
          <p:cNvPr id="56" name="正方形/長方形 55">
            <a:extLst>
              <a:ext uri="{FF2B5EF4-FFF2-40B4-BE49-F238E27FC236}">
                <a16:creationId xmlns:a16="http://schemas.microsoft.com/office/drawing/2014/main" id="{E23C4DCF-DE17-40D2-B5DC-27D505730C1F}"/>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対象読者：技術者向け</a:t>
            </a:r>
          </a:p>
        </p:txBody>
      </p:sp>
      <p:sp>
        <p:nvSpPr>
          <p:cNvPr id="59" name="メモ 65">
            <a:extLst>
              <a:ext uri="{FF2B5EF4-FFF2-40B4-BE49-F238E27FC236}">
                <a16:creationId xmlns:a16="http://schemas.microsoft.com/office/drawing/2014/main" id="{F0FCA3F6-A512-4AC3-8B06-CEFF961FF7C2}"/>
              </a:ext>
            </a:extLst>
          </p:cNvPr>
          <p:cNvSpPr/>
          <p:nvPr/>
        </p:nvSpPr>
        <p:spPr>
          <a:xfrm>
            <a:off x="8989093" y="4665857"/>
            <a:ext cx="1692001" cy="622829"/>
          </a:xfrm>
          <a:prstGeom prst="foldedCorner">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0" name="正方形/長方形 59">
            <a:extLst>
              <a:ext uri="{FF2B5EF4-FFF2-40B4-BE49-F238E27FC236}">
                <a16:creationId xmlns:a16="http://schemas.microsoft.com/office/drawing/2014/main" id="{A27A003A-6F67-40B3-9261-7818620E921E}"/>
              </a:ext>
            </a:extLst>
          </p:cNvPr>
          <p:cNvSpPr/>
          <p:nvPr/>
        </p:nvSpPr>
        <p:spPr>
          <a:xfrm>
            <a:off x="9218584" y="4823967"/>
            <a:ext cx="123944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Times New Roman" panose="02020603050405020304" pitchFamily="18" charset="0"/>
              </a:rPr>
              <a:t>④コネクタ制御</a:t>
            </a:r>
            <a:endPar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1" name="テキスト プレースホルダー 1">
            <a:extLst>
              <a:ext uri="{FF2B5EF4-FFF2-40B4-BE49-F238E27FC236}">
                <a16:creationId xmlns:a16="http://schemas.microsoft.com/office/drawing/2014/main" id="{40012C62-F60E-46C5-883D-481D874F1E34}"/>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5.1.</a:t>
            </a:r>
            <a:r>
              <a:rPr kumimoji="1" lang="ja-JP" altLang="en-US" sz="24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 </a:t>
            </a:r>
            <a:r>
              <a:rPr kumimoji="1" lang="en-US" altLang="ja-JP"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CADDE 4.0 </a:t>
            </a:r>
            <a:r>
              <a:rPr kumimoji="1" lang="ja-JP" altLang="en-US"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rPr>
              <a:t>データカタログ項目仕様</a:t>
            </a:r>
            <a:r>
              <a:rPr kumimoji="1" lang="ja-JP" altLang="en-US" sz="24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の設計方針　解説 </a:t>
            </a:r>
            <a:r>
              <a:rPr kumimoji="1" lang="en-US" altLang="ja-JP" sz="24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(1)</a:t>
            </a:r>
            <a:endParaRPr kumimoji="1" lang="ja-JP" altLang="en-US" sz="24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80163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BAFBDD1-AAD5-F603-3CDA-EB92BBD11813}"/>
              </a:ext>
            </a:extLst>
          </p:cNvPr>
          <p:cNvPicPr>
            <a:picLocks noChangeAspect="1"/>
          </p:cNvPicPr>
          <p:nvPr/>
        </p:nvPicPr>
        <p:blipFill>
          <a:blip r:embed="rId3"/>
          <a:stretch>
            <a:fillRect/>
          </a:stretch>
        </p:blipFill>
        <p:spPr>
          <a:xfrm>
            <a:off x="7401830" y="1811079"/>
            <a:ext cx="3814250" cy="4139258"/>
          </a:xfrm>
          <a:prstGeom prst="rect">
            <a:avLst/>
          </a:prstGeom>
        </p:spPr>
      </p:pic>
      <p:grpSp>
        <p:nvGrpSpPr>
          <p:cNvPr id="5" name="グループ化 4">
            <a:extLst>
              <a:ext uri="{FF2B5EF4-FFF2-40B4-BE49-F238E27FC236}">
                <a16:creationId xmlns:a16="http://schemas.microsoft.com/office/drawing/2014/main" id="{AF331E36-5CCA-F598-C98F-70A38EA9C485}"/>
              </a:ext>
            </a:extLst>
          </p:cNvPr>
          <p:cNvGrpSpPr/>
          <p:nvPr/>
        </p:nvGrpSpPr>
        <p:grpSpPr>
          <a:xfrm>
            <a:off x="760989" y="2109351"/>
            <a:ext cx="5451318" cy="4243630"/>
            <a:chOff x="4945585" y="2231841"/>
            <a:chExt cx="4424408" cy="4354101"/>
          </a:xfrm>
        </p:grpSpPr>
        <p:grpSp>
          <p:nvGrpSpPr>
            <p:cNvPr id="6" name="グループ化 5">
              <a:extLst>
                <a:ext uri="{FF2B5EF4-FFF2-40B4-BE49-F238E27FC236}">
                  <a16:creationId xmlns:a16="http://schemas.microsoft.com/office/drawing/2014/main" id="{C4691276-F9E8-5FA0-FA6F-B8E2D4E628C3}"/>
                </a:ext>
              </a:extLst>
            </p:cNvPr>
            <p:cNvGrpSpPr/>
            <p:nvPr/>
          </p:nvGrpSpPr>
          <p:grpSpPr>
            <a:xfrm>
              <a:off x="6276636" y="6055766"/>
              <a:ext cx="1202745" cy="521051"/>
              <a:chOff x="6305637" y="6040026"/>
              <a:chExt cx="1202745" cy="521051"/>
            </a:xfrm>
          </p:grpSpPr>
          <p:sp>
            <p:nvSpPr>
              <p:cNvPr id="76" name="正方形/長方形 75">
                <a:extLst>
                  <a:ext uri="{FF2B5EF4-FFF2-40B4-BE49-F238E27FC236}">
                    <a16:creationId xmlns:a16="http://schemas.microsoft.com/office/drawing/2014/main" id="{2F632EFC-769D-C624-B694-B3A80C59F579}"/>
                  </a:ext>
                </a:extLst>
              </p:cNvPr>
              <p:cNvSpPr/>
              <p:nvPr/>
            </p:nvSpPr>
            <p:spPr>
              <a:xfrm>
                <a:off x="6311701" y="6040026"/>
                <a:ext cx="1196681" cy="52105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CADDE</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コネクタ制御</a:t>
                </a:r>
                <a:endPar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7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7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データ取得に必要な項目</a:t>
                </a:r>
                <a:r>
                  <a:rPr kumimoji="1" lang="en-US" altLang="ja-JP" sz="7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77" name="正方形/長方形 76">
                <a:extLst>
                  <a:ext uri="{FF2B5EF4-FFF2-40B4-BE49-F238E27FC236}">
                    <a16:creationId xmlns:a16="http://schemas.microsoft.com/office/drawing/2014/main" id="{C68EF774-566E-A31B-C16D-D2619D6F3761}"/>
                  </a:ext>
                </a:extLst>
              </p:cNvPr>
              <p:cNvSpPr/>
              <p:nvPr/>
            </p:nvSpPr>
            <p:spPr>
              <a:xfrm>
                <a:off x="6305637" y="6060074"/>
                <a:ext cx="1024245" cy="491264"/>
              </a:xfrm>
              <a:prstGeom prst="rect">
                <a:avLst/>
              </a:prstGeom>
              <a:noFill/>
              <a:ln w="38100" cap="flat" cmpd="sng" algn="ctr">
                <a:solidFill>
                  <a:srgbClr val="FFC000">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31"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grpSp>
          <p:nvGrpSpPr>
            <p:cNvPr id="7" name="グループ化 6">
              <a:extLst>
                <a:ext uri="{FF2B5EF4-FFF2-40B4-BE49-F238E27FC236}">
                  <a16:creationId xmlns:a16="http://schemas.microsoft.com/office/drawing/2014/main" id="{2CF764F8-A3CC-59DD-3C75-887286E21826}"/>
                </a:ext>
              </a:extLst>
            </p:cNvPr>
            <p:cNvGrpSpPr/>
            <p:nvPr/>
          </p:nvGrpSpPr>
          <p:grpSpPr>
            <a:xfrm>
              <a:off x="8253993" y="2231841"/>
              <a:ext cx="1116000" cy="415491"/>
              <a:chOff x="8326128" y="2251283"/>
              <a:chExt cx="1095430" cy="415491"/>
            </a:xfrm>
          </p:grpSpPr>
          <p:sp>
            <p:nvSpPr>
              <p:cNvPr id="74" name="正方形/長方形 73">
                <a:extLst>
                  <a:ext uri="{FF2B5EF4-FFF2-40B4-BE49-F238E27FC236}">
                    <a16:creationId xmlns:a16="http://schemas.microsoft.com/office/drawing/2014/main" id="{B4A5AB92-0907-F699-45DC-A6D6A6222DF1}"/>
                  </a:ext>
                </a:extLst>
              </p:cNvPr>
              <p:cNvSpPr/>
              <p:nvPr/>
            </p:nvSpPr>
            <p:spPr>
              <a:xfrm>
                <a:off x="8338318" y="2251283"/>
                <a:ext cx="1037371" cy="410526"/>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データ情報</a:t>
                </a:r>
                <a:endPar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語彙、用語</a:t>
                </a: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の項目</a:t>
                </a:r>
              </a:p>
            </p:txBody>
          </p:sp>
          <p:sp>
            <p:nvSpPr>
              <p:cNvPr id="75" name="正方形/長方形 74">
                <a:extLst>
                  <a:ext uri="{FF2B5EF4-FFF2-40B4-BE49-F238E27FC236}">
                    <a16:creationId xmlns:a16="http://schemas.microsoft.com/office/drawing/2014/main" id="{83B48CC1-B7B3-D1F2-0A7E-8AF197596A29}"/>
                  </a:ext>
                </a:extLst>
              </p:cNvPr>
              <p:cNvSpPr/>
              <p:nvPr/>
            </p:nvSpPr>
            <p:spPr>
              <a:xfrm>
                <a:off x="8326128" y="2251631"/>
                <a:ext cx="1095430" cy="415143"/>
              </a:xfrm>
              <a:prstGeom prst="rect">
                <a:avLst/>
              </a:prstGeom>
              <a:noFill/>
              <a:ln w="38100" cap="flat" cmpd="sng" algn="ctr">
                <a:solidFill>
                  <a:srgbClr val="0070C0"/>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723"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grpSp>
          <p:nvGrpSpPr>
            <p:cNvPr id="12" name="グループ化 11">
              <a:extLst>
                <a:ext uri="{FF2B5EF4-FFF2-40B4-BE49-F238E27FC236}">
                  <a16:creationId xmlns:a16="http://schemas.microsoft.com/office/drawing/2014/main" id="{A5552F79-3220-6AB7-61C2-24E7E28E42EC}"/>
                </a:ext>
              </a:extLst>
            </p:cNvPr>
            <p:cNvGrpSpPr/>
            <p:nvPr/>
          </p:nvGrpSpPr>
          <p:grpSpPr>
            <a:xfrm>
              <a:off x="8253993" y="2721522"/>
              <a:ext cx="1116000" cy="271803"/>
              <a:chOff x="8326127" y="2744570"/>
              <a:chExt cx="1095431" cy="271803"/>
            </a:xfrm>
          </p:grpSpPr>
          <p:sp>
            <p:nvSpPr>
              <p:cNvPr id="72" name="正方形/長方形 71">
                <a:extLst>
                  <a:ext uri="{FF2B5EF4-FFF2-40B4-BE49-F238E27FC236}">
                    <a16:creationId xmlns:a16="http://schemas.microsoft.com/office/drawing/2014/main" id="{F6DBF9B5-2FFB-F9C3-05AE-931025A5AE9A}"/>
                  </a:ext>
                </a:extLst>
              </p:cNvPr>
              <p:cNvSpPr/>
              <p:nvPr/>
            </p:nvSpPr>
            <p:spPr>
              <a:xfrm>
                <a:off x="8351901" y="2759720"/>
                <a:ext cx="1061785" cy="25263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データ利用条件</a:t>
                </a:r>
              </a:p>
            </p:txBody>
          </p:sp>
          <p:sp>
            <p:nvSpPr>
              <p:cNvPr id="73" name="正方形/長方形 72">
                <a:extLst>
                  <a:ext uri="{FF2B5EF4-FFF2-40B4-BE49-F238E27FC236}">
                    <a16:creationId xmlns:a16="http://schemas.microsoft.com/office/drawing/2014/main" id="{63B6D686-B730-BC87-BE39-C0B56AA8CB4A}"/>
                  </a:ext>
                </a:extLst>
              </p:cNvPr>
              <p:cNvSpPr/>
              <p:nvPr/>
            </p:nvSpPr>
            <p:spPr>
              <a:xfrm>
                <a:off x="8326127" y="2744570"/>
                <a:ext cx="1095431" cy="271803"/>
              </a:xfrm>
              <a:prstGeom prst="rect">
                <a:avLst/>
              </a:prstGeom>
              <a:noFill/>
              <a:ln w="38100" cap="flat" cmpd="sng" algn="ctr">
                <a:solidFill>
                  <a:srgbClr val="7030A0"/>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723"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sp>
          <p:nvSpPr>
            <p:cNvPr id="13" name="テキスト ボックス 134">
              <a:extLst>
                <a:ext uri="{FF2B5EF4-FFF2-40B4-BE49-F238E27FC236}">
                  <a16:creationId xmlns:a16="http://schemas.microsoft.com/office/drawing/2014/main" id="{11B95728-7E1F-C75A-F2D7-AD0C5DF583C9}"/>
                </a:ext>
              </a:extLst>
            </p:cNvPr>
            <p:cNvSpPr txBox="1"/>
            <p:nvPr/>
          </p:nvSpPr>
          <p:spPr>
            <a:xfrm>
              <a:off x="5457196"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0..1</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54" name="グループ化 53">
              <a:extLst>
                <a:ext uri="{FF2B5EF4-FFF2-40B4-BE49-F238E27FC236}">
                  <a16:creationId xmlns:a16="http://schemas.microsoft.com/office/drawing/2014/main" id="{CDAC5688-C958-DF2E-B5C5-3F69BA28BB61}"/>
                </a:ext>
              </a:extLst>
            </p:cNvPr>
            <p:cNvGrpSpPr/>
            <p:nvPr/>
          </p:nvGrpSpPr>
          <p:grpSpPr>
            <a:xfrm>
              <a:off x="4945585" y="6046640"/>
              <a:ext cx="1111198" cy="539302"/>
              <a:chOff x="4945585" y="6000920"/>
              <a:chExt cx="1111198" cy="539302"/>
            </a:xfrm>
          </p:grpSpPr>
          <p:sp>
            <p:nvSpPr>
              <p:cNvPr id="70" name="正方形/長方形 69">
                <a:extLst>
                  <a:ext uri="{FF2B5EF4-FFF2-40B4-BE49-F238E27FC236}">
                    <a16:creationId xmlns:a16="http://schemas.microsoft.com/office/drawing/2014/main" id="{5A67BBC3-92C1-5ACE-5CD4-6E99CC792F83}"/>
                  </a:ext>
                </a:extLst>
              </p:cNvPr>
              <p:cNvSpPr/>
              <p:nvPr/>
            </p:nvSpPr>
            <p:spPr>
              <a:xfrm>
                <a:off x="4945721" y="6000920"/>
                <a:ext cx="1106673" cy="539302"/>
              </a:xfrm>
              <a:prstGeom prst="rect">
                <a:avLst/>
              </a:prstGeom>
              <a:ln>
                <a:noFill/>
              </a:ln>
            </p:spPr>
            <p:txBody>
              <a:bodyPr wrap="square"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データ情報</a:t>
                </a:r>
                <a:endPar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Schema</a:t>
                </a: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への</a:t>
                </a: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URL)</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NGSI</a:t>
                </a:r>
                <a:r>
                  <a:rPr kumimoji="1"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71" name="正方形/長方形 70">
                <a:extLst>
                  <a:ext uri="{FF2B5EF4-FFF2-40B4-BE49-F238E27FC236}">
                    <a16:creationId xmlns:a16="http://schemas.microsoft.com/office/drawing/2014/main" id="{1130DC94-C6CB-4205-4082-5CDB748247CC}"/>
                  </a:ext>
                </a:extLst>
              </p:cNvPr>
              <p:cNvSpPr/>
              <p:nvPr/>
            </p:nvSpPr>
            <p:spPr>
              <a:xfrm>
                <a:off x="4945585" y="6017933"/>
                <a:ext cx="1111198" cy="492012"/>
              </a:xfrm>
              <a:prstGeom prst="rect">
                <a:avLst/>
              </a:prstGeom>
              <a:noFill/>
              <a:ln w="38100" cap="flat" cmpd="sng" algn="ctr">
                <a:solidFill>
                  <a:srgbClr val="0070C0"/>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723"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sp>
          <p:nvSpPr>
            <p:cNvPr id="56" name="テキスト ボックス 65">
              <a:extLst>
                <a:ext uri="{FF2B5EF4-FFF2-40B4-BE49-F238E27FC236}">
                  <a16:creationId xmlns:a16="http://schemas.microsoft.com/office/drawing/2014/main" id="{4B8138A4-6E34-8189-27B6-EB4EE3E7000B}"/>
                </a:ext>
              </a:extLst>
            </p:cNvPr>
            <p:cNvSpPr txBox="1"/>
            <p:nvPr/>
          </p:nvSpPr>
          <p:spPr>
            <a:xfrm>
              <a:off x="8019855" y="3262867"/>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0..1</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7" name="正方形/長方形 56">
              <a:extLst>
                <a:ext uri="{FF2B5EF4-FFF2-40B4-BE49-F238E27FC236}">
                  <a16:creationId xmlns:a16="http://schemas.microsoft.com/office/drawing/2014/main" id="{A22DF390-EF34-658F-6C64-944DF3A9707C}"/>
                </a:ext>
              </a:extLst>
            </p:cNvPr>
            <p:cNvSpPr/>
            <p:nvPr/>
          </p:nvSpPr>
          <p:spPr>
            <a:xfrm>
              <a:off x="8253993" y="3067515"/>
              <a:ext cx="1116000" cy="412894"/>
            </a:xfrm>
            <a:prstGeom prst="rect">
              <a:avLst/>
            </a:prstGeom>
            <a:ln w="38100">
              <a:solidFill>
                <a:srgbClr val="FFC000">
                  <a:lumMod val="75000"/>
                </a:srgbClr>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1125444"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CADDE</a:t>
              </a:r>
              <a:r>
                <a:rPr kumimoji="0" lang="ja-JP" altLang="en-US" sz="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コネクタ制御</a:t>
              </a:r>
              <a:endParaRPr kumimoji="0" lang="en-US" altLang="ja-JP" sz="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a:p>
              <a:pPr marL="0" marR="0" lvl="0" indent="0" defTabSz="1125444" eaLnBrk="1" fontAlgn="auto" latinLnBrk="0" hangingPunct="1">
                <a:lnSpc>
                  <a:spcPct val="100000"/>
                </a:lnSpc>
                <a:spcBef>
                  <a:spcPts val="0"/>
                </a:spcBef>
                <a:spcAft>
                  <a:spcPts val="0"/>
                </a:spcAft>
                <a:buClrTx/>
                <a:buSzTx/>
                <a:buFontTx/>
                <a:buNone/>
                <a:tabLst/>
                <a:defRPr/>
              </a:pPr>
              <a:r>
                <a:rPr kumimoji="0" lang="en-US" altLang="ja-JP" sz="6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r>
                <a:rPr kumimoji="0" lang="ja-JP" altLang="en-US" sz="6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詳細検索に必要な項目</a:t>
              </a:r>
              <a:r>
                <a:rPr kumimoji="0" lang="en-US" altLang="ja-JP" sz="6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p>
            <a:p>
              <a:pPr marL="0" marR="0" lvl="0" indent="0" defTabSz="1125444" eaLnBrk="1" fontAlgn="auto" latinLnBrk="0" hangingPunct="1">
                <a:lnSpc>
                  <a:spcPct val="100000"/>
                </a:lnSpc>
                <a:spcBef>
                  <a:spcPts val="0"/>
                </a:spcBef>
                <a:spcAft>
                  <a:spcPts val="0"/>
                </a:spcAft>
                <a:buClrTx/>
                <a:buSzTx/>
                <a:buFontTx/>
                <a:buNone/>
                <a:tabLst/>
                <a:defRPr/>
              </a:pPr>
              <a:endParaRPr kumimoji="0" lang="en-US" altLang="ja-JP" sz="615"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58" name="テキスト ボックス 132">
              <a:extLst>
                <a:ext uri="{FF2B5EF4-FFF2-40B4-BE49-F238E27FC236}">
                  <a16:creationId xmlns:a16="http://schemas.microsoft.com/office/drawing/2014/main" id="{B268A3AF-8989-829A-31DB-B7A1DB6DF5E5}"/>
                </a:ext>
              </a:extLst>
            </p:cNvPr>
            <p:cNvSpPr txBox="1"/>
            <p:nvPr/>
          </p:nvSpPr>
          <p:spPr>
            <a:xfrm>
              <a:off x="8020452" y="2252042"/>
              <a:ext cx="279835"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59" name="図 58">
              <a:extLst>
                <a:ext uri="{FF2B5EF4-FFF2-40B4-BE49-F238E27FC236}">
                  <a16:creationId xmlns:a16="http://schemas.microsoft.com/office/drawing/2014/main" id="{A3FEDEBB-D9E5-B430-FD12-B72995744561}"/>
                </a:ext>
              </a:extLst>
            </p:cNvPr>
            <p:cNvPicPr>
              <a:picLocks noChangeAspect="1"/>
            </p:cNvPicPr>
            <p:nvPr/>
          </p:nvPicPr>
          <p:blipFill>
            <a:blip r:embed="rId4"/>
            <a:stretch>
              <a:fillRect/>
            </a:stretch>
          </p:blipFill>
          <p:spPr>
            <a:xfrm>
              <a:off x="5051623" y="2345634"/>
              <a:ext cx="3277258" cy="3546547"/>
            </a:xfrm>
            <a:prstGeom prst="rect">
              <a:avLst/>
            </a:prstGeom>
          </p:spPr>
        </p:pic>
        <p:cxnSp>
          <p:nvCxnSpPr>
            <p:cNvPr id="60" name="直線矢印コネクタ 59">
              <a:extLst>
                <a:ext uri="{FF2B5EF4-FFF2-40B4-BE49-F238E27FC236}">
                  <a16:creationId xmlns:a16="http://schemas.microsoft.com/office/drawing/2014/main" id="{A6AC411A-F56D-6840-5ACC-73FD3F05E7D1}"/>
                </a:ext>
              </a:extLst>
            </p:cNvPr>
            <p:cNvCxnSpPr>
              <a:cxnSpLocks/>
              <a:endCxn id="71" idx="0"/>
            </p:cNvCxnSpPr>
            <p:nvPr/>
          </p:nvCxnSpPr>
          <p:spPr>
            <a:xfrm flipH="1">
              <a:off x="5501184" y="5892181"/>
              <a:ext cx="846276" cy="171472"/>
            </a:xfrm>
            <a:prstGeom prst="straightConnector1">
              <a:avLst/>
            </a:prstGeom>
            <a:noFill/>
            <a:ln w="12700" cap="flat" cmpd="sng" algn="ctr">
              <a:solidFill>
                <a:sysClr val="windowText" lastClr="000000"/>
              </a:solidFill>
              <a:prstDash val="solid"/>
              <a:miter lim="800000"/>
              <a:headEnd type="none" w="med" len="med"/>
              <a:tailEnd type="arrow" w="med" len="med"/>
            </a:ln>
            <a:effectLst/>
          </p:spPr>
        </p:cxnSp>
        <p:cxnSp>
          <p:nvCxnSpPr>
            <p:cNvPr id="61" name="直線矢印コネクタ 60">
              <a:extLst>
                <a:ext uri="{FF2B5EF4-FFF2-40B4-BE49-F238E27FC236}">
                  <a16:creationId xmlns:a16="http://schemas.microsoft.com/office/drawing/2014/main" id="{F3699EF3-2E19-C5AC-3576-B6813978014A}"/>
                </a:ext>
              </a:extLst>
            </p:cNvPr>
            <p:cNvCxnSpPr>
              <a:cxnSpLocks/>
              <a:endCxn id="77" idx="0"/>
            </p:cNvCxnSpPr>
            <p:nvPr/>
          </p:nvCxnSpPr>
          <p:spPr>
            <a:xfrm>
              <a:off x="6340800" y="5900503"/>
              <a:ext cx="447958" cy="175311"/>
            </a:xfrm>
            <a:prstGeom prst="straightConnector1">
              <a:avLst/>
            </a:prstGeom>
            <a:noFill/>
            <a:ln w="12700" cap="flat" cmpd="sng" algn="ctr">
              <a:solidFill>
                <a:sysClr val="windowText" lastClr="000000"/>
              </a:solidFill>
              <a:prstDash val="solid"/>
              <a:miter lim="800000"/>
              <a:headEnd type="none" w="med" len="med"/>
              <a:tailEnd type="arrow" w="med" len="med"/>
            </a:ln>
            <a:effectLst/>
          </p:spPr>
        </p:cxnSp>
        <p:sp>
          <p:nvSpPr>
            <p:cNvPr id="62" name="テキスト ボックス 134">
              <a:extLst>
                <a:ext uri="{FF2B5EF4-FFF2-40B4-BE49-F238E27FC236}">
                  <a16:creationId xmlns:a16="http://schemas.microsoft.com/office/drawing/2014/main" id="{1A7C8C25-0262-46D9-B144-EDD5F776765E}"/>
                </a:ext>
              </a:extLst>
            </p:cNvPr>
            <p:cNvSpPr txBox="1"/>
            <p:nvPr/>
          </p:nvSpPr>
          <p:spPr>
            <a:xfrm>
              <a:off x="6836677"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0..1</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63" name="直線矢印コネクタ 62">
              <a:extLst>
                <a:ext uri="{FF2B5EF4-FFF2-40B4-BE49-F238E27FC236}">
                  <a16:creationId xmlns:a16="http://schemas.microsoft.com/office/drawing/2014/main" id="{308531ED-916B-F923-FD40-D46A0EA7C7B6}"/>
                </a:ext>
              </a:extLst>
            </p:cNvPr>
            <p:cNvCxnSpPr>
              <a:cxnSpLocks/>
            </p:cNvCxnSpPr>
            <p:nvPr/>
          </p:nvCxnSpPr>
          <p:spPr>
            <a:xfrm flipV="1">
              <a:off x="7565733" y="2430811"/>
              <a:ext cx="688109" cy="1034076"/>
            </a:xfrm>
            <a:prstGeom prst="straightConnector1">
              <a:avLst/>
            </a:prstGeom>
            <a:noFill/>
            <a:ln w="12700" cap="flat" cmpd="sng" algn="ctr">
              <a:solidFill>
                <a:sysClr val="windowText" lastClr="000000"/>
              </a:solidFill>
              <a:prstDash val="solid"/>
              <a:miter lim="800000"/>
              <a:headEnd type="none" w="med" len="med"/>
              <a:tailEnd type="arrow" w="med" len="med"/>
            </a:ln>
            <a:effectLst/>
          </p:spPr>
        </p:cxnSp>
        <p:cxnSp>
          <p:nvCxnSpPr>
            <p:cNvPr id="64" name="直線矢印コネクタ 63">
              <a:extLst>
                <a:ext uri="{FF2B5EF4-FFF2-40B4-BE49-F238E27FC236}">
                  <a16:creationId xmlns:a16="http://schemas.microsoft.com/office/drawing/2014/main" id="{6511BB58-C104-C865-BFDF-B65D56694ADE}"/>
                </a:ext>
              </a:extLst>
            </p:cNvPr>
            <p:cNvCxnSpPr>
              <a:cxnSpLocks/>
            </p:cNvCxnSpPr>
            <p:nvPr/>
          </p:nvCxnSpPr>
          <p:spPr>
            <a:xfrm flipV="1">
              <a:off x="7565582" y="2854004"/>
              <a:ext cx="697939" cy="619832"/>
            </a:xfrm>
            <a:prstGeom prst="straightConnector1">
              <a:avLst/>
            </a:prstGeom>
            <a:noFill/>
            <a:ln w="12700" cap="flat" cmpd="sng" algn="ctr">
              <a:solidFill>
                <a:sysClr val="windowText" lastClr="000000"/>
              </a:solidFill>
              <a:prstDash val="solid"/>
              <a:miter lim="800000"/>
              <a:headEnd type="none" w="med" len="med"/>
              <a:tailEnd type="arrow" w="med" len="med"/>
            </a:ln>
            <a:effectLst/>
          </p:spPr>
        </p:cxnSp>
        <p:cxnSp>
          <p:nvCxnSpPr>
            <p:cNvPr id="65" name="直線矢印コネクタ 64">
              <a:extLst>
                <a:ext uri="{FF2B5EF4-FFF2-40B4-BE49-F238E27FC236}">
                  <a16:creationId xmlns:a16="http://schemas.microsoft.com/office/drawing/2014/main" id="{AF245381-A821-63FE-6D6B-73C810D6293B}"/>
                </a:ext>
              </a:extLst>
            </p:cNvPr>
            <p:cNvCxnSpPr>
              <a:cxnSpLocks/>
            </p:cNvCxnSpPr>
            <p:nvPr/>
          </p:nvCxnSpPr>
          <p:spPr>
            <a:xfrm flipV="1">
              <a:off x="7565582" y="3199997"/>
              <a:ext cx="697939" cy="264890"/>
            </a:xfrm>
            <a:prstGeom prst="straightConnector1">
              <a:avLst/>
            </a:prstGeom>
            <a:noFill/>
            <a:ln w="12700" cap="flat" cmpd="sng" algn="ctr">
              <a:solidFill>
                <a:sysClr val="windowText" lastClr="000000"/>
              </a:solidFill>
              <a:prstDash val="solid"/>
              <a:miter lim="800000"/>
              <a:headEnd type="none" w="med" len="med"/>
              <a:tailEnd type="arrow" w="med" len="med"/>
            </a:ln>
            <a:effectLst/>
          </p:spPr>
        </p:cxnSp>
        <p:sp>
          <p:nvSpPr>
            <p:cNvPr id="66" name="テキスト ボックス 134">
              <a:extLst>
                <a:ext uri="{FF2B5EF4-FFF2-40B4-BE49-F238E27FC236}">
                  <a16:creationId xmlns:a16="http://schemas.microsoft.com/office/drawing/2014/main" id="{80D9AFED-C894-166C-E285-61D3A366D5F6}"/>
                </a:ext>
              </a:extLst>
            </p:cNvPr>
            <p:cNvSpPr txBox="1"/>
            <p:nvPr/>
          </p:nvSpPr>
          <p:spPr>
            <a:xfrm>
              <a:off x="8019855" y="270887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テキスト ボックス 134">
              <a:extLst>
                <a:ext uri="{FF2B5EF4-FFF2-40B4-BE49-F238E27FC236}">
                  <a16:creationId xmlns:a16="http://schemas.microsoft.com/office/drawing/2014/main" id="{FAE64586-550C-4CD2-7B4B-FD4EC36F33D6}"/>
                </a:ext>
              </a:extLst>
            </p:cNvPr>
            <p:cNvSpPr txBox="1"/>
            <p:nvPr/>
          </p:nvSpPr>
          <p:spPr>
            <a:xfrm>
              <a:off x="7344690" y="5349681"/>
              <a:ext cx="281029" cy="142104"/>
            </a:xfrm>
            <a:prstGeom prst="rect">
              <a:avLst/>
            </a:prstGeom>
            <a:solidFill>
              <a:sysClr val="window" lastClr="FFFFFF"/>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0..*</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8" name="テキスト ボックス 134">
              <a:extLst>
                <a:ext uri="{FF2B5EF4-FFF2-40B4-BE49-F238E27FC236}">
                  <a16:creationId xmlns:a16="http://schemas.microsoft.com/office/drawing/2014/main" id="{62E924F7-9AC0-AB62-1026-52F96B597DD7}"/>
                </a:ext>
              </a:extLst>
            </p:cNvPr>
            <p:cNvSpPr txBox="1"/>
            <p:nvPr/>
          </p:nvSpPr>
          <p:spPr>
            <a:xfrm>
              <a:off x="6523144" y="4382972"/>
              <a:ext cx="211141" cy="142104"/>
            </a:xfrm>
            <a:prstGeom prst="rect">
              <a:avLst/>
            </a:prstGeom>
            <a:solidFill>
              <a:sysClr val="window" lastClr="FFFFFF"/>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9" name="テキスト ボックス 134">
              <a:extLst>
                <a:ext uri="{FF2B5EF4-FFF2-40B4-BE49-F238E27FC236}">
                  <a16:creationId xmlns:a16="http://schemas.microsoft.com/office/drawing/2014/main" id="{CA39C89B-3011-AEA0-3EB0-8BFBE45C4B67}"/>
                </a:ext>
              </a:extLst>
            </p:cNvPr>
            <p:cNvSpPr txBox="1"/>
            <p:nvPr/>
          </p:nvSpPr>
          <p:spPr>
            <a:xfrm>
              <a:off x="6538969" y="3684744"/>
              <a:ext cx="211141" cy="142104"/>
            </a:xfrm>
            <a:prstGeom prst="rect">
              <a:avLst/>
            </a:prstGeom>
            <a:solidFill>
              <a:sysClr val="window" lastClr="FFFFFF"/>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a:t>
              </a:r>
              <a:endParaRPr kumimoji="1" lang="ja-JP" altLang="en-US" sz="9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lnSpcReduction="10000"/>
          </a:bodyPr>
          <a:lstStyle/>
          <a:p>
            <a:r>
              <a:rPr kumimoji="1" lang="en-US" altLang="ja-JP" dirty="0"/>
              <a:t>5.1.</a:t>
            </a:r>
            <a:r>
              <a:rPr lang="ja-JP" altLang="en-US" dirty="0"/>
              <a:t> </a:t>
            </a:r>
            <a:r>
              <a:rPr kumimoji="1" lang="en-US" altLang="ja-JP"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CADDE 4.0</a:t>
            </a:r>
            <a:r>
              <a:rPr kumimoji="1" lang="ja-JP" altLang="en-US" sz="2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a:t>
            </a:r>
            <a:r>
              <a:rPr lang="ja-JP" altLang="en-US" sz="2400" dirty="0">
                <a:latin typeface="Meiryo UI" panose="020B0604030504040204" pitchFamily="50" charset="-128"/>
                <a:ea typeface="Meiryo UI" panose="020B0604030504040204" pitchFamily="50" charset="-128"/>
              </a:rPr>
              <a:t>項目仕様の設計方針　解説 </a:t>
            </a:r>
            <a:r>
              <a:rPr lang="en-US" altLang="ja-JP" sz="2400" dirty="0">
                <a:latin typeface="Meiryo UI" panose="020B0604030504040204" pitchFamily="50" charset="-128"/>
                <a:ea typeface="Meiryo UI" panose="020B0604030504040204" pitchFamily="50" charset="-128"/>
              </a:rPr>
              <a:t>(2)</a:t>
            </a:r>
            <a:endParaRPr lang="ja-JP" altLang="en-US" dirty="0"/>
          </a:p>
        </p:txBody>
      </p:sp>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33855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データカタログシステムを開発・運用する</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OSS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」のデータモデルを、</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 4.0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データカタログ項目仕様として拡張しました。</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cxnSp>
        <p:nvCxnSpPr>
          <p:cNvPr id="9" name="直線コネクタ 8">
            <a:extLst>
              <a:ext uri="{FF2B5EF4-FFF2-40B4-BE49-F238E27FC236}">
                <a16:creationId xmlns:a16="http://schemas.microsoft.com/office/drawing/2014/main" id="{321DA687-1965-49D5-817E-40093F928A7C}"/>
              </a:ext>
            </a:extLst>
          </p:cNvPr>
          <p:cNvCxnSpPr/>
          <p:nvPr/>
        </p:nvCxnSpPr>
        <p:spPr>
          <a:xfrm flipH="1">
            <a:off x="6407937" y="1354165"/>
            <a:ext cx="0" cy="511104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1C541FDD-B169-4D8E-963C-5982B7F269C8}"/>
              </a:ext>
            </a:extLst>
          </p:cNvPr>
          <p:cNvSpPr/>
          <p:nvPr/>
        </p:nvSpPr>
        <p:spPr>
          <a:xfrm>
            <a:off x="7198271" y="1218029"/>
            <a:ext cx="4221368" cy="273052"/>
          </a:xfrm>
          <a:prstGeom prst="rect">
            <a:avLst/>
          </a:prstGeom>
          <a:solidFill>
            <a:schemeClr val="accent3">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a:solidFill>
                  <a:schemeClr val="tx1"/>
                </a:solidFill>
                <a:latin typeface="Meiryo UI" panose="020B0604030504040204" pitchFamily="50" charset="-128"/>
                <a:ea typeface="Meiryo UI" panose="020B0604030504040204" pitchFamily="50" charset="-128"/>
              </a:rPr>
              <a:t>CKAN</a:t>
            </a:r>
            <a:r>
              <a:rPr lang="ja-JP" altLang="en-US" sz="1400">
                <a:solidFill>
                  <a:schemeClr val="tx1"/>
                </a:solidFill>
                <a:latin typeface="Meiryo UI" panose="020B0604030504040204" pitchFamily="50" charset="-128"/>
                <a:ea typeface="Meiryo UI" panose="020B0604030504040204" pitchFamily="50" charset="-128"/>
              </a:rPr>
              <a:t>のデータモデル</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11" name="矢印: 右 10">
            <a:extLst>
              <a:ext uri="{FF2B5EF4-FFF2-40B4-BE49-F238E27FC236}">
                <a16:creationId xmlns:a16="http://schemas.microsoft.com/office/drawing/2014/main" id="{0C0767A9-A8A5-4B58-B7BA-0E2FF47D1E78}"/>
              </a:ext>
            </a:extLst>
          </p:cNvPr>
          <p:cNvSpPr/>
          <p:nvPr/>
        </p:nvSpPr>
        <p:spPr>
          <a:xfrm>
            <a:off x="5927755" y="3380548"/>
            <a:ext cx="900659" cy="865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71025344-09A6-4FAD-83A5-8E6D3FDD2389}"/>
              </a:ext>
            </a:extLst>
          </p:cNvPr>
          <p:cNvGrpSpPr/>
          <p:nvPr/>
        </p:nvGrpSpPr>
        <p:grpSpPr>
          <a:xfrm>
            <a:off x="4541955" y="6048275"/>
            <a:ext cx="3672257" cy="553998"/>
            <a:chOff x="3221049" y="6060741"/>
            <a:chExt cx="3672257" cy="553998"/>
          </a:xfrm>
        </p:grpSpPr>
        <p:sp>
          <p:nvSpPr>
            <p:cNvPr id="15" name="正方形/長方形 14">
              <a:extLst>
                <a:ext uri="{FF2B5EF4-FFF2-40B4-BE49-F238E27FC236}">
                  <a16:creationId xmlns:a16="http://schemas.microsoft.com/office/drawing/2014/main" id="{75F6D23E-1D7A-4C06-9C5E-A5EB3BB9AEC8}"/>
                </a:ext>
              </a:extLst>
            </p:cNvPr>
            <p:cNvSpPr/>
            <p:nvPr/>
          </p:nvSpPr>
          <p:spPr>
            <a:xfrm>
              <a:off x="3221049" y="6060741"/>
              <a:ext cx="3484551" cy="553998"/>
            </a:xfrm>
            <a:prstGeom prst="rect">
              <a:avLst/>
            </a:prstGeom>
            <a:solidFill>
              <a:schemeClr val="bg1"/>
            </a:solidFill>
            <a:ln>
              <a:solidFill>
                <a:schemeClr val="accent6">
                  <a:lumMod val="75000"/>
                </a:schemeClr>
              </a:solidFill>
            </a:ln>
          </p:spPr>
          <p:txBody>
            <a:bodyPr wrap="square">
              <a:spAutoFit/>
            </a:bodyPr>
            <a:lstStyle/>
            <a:p>
              <a:pPr algn="ct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正方形/長方形 15">
              <a:extLst>
                <a:ext uri="{FF2B5EF4-FFF2-40B4-BE49-F238E27FC236}">
                  <a16:creationId xmlns:a16="http://schemas.microsoft.com/office/drawing/2014/main" id="{AEC2910E-C4E0-4F93-A37D-19B66B708A6C}"/>
                </a:ext>
              </a:extLst>
            </p:cNvPr>
            <p:cNvSpPr/>
            <p:nvPr/>
          </p:nvSpPr>
          <p:spPr>
            <a:xfrm>
              <a:off x="3221049" y="6068804"/>
              <a:ext cx="3672257" cy="507831"/>
            </a:xfrm>
            <a:prstGeom prst="rect">
              <a:avLst/>
            </a:prstGeom>
            <a:noFill/>
            <a:ln>
              <a:noFill/>
            </a:ln>
          </p:spPr>
          <p:txBody>
            <a:bodyPr wrap="square">
              <a:spAutoFit/>
            </a:bodyPr>
            <a:lstStyle/>
            <a:p>
              <a:r>
                <a:rPr lang="en-US" altLang="ja-JP" sz="900" dirty="0">
                  <a:latin typeface="Meiryo UI"/>
                  <a:ea typeface="Meiryo UI"/>
                </a:rPr>
                <a:t>CADDE 4.0 </a:t>
              </a:r>
              <a:r>
                <a:rPr lang="ja-JP" altLang="en-US" sz="900" dirty="0">
                  <a:latin typeface="Meiryo UI"/>
                  <a:ea typeface="Meiryo UI"/>
                </a:rPr>
                <a:t>データカタログ項目</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データモデル　　　　 </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　データモデル　</a:t>
              </a:r>
              <a:endParaRPr lang="en-US" altLang="ja-JP" sz="900"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cs typeface="Meiryo UI" panose="020B0604030504040204" pitchFamily="50" charset="-128"/>
                </a:rPr>
                <a:t>Dataset (</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Package (</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パッケージ</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a:t>
              </a:r>
            </a:p>
            <a:p>
              <a:pPr algn="ctr"/>
              <a:r>
                <a:rPr lang="en-US" altLang="ja-JP" sz="900" dirty="0">
                  <a:latin typeface="Meiryo UI" panose="020B0604030504040204" pitchFamily="50" charset="-128"/>
                  <a:ea typeface="Meiryo UI" panose="020B0604030504040204" pitchFamily="50" charset="-128"/>
                  <a:cs typeface="Meiryo UI" panose="020B0604030504040204" pitchFamily="50" charset="-128"/>
                </a:rPr>
                <a:t>Distribution (</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配信</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Resource</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リソース</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17" name="正方形/長方形 16">
            <a:extLst>
              <a:ext uri="{FF2B5EF4-FFF2-40B4-BE49-F238E27FC236}">
                <a16:creationId xmlns:a16="http://schemas.microsoft.com/office/drawing/2014/main" id="{2E355584-55A9-4200-8F8E-9D1BC0558A51}"/>
              </a:ext>
            </a:extLst>
          </p:cNvPr>
          <p:cNvSpPr/>
          <p:nvPr/>
        </p:nvSpPr>
        <p:spPr>
          <a:xfrm>
            <a:off x="1064527" y="1221917"/>
            <a:ext cx="4553077" cy="273052"/>
          </a:xfrm>
          <a:prstGeom prst="rect">
            <a:avLst/>
          </a:prstGeom>
          <a:solidFill>
            <a:schemeClr val="accent3">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CADDE 4.0 </a:t>
            </a:r>
            <a:r>
              <a:rPr lang="ja-JP" altLang="en-US" sz="1400" dirty="0">
                <a:solidFill>
                  <a:schemeClr val="tx1"/>
                </a:solidFill>
                <a:latin typeface="Meiryo UI" panose="020B0604030504040204" pitchFamily="50" charset="-128"/>
                <a:ea typeface="Meiryo UI" panose="020B0604030504040204" pitchFamily="50" charset="-128"/>
              </a:rPr>
              <a:t>データカタログ項目仕様</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6C3E0C92-9379-498D-9B59-719F1E4AF98A}"/>
              </a:ext>
            </a:extLst>
          </p:cNvPr>
          <p:cNvSpPr/>
          <p:nvPr/>
        </p:nvSpPr>
        <p:spPr>
          <a:xfrm>
            <a:off x="1681361" y="1633133"/>
            <a:ext cx="2153621" cy="369332"/>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000">
                <a:solidFill>
                  <a:srgbClr val="000000"/>
                </a:solidFill>
                <a:latin typeface="Meiryo UI" panose="020B0604030504040204" pitchFamily="50" charset="-128"/>
                <a:ea typeface="Meiryo UI" panose="020B0604030504040204" pitchFamily="50" charset="-128"/>
              </a:rPr>
              <a:t>SIP </a:t>
            </a:r>
            <a:r>
              <a:rPr lang="ja-JP" altLang="en-US" sz="1000">
                <a:solidFill>
                  <a:srgbClr val="000000"/>
                </a:solidFill>
                <a:latin typeface="Meiryo UI" panose="020B0604030504040204" pitchFamily="50" charset="-128"/>
                <a:ea typeface="Meiryo UI" panose="020B0604030504040204" pitchFamily="50" charset="-128"/>
              </a:rPr>
              <a:t>データカタログ項目　</a:t>
            </a:r>
            <a:r>
              <a:rPr lang="en-US" altLang="ja-JP" sz="1000">
                <a:solidFill>
                  <a:srgbClr val="000000"/>
                </a:solidFill>
                <a:latin typeface="Meiryo UI" panose="020B0604030504040204" pitchFamily="50" charset="-128"/>
                <a:ea typeface="Meiryo UI" panose="020B0604030504040204" pitchFamily="50" charset="-128"/>
              </a:rPr>
              <a:t>Data Model</a:t>
            </a:r>
          </a:p>
          <a:p>
            <a:r>
              <a:rPr lang="en-US" altLang="ja-JP" sz="800">
                <a:solidFill>
                  <a:srgbClr val="000000"/>
                </a:solidFill>
                <a:latin typeface="Meiryo UI" panose="020B0604030504040204" pitchFamily="50" charset="-128"/>
                <a:ea typeface="Meiryo UI" panose="020B0604030504040204" pitchFamily="50" charset="-128"/>
              </a:rPr>
              <a:t>(DSA</a:t>
            </a:r>
            <a:r>
              <a:rPr lang="ja-JP" altLang="en-US" sz="800">
                <a:solidFill>
                  <a:srgbClr val="000000"/>
                </a:solidFill>
                <a:latin typeface="Meiryo UI" panose="020B0604030504040204" pitchFamily="50" charset="-128"/>
                <a:ea typeface="Meiryo UI" panose="020B0604030504040204" pitchFamily="50" charset="-128"/>
              </a:rPr>
              <a:t>ベース：</a:t>
            </a:r>
            <a:r>
              <a:rPr lang="en-US" altLang="ja-JP" sz="800">
                <a:solidFill>
                  <a:srgbClr val="000000"/>
                </a:solidFill>
                <a:latin typeface="Meiryo UI" panose="020B0604030504040204" pitchFamily="50" charset="-128"/>
                <a:ea typeface="Meiryo UI" panose="020B0604030504040204" pitchFamily="50" charset="-128"/>
              </a:rPr>
              <a:t>W3C DCAT, </a:t>
            </a:r>
            <a:r>
              <a:rPr lang="ja-JP" altLang="en-US" sz="800">
                <a:solidFill>
                  <a:srgbClr val="000000"/>
                </a:solidFill>
                <a:latin typeface="Meiryo UI" panose="020B0604030504040204" pitchFamily="50" charset="-128"/>
                <a:ea typeface="Meiryo UI" panose="020B0604030504040204" pitchFamily="50" charset="-128"/>
              </a:rPr>
              <a:t>利用条件他</a:t>
            </a:r>
            <a:r>
              <a:rPr lang="en-US" altLang="ja-JP" sz="800">
                <a:solidFill>
                  <a:srgbClr val="000000"/>
                </a:solidFill>
                <a:latin typeface="Meiryo UI" panose="020B0604030504040204" pitchFamily="50" charset="-128"/>
                <a:ea typeface="Meiryo UI" panose="020B0604030504040204" pitchFamily="50" charset="-128"/>
              </a:rPr>
              <a:t>)</a:t>
            </a:r>
            <a:endParaRPr lang="ja-JP" altLang="en-US" sz="800">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A5DA2BAC-A95E-44AC-B309-7B762857B53E}"/>
              </a:ext>
            </a:extLst>
          </p:cNvPr>
          <p:cNvGrpSpPr/>
          <p:nvPr/>
        </p:nvGrpSpPr>
        <p:grpSpPr>
          <a:xfrm>
            <a:off x="1096909" y="1614056"/>
            <a:ext cx="619172" cy="545632"/>
            <a:chOff x="47359" y="42649"/>
            <a:chExt cx="720080" cy="439018"/>
          </a:xfrm>
        </p:grpSpPr>
        <p:sp>
          <p:nvSpPr>
            <p:cNvPr id="20" name="メモ 51">
              <a:extLst>
                <a:ext uri="{FF2B5EF4-FFF2-40B4-BE49-F238E27FC236}">
                  <a16:creationId xmlns:a16="http://schemas.microsoft.com/office/drawing/2014/main" id="{D38CAAC3-4293-4DFA-A531-444C69202304}"/>
                </a:ext>
              </a:extLst>
            </p:cNvPr>
            <p:cNvSpPr/>
            <p:nvPr/>
          </p:nvSpPr>
          <p:spPr>
            <a:xfrm>
              <a:off x="47359" y="42649"/>
              <a:ext cx="720080" cy="439018"/>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20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03CB5873-8A88-427E-8256-B17C2C3F56CC}"/>
                </a:ext>
              </a:extLst>
            </p:cNvPr>
            <p:cNvSpPr/>
            <p:nvPr/>
          </p:nvSpPr>
          <p:spPr>
            <a:xfrm>
              <a:off x="75474" y="100220"/>
              <a:ext cx="651587" cy="297166"/>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dirty="0">
                  <a:latin typeface="Meiryo UI" panose="020B0604030504040204" pitchFamily="50" charset="-128"/>
                  <a:ea typeface="Meiryo UI" panose="020B0604030504040204" pitchFamily="50" charset="-128"/>
                </a:rPr>
                <a:t>CADDE 4.0 </a:t>
              </a:r>
              <a:r>
                <a:rPr lang="ja-JP" altLang="en-US" sz="800" dirty="0">
                  <a:latin typeface="Meiryo UI" panose="020B0604030504040204" pitchFamily="50" charset="-128"/>
                  <a:ea typeface="Meiryo UI" panose="020B0604030504040204" pitchFamily="50" charset="-128"/>
                </a:rPr>
                <a:t>データカタログ項目仕様</a:t>
              </a:r>
            </a:p>
          </p:txBody>
        </p:sp>
      </p:grpSp>
      <p:sp>
        <p:nvSpPr>
          <p:cNvPr id="50" name="正方形/長方形 49">
            <a:extLst>
              <a:ext uri="{FF2B5EF4-FFF2-40B4-BE49-F238E27FC236}">
                <a16:creationId xmlns:a16="http://schemas.microsoft.com/office/drawing/2014/main" id="{ABDC62AA-EE0D-4760-BA2C-9BD3A7BD0A59}"/>
              </a:ext>
            </a:extLst>
          </p:cNvPr>
          <p:cNvSpPr/>
          <p:nvPr/>
        </p:nvSpPr>
        <p:spPr>
          <a:xfrm>
            <a:off x="8030753" y="1566038"/>
            <a:ext cx="2221556" cy="230832"/>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a:solidFill>
                  <a:srgbClr val="000000"/>
                </a:solidFill>
                <a:latin typeface="Meiryo UI" panose="020B0604030504040204" pitchFamily="50" charset="-128"/>
                <a:ea typeface="Meiryo UI" panose="020B0604030504040204" pitchFamily="50" charset="-128"/>
              </a:rPr>
              <a:t>CKAN Data Model</a:t>
            </a:r>
            <a:r>
              <a:rPr lang="ja-JP" altLang="en-US" sz="900">
                <a:solidFill>
                  <a:srgbClr val="000000"/>
                </a:solidFill>
                <a:latin typeface="Meiryo UI" panose="020B0604030504040204" pitchFamily="50" charset="-128"/>
                <a:ea typeface="Meiryo UI" panose="020B0604030504040204" pitchFamily="50" charset="-128"/>
              </a:rPr>
              <a:t>の拡張</a:t>
            </a:r>
            <a:r>
              <a:rPr lang="en-US" altLang="ja-JP" sz="900">
                <a:latin typeface="Meiryo UI" panose="020B0604030504040204" pitchFamily="50" charset="-128"/>
                <a:ea typeface="Meiryo UI" panose="020B0604030504040204" pitchFamily="50" charset="-128"/>
              </a:rPr>
              <a:t> </a:t>
            </a:r>
          </a:p>
        </p:txBody>
      </p:sp>
      <p:grpSp>
        <p:nvGrpSpPr>
          <p:cNvPr id="51" name="グループ化 50">
            <a:extLst>
              <a:ext uri="{FF2B5EF4-FFF2-40B4-BE49-F238E27FC236}">
                <a16:creationId xmlns:a16="http://schemas.microsoft.com/office/drawing/2014/main" id="{E5374733-11BF-47EB-BDE6-4038790C1290}"/>
              </a:ext>
              <a:ext uri="{147F2762-F138-4A5C-976F-8EAC2B608ADB}">
                <a16:predDERef xmlns:a16="http://schemas.microsoft.com/office/drawing/2014/main" pred="{00000000-0008-0000-0100-000030000000}"/>
              </a:ext>
            </a:extLst>
          </p:cNvPr>
          <p:cNvGrpSpPr/>
          <p:nvPr/>
        </p:nvGrpSpPr>
        <p:grpSpPr>
          <a:xfrm>
            <a:off x="7272652" y="1701669"/>
            <a:ext cx="752112" cy="549974"/>
            <a:chOff x="0" y="0"/>
            <a:chExt cx="728620" cy="439018"/>
          </a:xfrm>
        </p:grpSpPr>
        <p:sp>
          <p:nvSpPr>
            <p:cNvPr id="52" name="メモ 49">
              <a:extLst>
                <a:ext uri="{FF2B5EF4-FFF2-40B4-BE49-F238E27FC236}">
                  <a16:creationId xmlns:a16="http://schemas.microsoft.com/office/drawing/2014/main" id="{42A1EF81-3E75-4287-9D54-8DA3E4D15C5D}"/>
                </a:ext>
              </a:extLst>
            </p:cNvPr>
            <p:cNvSpPr/>
            <p:nvPr/>
          </p:nvSpPr>
          <p:spPr>
            <a:xfrm>
              <a:off x="8540" y="0"/>
              <a:ext cx="720080" cy="439018"/>
            </a:xfrm>
            <a:prstGeom prst="foldedCorner">
              <a:avLst/>
            </a:prstGeom>
            <a:solidFill>
              <a:srgbClr val="99CCF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400">
                <a:solidFill>
                  <a:schemeClr val="tx1"/>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C0DF1589-68A3-4CD1-AA11-3D1074478276}"/>
                </a:ext>
              </a:extLst>
            </p:cNvPr>
            <p:cNvSpPr/>
            <p:nvPr/>
          </p:nvSpPr>
          <p:spPr>
            <a:xfrm>
              <a:off x="0" y="0"/>
              <a:ext cx="727172" cy="325625"/>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a:latin typeface="Meiryo UI" panose="020B0604030504040204" pitchFamily="50" charset="-128"/>
                  <a:ea typeface="Meiryo UI" panose="020B0604030504040204" pitchFamily="50" charset="-128"/>
                </a:rPr>
                <a:t>CKAN</a:t>
              </a:r>
            </a:p>
            <a:p>
              <a:pPr algn="ctr"/>
              <a:r>
                <a:rPr lang="ja-JP" altLang="en-US" sz="900">
                  <a:latin typeface="Meiryo UI" panose="020B0604030504040204" pitchFamily="50" charset="-128"/>
                  <a:ea typeface="Meiryo UI" panose="020B0604030504040204" pitchFamily="50" charset="-128"/>
                </a:rPr>
                <a:t>データ項目</a:t>
              </a:r>
              <a:endParaRPr lang="en-US" altLang="ja-JP" sz="900">
                <a:latin typeface="Meiryo UI" panose="020B0604030504040204" pitchFamily="50" charset="-128"/>
                <a:ea typeface="Meiryo UI" panose="020B0604030504040204" pitchFamily="50" charset="-128"/>
              </a:endParaRPr>
            </a:p>
            <a:p>
              <a:pPr algn="ctr"/>
              <a:r>
                <a:rPr lang="ja-JP" altLang="en-US" sz="900">
                  <a:latin typeface="Meiryo UI" panose="020B0604030504040204" pitchFamily="50" charset="-128"/>
                  <a:ea typeface="Meiryo UI" panose="020B0604030504040204" pitchFamily="50" charset="-128"/>
                </a:rPr>
                <a:t>拡張</a:t>
              </a:r>
            </a:p>
          </p:txBody>
        </p:sp>
      </p:grpSp>
      <p:sp>
        <p:nvSpPr>
          <p:cNvPr id="55" name="正方形/長方形 54">
            <a:extLst>
              <a:ext uri="{FF2B5EF4-FFF2-40B4-BE49-F238E27FC236}">
                <a16:creationId xmlns:a16="http://schemas.microsoft.com/office/drawing/2014/main" id="{9EE6456E-DA19-4FE0-8ACF-35E42FC0AD31}"/>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対象読者：技術者向け</a:t>
            </a:r>
          </a:p>
        </p:txBody>
      </p:sp>
    </p:spTree>
    <p:extLst>
      <p:ext uri="{BB962C8B-B14F-4D97-AF65-F5344CB8AC3E}">
        <p14:creationId xmlns:p14="http://schemas.microsoft.com/office/powerpoint/2010/main" val="959610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① カタログサイトリポジトリに、クローリング対象とする既存データカタログサイト（</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）の情報を登録します。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② データカタログ収集機能により、事前に登録されたカタログサイトの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の</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API</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を起動し、データカタログ情報を収集します。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③ 収集したカタログデータを横断検索できるように</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INDEX</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付けを実施します。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④ 利用者にカタログ検索画面を提示し、キーワード検索等を提供しま</a:t>
            </a:r>
            <a:r>
              <a:rPr kumimoji="1" lang="ja-JP" altLang="en-US" sz="1600">
                <a:solidFill>
                  <a:prstClr val="white"/>
                </a:solidFill>
                <a:latin typeface="Meiryo UI" panose="020B0604030504040204" pitchFamily="50" charset="-128"/>
                <a:ea typeface="Meiryo UI" panose="020B0604030504040204" pitchFamily="50" charset="-128"/>
              </a:rPr>
              <a:t>す</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。検索結果のデータセットの情報を一覧で表示します。</a:t>
            </a:r>
          </a:p>
        </p:txBody>
      </p:sp>
      <p:sp>
        <p:nvSpPr>
          <p:cNvPr id="4" name="正方形/長方形 3">
            <a:extLst>
              <a:ext uri="{FF2B5EF4-FFF2-40B4-BE49-F238E27FC236}">
                <a16:creationId xmlns:a16="http://schemas.microsoft.com/office/drawing/2014/main" id="{A68EB5D8-51D1-43BD-A9EC-264975E34FF2}"/>
              </a:ext>
            </a:extLst>
          </p:cNvPr>
          <p:cNvSpPr/>
          <p:nvPr/>
        </p:nvSpPr>
        <p:spPr>
          <a:xfrm>
            <a:off x="7097751" y="4056063"/>
            <a:ext cx="4853754" cy="1551241"/>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正方形/長方形 5">
            <a:extLst>
              <a:ext uri="{FF2B5EF4-FFF2-40B4-BE49-F238E27FC236}">
                <a16:creationId xmlns:a16="http://schemas.microsoft.com/office/drawing/2014/main" id="{D1849D64-D345-4975-B13B-CC0E3D93E682}"/>
              </a:ext>
            </a:extLst>
          </p:cNvPr>
          <p:cNvSpPr/>
          <p:nvPr/>
        </p:nvSpPr>
        <p:spPr>
          <a:xfrm>
            <a:off x="7097751" y="2442026"/>
            <a:ext cx="4853755" cy="1520199"/>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テキスト ボックス 6">
            <a:extLst>
              <a:ext uri="{FF2B5EF4-FFF2-40B4-BE49-F238E27FC236}">
                <a16:creationId xmlns:a16="http://schemas.microsoft.com/office/drawing/2014/main" id="{2D166280-FBBE-4AD4-9ACC-5E083D9FADA8}"/>
              </a:ext>
            </a:extLst>
          </p:cNvPr>
          <p:cNvSpPr txBox="1"/>
          <p:nvPr/>
        </p:nvSpPr>
        <p:spPr>
          <a:xfrm>
            <a:off x="7141391" y="2481874"/>
            <a:ext cx="4208867" cy="3847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14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mn-cs"/>
              </a:rPr>
              <a:t>（自治体 </a:t>
            </a:r>
            <a:r>
              <a:rPr kumimoji="1" lang="ja-JP" altLang="en-US" sz="1400">
                <a:latin typeface="Meiryo UI" panose="020B0604030504040204" pitchFamily="50" charset="-128"/>
                <a:ea typeface="Meiryo UI" panose="020B0604030504040204" pitchFamily="50" charset="-128"/>
              </a:rPr>
              <a:t>オープンデータ</a:t>
            </a:r>
            <a:r>
              <a:rPr kumimoji="1" lang="ja-JP" altLang="en-US" sz="14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正方形/長方形 7">
            <a:extLst>
              <a:ext uri="{FF2B5EF4-FFF2-40B4-BE49-F238E27FC236}">
                <a16:creationId xmlns:a16="http://schemas.microsoft.com/office/drawing/2014/main" id="{C3E912F7-8413-4F19-92AE-E13811AC2D65}"/>
              </a:ext>
            </a:extLst>
          </p:cNvPr>
          <p:cNvSpPr/>
          <p:nvPr/>
        </p:nvSpPr>
        <p:spPr>
          <a:xfrm>
            <a:off x="8661593" y="2738418"/>
            <a:ext cx="1116000" cy="504000"/>
          </a:xfrm>
          <a:prstGeom prst="rect">
            <a:avLst/>
          </a:prstGeom>
          <a:solidFill>
            <a:schemeClr val="bg1">
              <a:lumMod val="9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データカタログ</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CKAN</a:t>
            </a:r>
            <a:r>
              <a:rPr kumimoji="1" lang="ja-JP" altLang="en-US"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サイト</a:t>
            </a:r>
          </a:p>
        </p:txBody>
      </p:sp>
      <p:sp>
        <p:nvSpPr>
          <p:cNvPr id="9" name="正方形/長方形 8">
            <a:extLst>
              <a:ext uri="{FF2B5EF4-FFF2-40B4-BE49-F238E27FC236}">
                <a16:creationId xmlns:a16="http://schemas.microsoft.com/office/drawing/2014/main" id="{40A8FC3E-5E07-4478-9456-DAA844440CD9}"/>
              </a:ext>
            </a:extLst>
          </p:cNvPr>
          <p:cNvSpPr/>
          <p:nvPr/>
        </p:nvSpPr>
        <p:spPr>
          <a:xfrm>
            <a:off x="8189613" y="2738418"/>
            <a:ext cx="468000" cy="504000"/>
          </a:xfrm>
          <a:prstGeom prst="rect">
            <a:avLst/>
          </a:prstGeom>
          <a:solidFill>
            <a:schemeClr val="bg1">
              <a:lumMod val="9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API</a:t>
            </a:r>
            <a:endParaRPr kumimoji="1" lang="ja-JP" altLang="en-US"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p:txBody>
      </p:sp>
      <p:sp>
        <p:nvSpPr>
          <p:cNvPr id="10" name="テキスト ボックス 9">
            <a:extLst>
              <a:ext uri="{FF2B5EF4-FFF2-40B4-BE49-F238E27FC236}">
                <a16:creationId xmlns:a16="http://schemas.microsoft.com/office/drawing/2014/main" id="{E76EA183-81AF-4848-B051-7FD0737FB11C}"/>
              </a:ext>
            </a:extLst>
          </p:cNvPr>
          <p:cNvSpPr txBox="1"/>
          <p:nvPr/>
        </p:nvSpPr>
        <p:spPr>
          <a:xfrm>
            <a:off x="7142666" y="4062052"/>
            <a:ext cx="485375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（分野間データ連携基盤技術の利用サイト）</a:t>
            </a:r>
            <a:endParaRPr kumimoji="1" lang="ja-JP" altLang="en-US" sz="1100" b="0" i="0" u="none" strike="noStrike" kern="1200" cap="none" spc="0" normalizeH="0" baseline="0" noProof="0">
              <a:ln>
                <a:noFill/>
              </a:ln>
              <a:solidFill>
                <a:srgbClr val="009900"/>
              </a:solidFill>
              <a:effectLst/>
              <a:uLnTx/>
              <a:uFillTx/>
              <a:latin typeface="Meiryo UI" panose="020B0604030504040204" pitchFamily="50" charset="-128"/>
              <a:ea typeface="Meiryo UI" panose="020B0604030504040204" pitchFamily="50" charset="-128"/>
              <a:cs typeface="+mn-cs"/>
            </a:endParaRPr>
          </a:p>
        </p:txBody>
      </p:sp>
      <p:sp>
        <p:nvSpPr>
          <p:cNvPr id="11" name="正方形/長方形 10">
            <a:extLst>
              <a:ext uri="{FF2B5EF4-FFF2-40B4-BE49-F238E27FC236}">
                <a16:creationId xmlns:a16="http://schemas.microsoft.com/office/drawing/2014/main" id="{51F3798C-69B2-4F14-9089-C7D6F91E3270}"/>
              </a:ext>
            </a:extLst>
          </p:cNvPr>
          <p:cNvSpPr/>
          <p:nvPr/>
        </p:nvSpPr>
        <p:spPr>
          <a:xfrm>
            <a:off x="8189613" y="4336265"/>
            <a:ext cx="468000" cy="504000"/>
          </a:xfrm>
          <a:prstGeom prst="rect">
            <a:avLst/>
          </a:prstGeom>
          <a:solidFill>
            <a:schemeClr val="bg1">
              <a:lumMod val="9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CKAN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rPr>
              <a:t>API</a:t>
            </a:r>
            <a:endParaRPr kumimoji="1" lang="ja-JP" altLang="en-US" sz="10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p:txBody>
      </p:sp>
      <p:sp>
        <p:nvSpPr>
          <p:cNvPr id="12" name="円柱 11">
            <a:extLst>
              <a:ext uri="{FF2B5EF4-FFF2-40B4-BE49-F238E27FC236}">
                <a16:creationId xmlns:a16="http://schemas.microsoft.com/office/drawing/2014/main" id="{87E1909E-242A-484D-AB82-0318E755842D}"/>
              </a:ext>
            </a:extLst>
          </p:cNvPr>
          <p:cNvSpPr/>
          <p:nvPr/>
        </p:nvSpPr>
        <p:spPr>
          <a:xfrm flipH="1">
            <a:off x="8206290" y="3349761"/>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 name="フローチャート: 複数書類 12">
            <a:extLst>
              <a:ext uri="{FF2B5EF4-FFF2-40B4-BE49-F238E27FC236}">
                <a16:creationId xmlns:a16="http://schemas.microsoft.com/office/drawing/2014/main" id="{3185E399-A1EF-400C-A758-EB9A8A1D54E7}"/>
              </a:ext>
            </a:extLst>
          </p:cNvPr>
          <p:cNvSpPr/>
          <p:nvPr/>
        </p:nvSpPr>
        <p:spPr>
          <a:xfrm>
            <a:off x="8649573" y="3606488"/>
            <a:ext cx="302891" cy="212024"/>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D329D4F3-4F96-4ED2-9E6A-2B284BD3DEF7}"/>
              </a:ext>
            </a:extLst>
          </p:cNvPr>
          <p:cNvSpPr txBox="1"/>
          <p:nvPr/>
        </p:nvSpPr>
        <p:spPr>
          <a:xfrm>
            <a:off x="8258621" y="3391404"/>
            <a:ext cx="73770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データ管理</a:t>
            </a:r>
          </a:p>
        </p:txBody>
      </p:sp>
      <p:sp>
        <p:nvSpPr>
          <p:cNvPr id="15" name="正方形/長方形 14">
            <a:extLst>
              <a:ext uri="{FF2B5EF4-FFF2-40B4-BE49-F238E27FC236}">
                <a16:creationId xmlns:a16="http://schemas.microsoft.com/office/drawing/2014/main" id="{1A2B1D6E-D5EE-4C4C-AE36-77B3CAE54D8B}"/>
              </a:ext>
            </a:extLst>
          </p:cNvPr>
          <p:cNvSpPr/>
          <p:nvPr/>
        </p:nvSpPr>
        <p:spPr>
          <a:xfrm>
            <a:off x="7295873" y="5113769"/>
            <a:ext cx="828000" cy="360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正方形/長方形 17">
            <a:extLst>
              <a:ext uri="{FF2B5EF4-FFF2-40B4-BE49-F238E27FC236}">
                <a16:creationId xmlns:a16="http://schemas.microsoft.com/office/drawing/2014/main" id="{3C135F97-BD4E-4161-8B06-26978232AC2C}"/>
              </a:ext>
            </a:extLst>
          </p:cNvPr>
          <p:cNvSpPr/>
          <p:nvPr/>
        </p:nvSpPr>
        <p:spPr>
          <a:xfrm>
            <a:off x="7295873" y="3438062"/>
            <a:ext cx="828000" cy="360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9" name="直線コネクタ 18">
            <a:extLst>
              <a:ext uri="{FF2B5EF4-FFF2-40B4-BE49-F238E27FC236}">
                <a16:creationId xmlns:a16="http://schemas.microsoft.com/office/drawing/2014/main" id="{E33F1813-0CB7-4FA6-B219-E5C49C9ED33B}"/>
              </a:ext>
            </a:extLst>
          </p:cNvPr>
          <p:cNvCxnSpPr>
            <a:cxnSpLocks/>
          </p:cNvCxnSpPr>
          <p:nvPr/>
        </p:nvCxnSpPr>
        <p:spPr bwMode="auto">
          <a:xfrm>
            <a:off x="7097751" y="2274539"/>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pic>
        <p:nvPicPr>
          <p:cNvPr id="20" name="図 19">
            <a:extLst>
              <a:ext uri="{FF2B5EF4-FFF2-40B4-BE49-F238E27FC236}">
                <a16:creationId xmlns:a16="http://schemas.microsoft.com/office/drawing/2014/main" id="{95183EBD-CA4A-4F9A-BDA8-00211B856DB5}"/>
              </a:ext>
            </a:extLst>
          </p:cNvPr>
          <p:cNvPicPr>
            <a:picLocks noChangeAspect="1"/>
          </p:cNvPicPr>
          <p:nvPr/>
        </p:nvPicPr>
        <p:blipFill>
          <a:blip r:embed="rId3"/>
          <a:stretch>
            <a:fillRect/>
          </a:stretch>
        </p:blipFill>
        <p:spPr>
          <a:xfrm>
            <a:off x="10427386" y="2675613"/>
            <a:ext cx="1387878" cy="1142899"/>
          </a:xfrm>
          <a:prstGeom prst="rect">
            <a:avLst/>
          </a:prstGeom>
        </p:spPr>
        <p:style>
          <a:lnRef idx="2">
            <a:schemeClr val="dk1"/>
          </a:lnRef>
          <a:fillRef idx="1">
            <a:schemeClr val="lt1"/>
          </a:fillRef>
          <a:effectRef idx="0">
            <a:schemeClr val="dk1"/>
          </a:effectRef>
          <a:fontRef idx="minor">
            <a:schemeClr val="dk1"/>
          </a:fontRef>
        </p:style>
      </p:pic>
      <p:sp>
        <p:nvSpPr>
          <p:cNvPr id="21" name="正方形/長方形 20">
            <a:extLst>
              <a:ext uri="{FF2B5EF4-FFF2-40B4-BE49-F238E27FC236}">
                <a16:creationId xmlns:a16="http://schemas.microsoft.com/office/drawing/2014/main" id="{63B56B0C-0ACA-4BDC-A2B5-DBC5A275BF3F}"/>
              </a:ext>
            </a:extLst>
          </p:cNvPr>
          <p:cNvSpPr/>
          <p:nvPr/>
        </p:nvSpPr>
        <p:spPr>
          <a:xfrm>
            <a:off x="10393710" y="4336265"/>
            <a:ext cx="1421554" cy="732466"/>
          </a:xfrm>
          <a:prstGeom prst="rect">
            <a:avLst/>
          </a:prstGeom>
          <a:solidFill>
            <a:schemeClr val="accent2">
              <a:lumMod val="20000"/>
              <a:lumOff val="80000"/>
            </a:schemeClr>
          </a:solidFill>
          <a:ln w="12700">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p>
        </p:txBody>
      </p:sp>
      <p:sp>
        <p:nvSpPr>
          <p:cNvPr id="22" name="正方形/長方形 21">
            <a:extLst>
              <a:ext uri="{FF2B5EF4-FFF2-40B4-BE49-F238E27FC236}">
                <a16:creationId xmlns:a16="http://schemas.microsoft.com/office/drawing/2014/main" id="{A5A6DFE0-84B5-49B9-93DA-B0DC9ED489B4}"/>
              </a:ext>
            </a:extLst>
          </p:cNvPr>
          <p:cNvSpPr/>
          <p:nvPr/>
        </p:nvSpPr>
        <p:spPr>
          <a:xfrm>
            <a:off x="8658359" y="4336264"/>
            <a:ext cx="1421554" cy="504000"/>
          </a:xfrm>
          <a:prstGeom prst="rect">
            <a:avLst/>
          </a:prstGeom>
          <a:solidFill>
            <a:schemeClr val="accent2">
              <a:lumMod val="20000"/>
              <a:lumOff val="80000"/>
            </a:schemeClr>
          </a:solidFill>
          <a:ln w="12700">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p>
        </p:txBody>
      </p:sp>
      <p:cxnSp>
        <p:nvCxnSpPr>
          <p:cNvPr id="23" name="直線矢印コネクタ 24">
            <a:extLst>
              <a:ext uri="{FF2B5EF4-FFF2-40B4-BE49-F238E27FC236}">
                <a16:creationId xmlns:a16="http://schemas.microsoft.com/office/drawing/2014/main" id="{693408EC-09B6-4DC2-9D42-FEE2C14879F3}"/>
              </a:ext>
            </a:extLst>
          </p:cNvPr>
          <p:cNvCxnSpPr>
            <a:cxnSpLocks/>
          </p:cNvCxnSpPr>
          <p:nvPr/>
        </p:nvCxnSpPr>
        <p:spPr>
          <a:xfrm flipH="1">
            <a:off x="10079913" y="4588264"/>
            <a:ext cx="313798"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CB830787-35B3-4948-A6C3-2E2025BC8001}"/>
              </a:ext>
            </a:extLst>
          </p:cNvPr>
          <p:cNvSpPr/>
          <p:nvPr/>
        </p:nvSpPr>
        <p:spPr>
          <a:xfrm>
            <a:off x="2702762" y="4517969"/>
            <a:ext cx="3953713" cy="2054331"/>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5" name="テキスト ボックス 24">
            <a:extLst>
              <a:ext uri="{FF2B5EF4-FFF2-40B4-BE49-F238E27FC236}">
                <a16:creationId xmlns:a16="http://schemas.microsoft.com/office/drawing/2014/main" id="{DA21CB03-9C81-44F9-A2C3-D3C5D494749E}"/>
              </a:ext>
            </a:extLst>
          </p:cNvPr>
          <p:cNvSpPr txBox="1"/>
          <p:nvPr/>
        </p:nvSpPr>
        <p:spPr>
          <a:xfrm>
            <a:off x="2989632" y="6080229"/>
            <a:ext cx="136928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4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横断検索サーバ</a:t>
            </a:r>
            <a:endParaRPr kumimoji="1" lang="en-US" altLang="ja-JP" sz="14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26" name="正方形/長方形 25">
            <a:extLst>
              <a:ext uri="{FF2B5EF4-FFF2-40B4-BE49-F238E27FC236}">
                <a16:creationId xmlns:a16="http://schemas.microsoft.com/office/drawing/2014/main" id="{3B16D3E7-B66C-4B38-B640-B3C24EE7BBB5}"/>
              </a:ext>
            </a:extLst>
          </p:cNvPr>
          <p:cNvSpPr/>
          <p:nvPr/>
        </p:nvSpPr>
        <p:spPr>
          <a:xfrm>
            <a:off x="274878" y="2418270"/>
            <a:ext cx="2784789" cy="189219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27" name="正方形/長方形 26">
            <a:extLst>
              <a:ext uri="{FF2B5EF4-FFF2-40B4-BE49-F238E27FC236}">
                <a16:creationId xmlns:a16="http://schemas.microsoft.com/office/drawing/2014/main" id="{3BDB1705-D42A-4342-97CB-8A55867D3815}"/>
              </a:ext>
            </a:extLst>
          </p:cNvPr>
          <p:cNvSpPr/>
          <p:nvPr/>
        </p:nvSpPr>
        <p:spPr>
          <a:xfrm>
            <a:off x="5168869" y="4651195"/>
            <a:ext cx="1321557" cy="725621"/>
          </a:xfrm>
          <a:prstGeom prst="rect">
            <a:avLst/>
          </a:prstGeom>
          <a:solidFill>
            <a:schemeClr val="accent2">
              <a:lumMod val="20000"/>
              <a:lumOff val="80000"/>
            </a:schemeClr>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カタログ情報収集</a:t>
            </a:r>
          </a:p>
        </p:txBody>
      </p:sp>
      <p:sp>
        <p:nvSpPr>
          <p:cNvPr id="28" name="正方形/長方形 27">
            <a:extLst>
              <a:ext uri="{FF2B5EF4-FFF2-40B4-BE49-F238E27FC236}">
                <a16:creationId xmlns:a16="http://schemas.microsoft.com/office/drawing/2014/main" id="{327D11DF-97F3-4A0D-9B4B-9071846BB5B9}"/>
              </a:ext>
            </a:extLst>
          </p:cNvPr>
          <p:cNvSpPr/>
          <p:nvPr/>
        </p:nvSpPr>
        <p:spPr>
          <a:xfrm>
            <a:off x="3796023" y="5309327"/>
            <a:ext cx="926058" cy="725621"/>
          </a:xfrm>
          <a:prstGeom prst="rect">
            <a:avLst/>
          </a:prstGeom>
          <a:solidFill>
            <a:schemeClr val="accent2">
              <a:lumMod val="20000"/>
              <a:lumOff val="80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分野横断</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INDEX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a:t>
            </a:r>
          </a:p>
        </p:txBody>
      </p:sp>
      <p:sp>
        <p:nvSpPr>
          <p:cNvPr id="29" name="正方形/長方形 28">
            <a:extLst>
              <a:ext uri="{FF2B5EF4-FFF2-40B4-BE49-F238E27FC236}">
                <a16:creationId xmlns:a16="http://schemas.microsoft.com/office/drawing/2014/main" id="{132D2026-0ACE-47A4-B64C-438FFF61A968}"/>
              </a:ext>
            </a:extLst>
          </p:cNvPr>
          <p:cNvSpPr/>
          <p:nvPr/>
        </p:nvSpPr>
        <p:spPr>
          <a:xfrm>
            <a:off x="2991182" y="4635661"/>
            <a:ext cx="718462" cy="1399288"/>
          </a:xfrm>
          <a:prstGeom prst="rect">
            <a:avLst/>
          </a:prstGeom>
          <a:solidFill>
            <a:schemeClr val="accent2">
              <a:lumMod val="20000"/>
              <a:lumOff val="80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p:txBody>
      </p:sp>
      <p:sp>
        <p:nvSpPr>
          <p:cNvPr id="30" name="正方形/長方形 29">
            <a:extLst>
              <a:ext uri="{FF2B5EF4-FFF2-40B4-BE49-F238E27FC236}">
                <a16:creationId xmlns:a16="http://schemas.microsoft.com/office/drawing/2014/main" id="{1D84C142-14BA-4CA4-98B6-10F5BBDCCBD4}"/>
              </a:ext>
            </a:extLst>
          </p:cNvPr>
          <p:cNvSpPr/>
          <p:nvPr/>
        </p:nvSpPr>
        <p:spPr>
          <a:xfrm>
            <a:off x="699596" y="2531753"/>
            <a:ext cx="1584740" cy="167802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検索</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データ取得</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起動</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1" name="テキスト ボックス 30">
            <a:extLst>
              <a:ext uri="{FF2B5EF4-FFF2-40B4-BE49-F238E27FC236}">
                <a16:creationId xmlns:a16="http://schemas.microsoft.com/office/drawing/2014/main" id="{364C401E-334E-4A95-9CF9-C28BC9600361}"/>
              </a:ext>
            </a:extLst>
          </p:cNvPr>
          <p:cNvSpPr txBox="1"/>
          <p:nvPr/>
        </p:nvSpPr>
        <p:spPr>
          <a:xfrm>
            <a:off x="2327976" y="2442051"/>
            <a:ext cx="647172" cy="484748"/>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HTML</a:t>
            </a:r>
            <a:b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b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ブラウザ）</a:t>
            </a:r>
          </a:p>
        </p:txBody>
      </p:sp>
      <p:cxnSp>
        <p:nvCxnSpPr>
          <p:cNvPr id="32" name="直線矢印コネクタ 198">
            <a:extLst>
              <a:ext uri="{FF2B5EF4-FFF2-40B4-BE49-F238E27FC236}">
                <a16:creationId xmlns:a16="http://schemas.microsoft.com/office/drawing/2014/main" id="{BE84AFAE-0F11-492C-B04E-0A321629E856}"/>
              </a:ext>
            </a:extLst>
          </p:cNvPr>
          <p:cNvCxnSpPr>
            <a:cxnSpLocks/>
            <a:endCxn id="40" idx="0"/>
          </p:cNvCxnSpPr>
          <p:nvPr/>
        </p:nvCxnSpPr>
        <p:spPr>
          <a:xfrm rot="10800000" flipV="1">
            <a:off x="5857519" y="4588265"/>
            <a:ext cx="2332095" cy="315950"/>
          </a:xfrm>
          <a:prstGeom prst="bent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59B8ABC8-0C9B-4E12-B1B8-18282702251F}"/>
              </a:ext>
            </a:extLst>
          </p:cNvPr>
          <p:cNvSpPr/>
          <p:nvPr/>
        </p:nvSpPr>
        <p:spPr>
          <a:xfrm>
            <a:off x="3170248" y="2060627"/>
            <a:ext cx="186195"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4" name="スマイル 33">
            <a:extLst>
              <a:ext uri="{FF2B5EF4-FFF2-40B4-BE49-F238E27FC236}">
                <a16:creationId xmlns:a16="http://schemas.microsoft.com/office/drawing/2014/main" id="{D9F7739A-B3DC-4D94-8E04-A36ED6A0B4F6}"/>
              </a:ext>
            </a:extLst>
          </p:cNvPr>
          <p:cNvSpPr/>
          <p:nvPr/>
        </p:nvSpPr>
        <p:spPr>
          <a:xfrm>
            <a:off x="1563430" y="2723530"/>
            <a:ext cx="466669" cy="436216"/>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35" name="正方形/長方形 34">
            <a:extLst>
              <a:ext uri="{FF2B5EF4-FFF2-40B4-BE49-F238E27FC236}">
                <a16:creationId xmlns:a16="http://schemas.microsoft.com/office/drawing/2014/main" id="{E32997E3-9AA9-437D-8EED-57968B6A8702}"/>
              </a:ext>
            </a:extLst>
          </p:cNvPr>
          <p:cNvSpPr/>
          <p:nvPr/>
        </p:nvSpPr>
        <p:spPr>
          <a:xfrm>
            <a:off x="5163356" y="5852063"/>
            <a:ext cx="1327070" cy="523220"/>
          </a:xfrm>
          <a:prstGeom prst="rect">
            <a:avLst/>
          </a:prstGeom>
          <a:solidFill>
            <a:schemeClr val="accent2">
              <a:lumMod val="20000"/>
              <a:lumOff val="80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カタログサイト</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リポジトリ</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（登録、クローリング）</a:t>
            </a:r>
          </a:p>
        </p:txBody>
      </p:sp>
      <p:sp>
        <p:nvSpPr>
          <p:cNvPr id="36" name="円柱 35">
            <a:extLst>
              <a:ext uri="{FF2B5EF4-FFF2-40B4-BE49-F238E27FC236}">
                <a16:creationId xmlns:a16="http://schemas.microsoft.com/office/drawing/2014/main" id="{B3D2FBCA-A748-439F-8CC9-A153CCCCB08C}"/>
              </a:ext>
            </a:extLst>
          </p:cNvPr>
          <p:cNvSpPr/>
          <p:nvPr/>
        </p:nvSpPr>
        <p:spPr>
          <a:xfrm flipH="1">
            <a:off x="4638870" y="6081013"/>
            <a:ext cx="692891"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サイト情報</a:t>
            </a:r>
          </a:p>
        </p:txBody>
      </p:sp>
      <p:sp>
        <p:nvSpPr>
          <p:cNvPr id="37" name="スマイル 36">
            <a:extLst>
              <a:ext uri="{FF2B5EF4-FFF2-40B4-BE49-F238E27FC236}">
                <a16:creationId xmlns:a16="http://schemas.microsoft.com/office/drawing/2014/main" id="{AB5D41F4-80A9-41F6-884D-EC3FE2998677}"/>
              </a:ext>
            </a:extLst>
          </p:cNvPr>
          <p:cNvSpPr/>
          <p:nvPr/>
        </p:nvSpPr>
        <p:spPr>
          <a:xfrm>
            <a:off x="1559855" y="3548142"/>
            <a:ext cx="466669" cy="436216"/>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38" name="テキスト ボックス 37">
            <a:extLst>
              <a:ext uri="{FF2B5EF4-FFF2-40B4-BE49-F238E27FC236}">
                <a16:creationId xmlns:a16="http://schemas.microsoft.com/office/drawing/2014/main" id="{D26890DB-9C06-4361-B53D-9A7EC8DB0E9C}"/>
              </a:ext>
            </a:extLst>
          </p:cNvPr>
          <p:cNvSpPr txBox="1"/>
          <p:nvPr/>
        </p:nvSpPr>
        <p:spPr>
          <a:xfrm>
            <a:off x="6683192" y="5718777"/>
            <a:ext cx="3823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rPr>
              <a:t>①</a:t>
            </a:r>
            <a:endParaRPr kumimoji="1" lang="en-US" altLang="ja-JP"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39" name="フローチャート: 複数書類 38">
            <a:extLst>
              <a:ext uri="{FF2B5EF4-FFF2-40B4-BE49-F238E27FC236}">
                <a16:creationId xmlns:a16="http://schemas.microsoft.com/office/drawing/2014/main" id="{B3F80911-B6C7-4A23-98F1-74564C3E2027}"/>
              </a:ext>
            </a:extLst>
          </p:cNvPr>
          <p:cNvSpPr/>
          <p:nvPr/>
        </p:nvSpPr>
        <p:spPr>
          <a:xfrm>
            <a:off x="2004205" y="3904454"/>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0" name="正方形/長方形 39">
            <a:extLst>
              <a:ext uri="{FF2B5EF4-FFF2-40B4-BE49-F238E27FC236}">
                <a16:creationId xmlns:a16="http://schemas.microsoft.com/office/drawing/2014/main" id="{0DE3E9FA-597D-423D-84FB-1677D51D3742}"/>
              </a:ext>
            </a:extLst>
          </p:cNvPr>
          <p:cNvSpPr/>
          <p:nvPr/>
        </p:nvSpPr>
        <p:spPr>
          <a:xfrm>
            <a:off x="5264559" y="4904215"/>
            <a:ext cx="1185918" cy="358646"/>
          </a:xfrm>
          <a:prstGeom prst="rect">
            <a:avLst/>
          </a:prstGeom>
          <a:solidFill>
            <a:schemeClr val="bg1"/>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クローラ</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（マッピング補正）</a:t>
            </a:r>
          </a:p>
        </p:txBody>
      </p:sp>
      <p:sp>
        <p:nvSpPr>
          <p:cNvPr id="41" name="円柱 40">
            <a:extLst>
              <a:ext uri="{FF2B5EF4-FFF2-40B4-BE49-F238E27FC236}">
                <a16:creationId xmlns:a16="http://schemas.microsoft.com/office/drawing/2014/main" id="{845364DC-AACB-4192-8DA7-99C93AE21A17}"/>
              </a:ext>
            </a:extLst>
          </p:cNvPr>
          <p:cNvSpPr/>
          <p:nvPr/>
        </p:nvSpPr>
        <p:spPr>
          <a:xfrm flipH="1">
            <a:off x="4624313" y="5361282"/>
            <a:ext cx="692891"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DB</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42" name="直線矢印コネクタ 41">
            <a:extLst>
              <a:ext uri="{FF2B5EF4-FFF2-40B4-BE49-F238E27FC236}">
                <a16:creationId xmlns:a16="http://schemas.microsoft.com/office/drawing/2014/main" id="{9F25D122-0922-4E68-9F19-18624A058590}"/>
              </a:ext>
            </a:extLst>
          </p:cNvPr>
          <p:cNvCxnSpPr>
            <a:stCxn id="34" idx="4"/>
            <a:endCxn id="37" idx="0"/>
          </p:cNvCxnSpPr>
          <p:nvPr/>
        </p:nvCxnSpPr>
        <p:spPr>
          <a:xfrm flipH="1">
            <a:off x="1793190" y="3159746"/>
            <a:ext cx="3575" cy="388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コネクタ: カギ線 42">
            <a:extLst>
              <a:ext uri="{FF2B5EF4-FFF2-40B4-BE49-F238E27FC236}">
                <a16:creationId xmlns:a16="http://schemas.microsoft.com/office/drawing/2014/main" id="{797A563A-9FBA-41BA-B128-D3D83B22BC3A}"/>
              </a:ext>
            </a:extLst>
          </p:cNvPr>
          <p:cNvCxnSpPr>
            <a:cxnSpLocks/>
            <a:stCxn id="29" idx="0"/>
            <a:endCxn id="34" idx="6"/>
          </p:cNvCxnSpPr>
          <p:nvPr/>
        </p:nvCxnSpPr>
        <p:spPr>
          <a:xfrm rot="16200000" flipV="1">
            <a:off x="1843245" y="3128493"/>
            <a:ext cx="1694023" cy="132031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79E3DB0-3619-453D-93BD-2A7C3A6299BA}"/>
              </a:ext>
            </a:extLst>
          </p:cNvPr>
          <p:cNvCxnSpPr>
            <a:cxnSpLocks/>
          </p:cNvCxnSpPr>
          <p:nvPr/>
        </p:nvCxnSpPr>
        <p:spPr bwMode="auto">
          <a:xfrm>
            <a:off x="341848" y="2274539"/>
            <a:ext cx="2717819"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45" name="直線コネクタ 44">
            <a:extLst>
              <a:ext uri="{FF2B5EF4-FFF2-40B4-BE49-F238E27FC236}">
                <a16:creationId xmlns:a16="http://schemas.microsoft.com/office/drawing/2014/main" id="{9332BFC5-D830-43C9-97A2-FD182BC9C41F}"/>
              </a:ext>
            </a:extLst>
          </p:cNvPr>
          <p:cNvCxnSpPr>
            <a:cxnSpLocks/>
          </p:cNvCxnSpPr>
          <p:nvPr/>
        </p:nvCxnSpPr>
        <p:spPr bwMode="auto">
          <a:xfrm>
            <a:off x="7097751" y="2274539"/>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46" name="テキスト ボックス 45">
            <a:extLst>
              <a:ext uri="{FF2B5EF4-FFF2-40B4-BE49-F238E27FC236}">
                <a16:creationId xmlns:a16="http://schemas.microsoft.com/office/drawing/2014/main" id="{7A1F43FE-C974-410A-B657-CFAD84758907}"/>
              </a:ext>
            </a:extLst>
          </p:cNvPr>
          <p:cNvSpPr txBox="1"/>
          <p:nvPr/>
        </p:nvSpPr>
        <p:spPr>
          <a:xfrm>
            <a:off x="8123873" y="1904168"/>
            <a:ext cx="2649600"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p>
        </p:txBody>
      </p:sp>
      <p:sp>
        <p:nvSpPr>
          <p:cNvPr id="47" name="テキスト ボックス 46">
            <a:extLst>
              <a:ext uri="{FF2B5EF4-FFF2-40B4-BE49-F238E27FC236}">
                <a16:creationId xmlns:a16="http://schemas.microsoft.com/office/drawing/2014/main" id="{9D386586-B946-444F-9A6A-0226F8364B73}"/>
              </a:ext>
            </a:extLst>
          </p:cNvPr>
          <p:cNvSpPr txBox="1"/>
          <p:nvPr/>
        </p:nvSpPr>
        <p:spPr>
          <a:xfrm>
            <a:off x="456779" y="1920439"/>
            <a:ext cx="2650138"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p>
        </p:txBody>
      </p:sp>
      <p:sp>
        <p:nvSpPr>
          <p:cNvPr id="48" name="テキスト ボックス 47">
            <a:extLst>
              <a:ext uri="{FF2B5EF4-FFF2-40B4-BE49-F238E27FC236}">
                <a16:creationId xmlns:a16="http://schemas.microsoft.com/office/drawing/2014/main" id="{C634D0D9-FF55-4221-AA8F-527AFDB6A325}"/>
              </a:ext>
            </a:extLst>
          </p:cNvPr>
          <p:cNvSpPr txBox="1"/>
          <p:nvPr/>
        </p:nvSpPr>
        <p:spPr>
          <a:xfrm>
            <a:off x="5861967" y="4180094"/>
            <a:ext cx="3823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rPr>
              <a:t>②</a:t>
            </a:r>
            <a:endParaRPr kumimoji="1" lang="en-US" altLang="ja-JP"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49" name="テキスト ボックス 48">
            <a:extLst>
              <a:ext uri="{FF2B5EF4-FFF2-40B4-BE49-F238E27FC236}">
                <a16:creationId xmlns:a16="http://schemas.microsoft.com/office/drawing/2014/main" id="{7954A9C4-4A64-4C00-810A-DDA0E33B3DFF}"/>
              </a:ext>
            </a:extLst>
          </p:cNvPr>
          <p:cNvSpPr txBox="1"/>
          <p:nvPr/>
        </p:nvSpPr>
        <p:spPr>
          <a:xfrm>
            <a:off x="4057444" y="4917355"/>
            <a:ext cx="3823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rPr>
              <a:t>③</a:t>
            </a:r>
            <a:endParaRPr kumimoji="1" lang="en-US" altLang="ja-JP"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endParaRPr>
          </a:p>
        </p:txBody>
      </p:sp>
      <p:pic>
        <p:nvPicPr>
          <p:cNvPr id="50" name="図 49">
            <a:extLst>
              <a:ext uri="{FF2B5EF4-FFF2-40B4-BE49-F238E27FC236}">
                <a16:creationId xmlns:a16="http://schemas.microsoft.com/office/drawing/2014/main" id="{693CA9E4-E0D3-42D4-8EC9-3CB4E8AAE659}"/>
              </a:ext>
            </a:extLst>
          </p:cNvPr>
          <p:cNvPicPr>
            <a:picLocks noChangeAspect="1"/>
          </p:cNvPicPr>
          <p:nvPr/>
        </p:nvPicPr>
        <p:blipFill>
          <a:blip r:embed="rId4"/>
          <a:stretch>
            <a:fillRect/>
          </a:stretch>
        </p:blipFill>
        <p:spPr>
          <a:xfrm>
            <a:off x="658320" y="4528573"/>
            <a:ext cx="1981468" cy="1694024"/>
          </a:xfrm>
          <a:prstGeom prst="rect">
            <a:avLst/>
          </a:prstGeom>
        </p:spPr>
        <p:style>
          <a:lnRef idx="2">
            <a:schemeClr val="dk1"/>
          </a:lnRef>
          <a:fillRef idx="1">
            <a:schemeClr val="lt1"/>
          </a:fillRef>
          <a:effectRef idx="0">
            <a:schemeClr val="dk1"/>
          </a:effectRef>
          <a:fontRef idx="minor">
            <a:schemeClr val="dk1"/>
          </a:fontRef>
        </p:style>
      </p:pic>
      <p:cxnSp>
        <p:nvCxnSpPr>
          <p:cNvPr id="52" name="直線矢印コネクタ 51">
            <a:extLst>
              <a:ext uri="{FF2B5EF4-FFF2-40B4-BE49-F238E27FC236}">
                <a16:creationId xmlns:a16="http://schemas.microsoft.com/office/drawing/2014/main" id="{43209BF2-13C1-4B6A-BB30-004EA18ACDD1}"/>
              </a:ext>
            </a:extLst>
          </p:cNvPr>
          <p:cNvCxnSpPr>
            <a:cxnSpLocks/>
          </p:cNvCxnSpPr>
          <p:nvPr/>
        </p:nvCxnSpPr>
        <p:spPr>
          <a:xfrm flipV="1">
            <a:off x="6088046" y="5361188"/>
            <a:ext cx="2757" cy="475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四角形: メモ 52">
            <a:extLst>
              <a:ext uri="{FF2B5EF4-FFF2-40B4-BE49-F238E27FC236}">
                <a16:creationId xmlns:a16="http://schemas.microsoft.com/office/drawing/2014/main" id="{567C3963-8E18-4805-8A35-DE057ACB434D}"/>
              </a:ext>
            </a:extLst>
          </p:cNvPr>
          <p:cNvSpPr/>
          <p:nvPr/>
        </p:nvSpPr>
        <p:spPr>
          <a:xfrm>
            <a:off x="7426712" y="5875344"/>
            <a:ext cx="1165871" cy="668840"/>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クローリング対象</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サイト情報登録</a:t>
            </a:r>
          </a:p>
        </p:txBody>
      </p:sp>
      <p:sp>
        <p:nvSpPr>
          <p:cNvPr id="54" name="矢印: 左 53">
            <a:extLst>
              <a:ext uri="{FF2B5EF4-FFF2-40B4-BE49-F238E27FC236}">
                <a16:creationId xmlns:a16="http://schemas.microsoft.com/office/drawing/2014/main" id="{81D02281-3104-4915-9AE5-6EEC1145F3A6}"/>
              </a:ext>
            </a:extLst>
          </p:cNvPr>
          <p:cNvSpPr/>
          <p:nvPr/>
        </p:nvSpPr>
        <p:spPr>
          <a:xfrm>
            <a:off x="6516981" y="6034948"/>
            <a:ext cx="878661" cy="198396"/>
          </a:xfrm>
          <a:prstGeom prst="lef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55" name="直線矢印コネクタ 198">
            <a:extLst>
              <a:ext uri="{FF2B5EF4-FFF2-40B4-BE49-F238E27FC236}">
                <a16:creationId xmlns:a16="http://schemas.microsoft.com/office/drawing/2014/main" id="{94F2CA46-8114-4E03-8D92-C2F9ADEA18D7}"/>
              </a:ext>
            </a:extLst>
          </p:cNvPr>
          <p:cNvCxnSpPr>
            <a:cxnSpLocks/>
            <a:endCxn id="41" idx="2"/>
          </p:cNvCxnSpPr>
          <p:nvPr/>
        </p:nvCxnSpPr>
        <p:spPr>
          <a:xfrm rot="10800000" flipV="1">
            <a:off x="5317205" y="2990418"/>
            <a:ext cx="2872409" cy="2577188"/>
          </a:xfrm>
          <a:prstGeom prst="bentConnector3">
            <a:avLst>
              <a:gd name="adj1" fmla="val 81157"/>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3C1BE7EA-FCFF-4224-85EB-3229ED788BF3}"/>
              </a:ext>
            </a:extLst>
          </p:cNvPr>
          <p:cNvSpPr txBox="1"/>
          <p:nvPr/>
        </p:nvSpPr>
        <p:spPr>
          <a:xfrm>
            <a:off x="3353614" y="4125799"/>
            <a:ext cx="3823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rPr>
              <a:t>④</a:t>
            </a:r>
            <a:endParaRPr kumimoji="1" lang="en-US" altLang="ja-JP" sz="1800" b="1" i="0" u="none" strike="noStrike" kern="1200" cap="none" spc="0" normalizeH="0" baseline="0" noProof="0">
              <a:ln>
                <a:noFill/>
              </a:ln>
              <a:solidFill>
                <a:srgbClr val="FF0000"/>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58" name="テキスト ボックス 57">
            <a:extLst>
              <a:ext uri="{FF2B5EF4-FFF2-40B4-BE49-F238E27FC236}">
                <a16:creationId xmlns:a16="http://schemas.microsoft.com/office/drawing/2014/main" id="{2767A73C-446A-42FD-9707-D594A8A70C70}"/>
              </a:ext>
            </a:extLst>
          </p:cNvPr>
          <p:cNvSpPr txBox="1"/>
          <p:nvPr/>
        </p:nvSpPr>
        <p:spPr>
          <a:xfrm>
            <a:off x="9384821" y="6436462"/>
            <a:ext cx="280717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※1</a:t>
            </a: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a:t>
            </a:r>
            <a:r>
              <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 https://catalog.data.metro.tokyo.lg.jp/dataset</a:t>
            </a:r>
          </a:p>
        </p:txBody>
      </p:sp>
      <p:sp>
        <p:nvSpPr>
          <p:cNvPr id="59" name="テキスト ボックス 58">
            <a:extLst>
              <a:ext uri="{FF2B5EF4-FFF2-40B4-BE49-F238E27FC236}">
                <a16:creationId xmlns:a16="http://schemas.microsoft.com/office/drawing/2014/main" id="{77D92344-BD83-4CD6-82E6-44E2997F0834}"/>
              </a:ext>
            </a:extLst>
          </p:cNvPr>
          <p:cNvSpPr txBox="1"/>
          <p:nvPr/>
        </p:nvSpPr>
        <p:spPr>
          <a:xfrm>
            <a:off x="11492404" y="2452675"/>
            <a:ext cx="42136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a:solidFill>
                  <a:prstClr val="black"/>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61" name="正方形/長方形 60">
            <a:extLst>
              <a:ext uri="{FF2B5EF4-FFF2-40B4-BE49-F238E27FC236}">
                <a16:creationId xmlns:a16="http://schemas.microsoft.com/office/drawing/2014/main" id="{40EC3EB1-2A7E-44A8-93D4-A346F54C190D}"/>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対象読者：技術者向け</a:t>
            </a:r>
          </a:p>
        </p:txBody>
      </p:sp>
      <p:sp>
        <p:nvSpPr>
          <p:cNvPr id="60" name="円柱 59">
            <a:extLst>
              <a:ext uri="{FF2B5EF4-FFF2-40B4-BE49-F238E27FC236}">
                <a16:creationId xmlns:a16="http://schemas.microsoft.com/office/drawing/2014/main" id="{B76647CD-67FF-4639-8436-5E92073B6AEF}"/>
              </a:ext>
            </a:extLst>
          </p:cNvPr>
          <p:cNvSpPr/>
          <p:nvPr/>
        </p:nvSpPr>
        <p:spPr>
          <a:xfrm flipH="1">
            <a:off x="8186574" y="5022038"/>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3" name="フローチャート: 複数書類 62">
            <a:extLst>
              <a:ext uri="{FF2B5EF4-FFF2-40B4-BE49-F238E27FC236}">
                <a16:creationId xmlns:a16="http://schemas.microsoft.com/office/drawing/2014/main" id="{BBB4697E-C1E1-490D-B735-B5304135C309}"/>
              </a:ext>
            </a:extLst>
          </p:cNvPr>
          <p:cNvSpPr/>
          <p:nvPr/>
        </p:nvSpPr>
        <p:spPr>
          <a:xfrm>
            <a:off x="8629857" y="5278765"/>
            <a:ext cx="302891" cy="212024"/>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4" name="テキスト ボックス 63">
            <a:extLst>
              <a:ext uri="{FF2B5EF4-FFF2-40B4-BE49-F238E27FC236}">
                <a16:creationId xmlns:a16="http://schemas.microsoft.com/office/drawing/2014/main" id="{400E2A5B-888F-4083-8F0E-084405FC686C}"/>
              </a:ext>
            </a:extLst>
          </p:cNvPr>
          <p:cNvSpPr txBox="1"/>
          <p:nvPr/>
        </p:nvSpPr>
        <p:spPr>
          <a:xfrm>
            <a:off x="8238905" y="5063681"/>
            <a:ext cx="73770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データ管理</a:t>
            </a:r>
          </a:p>
        </p:txBody>
      </p:sp>
      <p:sp>
        <p:nvSpPr>
          <p:cNvPr id="65" name="テキスト プレースホルダー 1">
            <a:extLst>
              <a:ext uri="{FF2B5EF4-FFF2-40B4-BE49-F238E27FC236}">
                <a16:creationId xmlns:a16="http://schemas.microsoft.com/office/drawing/2014/main" id="{3B43BE4E-BB70-4ED9-AB26-3C77D2FB7CDA}"/>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5.2.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データカタログ横断検索サーバの構成と動作　解説</a:t>
            </a:r>
          </a:p>
        </p:txBody>
      </p:sp>
    </p:spTree>
    <p:extLst>
      <p:ext uri="{BB962C8B-B14F-4D97-AF65-F5344CB8AC3E}">
        <p14:creationId xmlns:p14="http://schemas.microsoft.com/office/powerpoint/2010/main" val="4192912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33855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コネクタについて、</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2021</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年度はデータ交換とデータカタログ検索機能を提供します。</a:t>
            </a:r>
            <a:endPar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57" name="表 129">
            <a:extLst>
              <a:ext uri="{FF2B5EF4-FFF2-40B4-BE49-F238E27FC236}">
                <a16:creationId xmlns:a16="http://schemas.microsoft.com/office/drawing/2014/main" id="{EB0D1744-A1A5-4750-BE1A-4BAA85D98B8A}"/>
              </a:ext>
            </a:extLst>
          </p:cNvPr>
          <p:cNvGraphicFramePr>
            <a:graphicFrameLocks noGrp="1"/>
          </p:cNvGraphicFramePr>
          <p:nvPr>
            <p:extLst>
              <p:ext uri="{D42A27DB-BD31-4B8C-83A1-F6EECF244321}">
                <p14:modId xmlns:p14="http://schemas.microsoft.com/office/powerpoint/2010/main" val="3803647742"/>
              </p:ext>
            </p:extLst>
          </p:nvPr>
        </p:nvGraphicFramePr>
        <p:xfrm>
          <a:off x="152018" y="1290602"/>
          <a:ext cx="11663999" cy="5076519"/>
        </p:xfrm>
        <a:graphic>
          <a:graphicData uri="http://schemas.openxmlformats.org/drawingml/2006/table">
            <a:tbl>
              <a:tblPr>
                <a:tableStyleId>{5DA37D80-6434-44D0-A028-1B22A696006F}</a:tableStyleId>
              </a:tblPr>
              <a:tblGrid>
                <a:gridCol w="407355">
                  <a:extLst>
                    <a:ext uri="{9D8B030D-6E8A-4147-A177-3AD203B41FA5}">
                      <a16:colId xmlns:a16="http://schemas.microsoft.com/office/drawing/2014/main" val="2913863535"/>
                    </a:ext>
                  </a:extLst>
                </a:gridCol>
                <a:gridCol w="1640780">
                  <a:extLst>
                    <a:ext uri="{9D8B030D-6E8A-4147-A177-3AD203B41FA5}">
                      <a16:colId xmlns:a16="http://schemas.microsoft.com/office/drawing/2014/main" val="3132160870"/>
                    </a:ext>
                  </a:extLst>
                </a:gridCol>
                <a:gridCol w="1651084">
                  <a:extLst>
                    <a:ext uri="{9D8B030D-6E8A-4147-A177-3AD203B41FA5}">
                      <a16:colId xmlns:a16="http://schemas.microsoft.com/office/drawing/2014/main" val="960584879"/>
                    </a:ext>
                  </a:extLst>
                </a:gridCol>
                <a:gridCol w="6517697">
                  <a:extLst>
                    <a:ext uri="{9D8B030D-6E8A-4147-A177-3AD203B41FA5}">
                      <a16:colId xmlns:a16="http://schemas.microsoft.com/office/drawing/2014/main" val="302381905"/>
                    </a:ext>
                  </a:extLst>
                </a:gridCol>
                <a:gridCol w="1447083">
                  <a:extLst>
                    <a:ext uri="{9D8B030D-6E8A-4147-A177-3AD203B41FA5}">
                      <a16:colId xmlns:a16="http://schemas.microsoft.com/office/drawing/2014/main" val="1034759766"/>
                    </a:ext>
                  </a:extLst>
                </a:gridCol>
              </a:tblGrid>
              <a:tr h="505247">
                <a:tc>
                  <a:txBody>
                    <a:bodyPr/>
                    <a:lstStyle/>
                    <a:p>
                      <a:pPr algn="ctr"/>
                      <a:r>
                        <a:rPr kumimoji="1" lang="en-US" altLang="ja-JP" sz="1600">
                          <a:latin typeface="Meiryo UI" panose="020B0604030504040204" pitchFamily="50" charset="-128"/>
                          <a:ea typeface="Meiryo UI" panose="020B0604030504040204" pitchFamily="50" charset="-128"/>
                        </a:rPr>
                        <a:t>#</a:t>
                      </a:r>
                      <a:endParaRPr kumimoji="1" lang="ja-JP" altLang="en-US" sz="1600" b="1">
                        <a:solidFill>
                          <a:schemeClr val="tx1"/>
                        </a:solidFill>
                        <a:latin typeface="Meiryo UI" panose="020B0604030504040204" pitchFamily="50" charset="-128"/>
                        <a:ea typeface="Meiryo UI" panose="020B0604030504040204" pitchFamily="50" charset="-128"/>
                      </a:endParaRPr>
                    </a:p>
                  </a:txBody>
                  <a:tcPr anchor="ctr">
                    <a:solidFill>
                      <a:schemeClr val="accent2">
                        <a:lumMod val="60000"/>
                        <a:lumOff val="40000"/>
                      </a:schemeClr>
                    </a:solidFill>
                  </a:tcPr>
                </a:tc>
                <a:tc>
                  <a:txBody>
                    <a:bodyPr/>
                    <a:lstStyle/>
                    <a:p>
                      <a:pPr algn="ctr"/>
                      <a:r>
                        <a:rPr kumimoji="1" lang="ja-JP" altLang="en-US" sz="1600">
                          <a:latin typeface="Meiryo UI" panose="020B0604030504040204" pitchFamily="50" charset="-128"/>
                          <a:ea typeface="Meiryo UI" panose="020B0604030504040204" pitchFamily="50" charset="-128"/>
                        </a:rPr>
                        <a:t>分類</a:t>
                      </a:r>
                      <a:endParaRPr kumimoji="1" lang="en-US" altLang="ja-JP" sz="1600" b="1">
                        <a:solidFill>
                          <a:schemeClr val="tx1"/>
                        </a:solidFill>
                        <a:latin typeface="Meiryo UI" panose="020B0604030504040204" pitchFamily="50" charset="-128"/>
                        <a:ea typeface="Meiryo UI" panose="020B0604030504040204" pitchFamily="50" charset="-128"/>
                      </a:endParaRPr>
                    </a:p>
                  </a:txBody>
                  <a:tcPr anchor="ctr">
                    <a:solidFill>
                      <a:schemeClr val="accent2">
                        <a:lumMod val="60000"/>
                        <a:lumOff val="40000"/>
                      </a:schemeClr>
                    </a:solidFill>
                  </a:tcPr>
                </a:tc>
                <a:tc>
                  <a:txBody>
                    <a:bodyPr/>
                    <a:lstStyle/>
                    <a:p>
                      <a:pPr algn="ctr"/>
                      <a:r>
                        <a:rPr kumimoji="1" lang="ja-JP" altLang="en-US" sz="1600">
                          <a:latin typeface="Meiryo UI" panose="020B0604030504040204" pitchFamily="50" charset="-128"/>
                          <a:ea typeface="Meiryo UI" panose="020B0604030504040204" pitchFamily="50" charset="-128"/>
                        </a:rPr>
                        <a:t>ＡＰＩ</a:t>
                      </a:r>
                      <a:endParaRPr kumimoji="1" lang="ja-JP" altLang="en-US" sz="1600" b="1">
                        <a:solidFill>
                          <a:schemeClr val="tx1"/>
                        </a:solidFill>
                        <a:latin typeface="Meiryo UI" panose="020B0604030504040204" pitchFamily="50" charset="-128"/>
                        <a:ea typeface="Meiryo UI" panose="020B0604030504040204" pitchFamily="50" charset="-128"/>
                      </a:endParaRPr>
                    </a:p>
                  </a:txBody>
                  <a:tcPr anchor="ctr">
                    <a:solidFill>
                      <a:schemeClr val="accent2">
                        <a:lumMod val="60000"/>
                        <a:lumOff val="40000"/>
                      </a:schemeClr>
                    </a:solidFill>
                  </a:tcPr>
                </a:tc>
                <a:tc>
                  <a:txBody>
                    <a:bodyPr/>
                    <a:lstStyle/>
                    <a:p>
                      <a:pPr algn="ctr"/>
                      <a:r>
                        <a:rPr kumimoji="1" lang="ja-JP" altLang="en-US" sz="1600">
                          <a:latin typeface="Meiryo UI" panose="020B0604030504040204" pitchFamily="50" charset="-128"/>
                          <a:ea typeface="Meiryo UI" panose="020B0604030504040204" pitchFamily="50" charset="-128"/>
                        </a:rPr>
                        <a:t>概要</a:t>
                      </a:r>
                      <a:endParaRPr kumimoji="1" lang="ja-JP" altLang="en-US" sz="1600" b="1">
                        <a:solidFill>
                          <a:schemeClr val="tx1"/>
                        </a:solidFill>
                        <a:latin typeface="Meiryo UI" panose="020B0604030504040204" pitchFamily="50" charset="-128"/>
                        <a:ea typeface="Meiryo UI" panose="020B0604030504040204" pitchFamily="50" charset="-128"/>
                      </a:endParaRPr>
                    </a:p>
                  </a:txBody>
                  <a:tcPr anchor="ctr">
                    <a:solidFill>
                      <a:schemeClr val="accent2">
                        <a:lumMod val="60000"/>
                        <a:lumOff val="40000"/>
                      </a:schemeClr>
                    </a:solidFill>
                  </a:tcPr>
                </a:tc>
                <a:tc>
                  <a:txBody>
                    <a:bodyPr/>
                    <a:lstStyle/>
                    <a:p>
                      <a:pPr algn="ctr"/>
                      <a:r>
                        <a:rPr kumimoji="1" lang="ja-JP" altLang="en-US" sz="1600">
                          <a:latin typeface="Meiryo UI" panose="020B0604030504040204" pitchFamily="50" charset="-128"/>
                          <a:ea typeface="Meiryo UI" panose="020B0604030504040204" pitchFamily="50" charset="-128"/>
                        </a:rPr>
                        <a:t>提供開始時期</a:t>
                      </a:r>
                      <a:br>
                        <a:rPr kumimoji="1" lang="en-US" altLang="ja-JP" sz="1600">
                          <a:latin typeface="Meiryo UI" panose="020B0604030504040204" pitchFamily="50" charset="-128"/>
                          <a:ea typeface="Meiryo UI" panose="020B0604030504040204" pitchFamily="50" charset="-128"/>
                        </a:rPr>
                      </a:b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予定</a:t>
                      </a:r>
                      <a:r>
                        <a:rPr kumimoji="1" lang="en-US" altLang="ja-JP" sz="1600">
                          <a:latin typeface="Meiryo UI" panose="020B0604030504040204" pitchFamily="50" charset="-128"/>
                          <a:ea typeface="Meiryo UI" panose="020B0604030504040204" pitchFamily="50" charset="-128"/>
                        </a:rPr>
                        <a:t>)</a:t>
                      </a:r>
                      <a:endParaRPr kumimoji="1" lang="ja-JP" altLang="en-US" sz="1600" b="1">
                        <a:solidFill>
                          <a:schemeClr val="tx1"/>
                        </a:solidFill>
                        <a:latin typeface="Meiryo UI" panose="020B0604030504040204" pitchFamily="50" charset="-128"/>
                        <a:ea typeface="Meiryo UI" panose="020B0604030504040204" pitchFamily="50" charset="-128"/>
                      </a:endParaRPr>
                    </a:p>
                  </a:txBody>
                  <a:tcPr anchor="ctr">
                    <a:solidFill>
                      <a:schemeClr val="accent2">
                        <a:lumMod val="60000"/>
                        <a:lumOff val="40000"/>
                      </a:schemeClr>
                    </a:solidFill>
                  </a:tcPr>
                </a:tc>
                <a:extLst>
                  <a:ext uri="{0D108BD9-81ED-4DB2-BD59-A6C34878D82A}">
                    <a16:rowId xmlns:a16="http://schemas.microsoft.com/office/drawing/2014/main" val="3357424517"/>
                  </a:ext>
                </a:extLst>
              </a:tr>
              <a:tr h="533933">
                <a:tc>
                  <a:txBody>
                    <a:bodyPr/>
                    <a:lstStyle/>
                    <a:p>
                      <a:pPr algn="ctr"/>
                      <a:r>
                        <a:rPr kumimoji="1" lang="en-US" altLang="ja-JP" sz="1600">
                          <a:solidFill>
                            <a:schemeClr val="tx1"/>
                          </a:solidFill>
                          <a:latin typeface="Meiryo UI" panose="020B0604030504040204" pitchFamily="50" charset="-128"/>
                          <a:ea typeface="Meiryo UI" panose="020B0604030504040204" pitchFamily="50" charset="-128"/>
                        </a:rPr>
                        <a:t>1</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rowSpan="4">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利用者コネクタ</a:t>
                      </a:r>
                      <a:endParaRPr kumimoji="1" lang="ja-JP" altLang="en-US" sz="16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カタログ検索</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a:solidFill>
                            <a:schemeClr val="tx1"/>
                          </a:solidFill>
                          <a:latin typeface="Meiryo UI" panose="020B0604030504040204" pitchFamily="50" charset="-128"/>
                          <a:ea typeface="Meiryo UI" panose="020B0604030504040204" pitchFamily="50" charset="-128"/>
                        </a:rPr>
                        <a:t>・横断検索を利用し、カタログ情報を取得する。</a:t>
                      </a:r>
                      <a:r>
                        <a:rPr kumimoji="1" lang="en-US" altLang="ja-JP" sz="1600" b="0">
                          <a:solidFill>
                            <a:schemeClr val="tx1"/>
                          </a:solidFill>
                          <a:latin typeface="Meiryo UI" panose="020B0604030504040204" pitchFamily="50" charset="-128"/>
                          <a:ea typeface="Meiryo UI" panose="020B0604030504040204" pitchFamily="50" charset="-128"/>
                        </a:rPr>
                        <a:t>API</a:t>
                      </a:r>
                      <a:r>
                        <a:rPr kumimoji="1" lang="ja-JP" altLang="en-US" sz="1600" b="0">
                          <a:solidFill>
                            <a:schemeClr val="tx1"/>
                          </a:solidFill>
                          <a:latin typeface="Meiryo UI" panose="020B0604030504040204" pitchFamily="50" charset="-128"/>
                          <a:ea typeface="Meiryo UI" panose="020B0604030504040204" pitchFamily="50" charset="-128"/>
                        </a:rPr>
                        <a:t>利用ユーザが指定した条件に従い横断検索サーバからカタログ情報を取得する。</a:t>
                      </a:r>
                      <a:endParaRPr kumimoji="1" lang="en-US" altLang="ja-JP" sz="1600" b="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2020</a:t>
                      </a: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年</a:t>
                      </a:r>
                      <a:r>
                        <a:rPr kumimoji="1" lang="en-US" altLang="ja-JP"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9</a:t>
                      </a: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月～</a:t>
                      </a:r>
                      <a:endParaRPr kumimoji="1" lang="ja-JP" altLang="en-US" sz="16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a:solidFill>
                      <a:schemeClr val="accent2">
                        <a:lumMod val="20000"/>
                        <a:lumOff val="80000"/>
                      </a:schemeClr>
                    </a:solidFill>
                  </a:tcPr>
                </a:tc>
                <a:extLst>
                  <a:ext uri="{0D108BD9-81ED-4DB2-BD59-A6C34878D82A}">
                    <a16:rowId xmlns:a16="http://schemas.microsoft.com/office/drawing/2014/main" val="703421849"/>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2</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契約管理</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・契約管理サービスと連携し、データ連携契約の締結や確認を行う。</a:t>
                      </a:r>
                    </a:p>
                    <a:p>
                      <a:pPr algn="l"/>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契約確認は標準的な認可プロトコル</a:t>
                      </a:r>
                      <a:r>
                        <a:rPr kumimoji="1" lang="en-US" altLang="ja-JP" sz="1600">
                          <a:latin typeface="Meiryo UI" panose="020B0604030504040204" pitchFamily="50" charset="-128"/>
                          <a:ea typeface="Meiryo UI" panose="020B0604030504040204" pitchFamily="50" charset="-128"/>
                        </a:rPr>
                        <a:t>(OAuth</a:t>
                      </a:r>
                      <a:r>
                        <a:rPr kumimoji="1" lang="ja-JP" altLang="en-US" sz="1600">
                          <a:latin typeface="Meiryo UI" panose="020B0604030504040204" pitchFamily="50" charset="-128"/>
                          <a:ea typeface="Meiryo UI" panose="020B0604030504040204" pitchFamily="50" charset="-128"/>
                        </a:rPr>
                        <a:t>等</a:t>
                      </a: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で実現予定。</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a:latin typeface="Meiryo UI" panose="020B0604030504040204" pitchFamily="50" charset="-128"/>
                          <a:ea typeface="Meiryo UI" panose="020B0604030504040204" pitchFamily="50" charset="-128"/>
                        </a:rPr>
                        <a:t>2022</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4</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2645655212"/>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3</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データ取得</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algn="l"/>
                      <a:r>
                        <a:rPr kumimoji="1" lang="ja-JP" altLang="en-US" sz="1600">
                          <a:latin typeface="Meiryo UI" panose="020B0604030504040204" pitchFamily="50" charset="-128"/>
                          <a:ea typeface="Meiryo UI" panose="020B0604030504040204" pitchFamily="50" charset="-128"/>
                        </a:rPr>
                        <a:t>・データ管理システム</a:t>
                      </a:r>
                      <a:r>
                        <a:rPr kumimoji="1" lang="en-US" altLang="ja-JP" sz="1600">
                          <a:latin typeface="Meiryo UI" panose="020B0604030504040204" pitchFamily="50" charset="-128"/>
                          <a:ea typeface="Meiryo UI" panose="020B0604030504040204" pitchFamily="50" charset="-128"/>
                        </a:rPr>
                        <a:t>(NGSI</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FTP</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Web</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からデータを</a:t>
                      </a:r>
                      <a:br>
                        <a:rPr kumimoji="1" lang="en-US" altLang="ja-JP" sz="1600">
                          <a:latin typeface="Meiryo UI" panose="020B0604030504040204" pitchFamily="50" charset="-128"/>
                          <a:ea typeface="Meiryo UI" panose="020B0604030504040204" pitchFamily="50" charset="-128"/>
                        </a:rPr>
                      </a:br>
                      <a:r>
                        <a:rPr kumimoji="1" lang="en-US" altLang="ja-JP" sz="1600">
                          <a:latin typeface="Meiryo UI" panose="020B0604030504040204" pitchFamily="50" charset="-128"/>
                          <a:ea typeface="Meiryo UI" panose="020B0604030504040204" pitchFamily="50" charset="-128"/>
                        </a:rPr>
                        <a:t> </a:t>
                      </a:r>
                      <a:r>
                        <a:rPr kumimoji="1" lang="ja-JP" altLang="en-US" sz="1600">
                          <a:latin typeface="Meiryo UI" panose="020B0604030504040204" pitchFamily="50" charset="-128"/>
                          <a:ea typeface="Meiryo UI" panose="020B0604030504040204" pitchFamily="50" charset="-128"/>
                        </a:rPr>
                        <a:t>取得する。</a:t>
                      </a:r>
                      <a:endParaRPr kumimoji="1" lang="en-US" altLang="ja-JP"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2020</a:t>
                      </a: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年</a:t>
                      </a:r>
                      <a:r>
                        <a:rPr kumimoji="1" lang="en-US" altLang="ja-JP"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9</a:t>
                      </a: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月～</a:t>
                      </a:r>
                      <a:endParaRPr kumimoji="1" lang="ja-JP" altLang="en-US" sz="16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a:solidFill>
                      <a:schemeClr val="accent2">
                        <a:lumMod val="20000"/>
                        <a:lumOff val="80000"/>
                      </a:schemeClr>
                    </a:solidFill>
                  </a:tcPr>
                </a:tc>
                <a:extLst>
                  <a:ext uri="{0D108BD9-81ED-4DB2-BD59-A6C34878D82A}">
                    <a16:rowId xmlns:a16="http://schemas.microsoft.com/office/drawing/2014/main" val="64590595"/>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4</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600">
                          <a:latin typeface="Meiryo UI" panose="020B0604030504040204" pitchFamily="50" charset="-128"/>
                          <a:ea typeface="Meiryo UI" panose="020B0604030504040204" pitchFamily="50" charset="-128"/>
                        </a:rPr>
                        <a:t>来歴管理</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・交換実績記録要求を送信する。</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a:latin typeface="Meiryo UI" panose="020B0604030504040204" pitchFamily="50" charset="-128"/>
                          <a:ea typeface="Meiryo UI" panose="020B0604030504040204" pitchFamily="50" charset="-128"/>
                        </a:rPr>
                        <a:t>2021</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4</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4082546751"/>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5</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rowSpan="4">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600" u="none" strike="noStrike" kern="1200" cap="none" spc="0" normalizeH="0" baseline="0" noProof="0">
                          <a:ln>
                            <a:noFill/>
                          </a:ln>
                          <a:effectLst/>
                          <a:uLnTx/>
                          <a:uFillTx/>
                          <a:latin typeface="Meiryo UI" panose="020B0604030504040204" pitchFamily="50" charset="-128"/>
                          <a:ea typeface="Meiryo UI" panose="020B0604030504040204" pitchFamily="50" charset="-128"/>
                        </a:rPr>
                        <a:t>提供者コネクタ</a:t>
                      </a:r>
                      <a:endParaRPr kumimoji="1" lang="ja-JP" altLang="en-US" sz="1600" b="0" i="0" u="none" strike="noStrike" kern="120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カタログ検索</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600">
                          <a:latin typeface="Meiryo UI" panose="020B0604030504040204" pitchFamily="50" charset="-128"/>
                          <a:ea typeface="Meiryo UI" panose="020B0604030504040204" pitchFamily="50" charset="-128"/>
                        </a:rPr>
                        <a:t>・データ提供者の</a:t>
                      </a:r>
                      <a:r>
                        <a:rPr kumimoji="1" lang="en-US" altLang="ja-JP" sz="1600">
                          <a:latin typeface="Meiryo UI" panose="020B0604030504040204" pitchFamily="50" charset="-128"/>
                          <a:ea typeface="Meiryo UI" panose="020B0604030504040204" pitchFamily="50" charset="-128"/>
                        </a:rPr>
                        <a:t>CKAN</a:t>
                      </a:r>
                      <a:r>
                        <a:rPr kumimoji="1" lang="ja-JP" altLang="en-US" sz="1600">
                          <a:latin typeface="Meiryo UI" panose="020B0604030504040204" pitchFamily="50" charset="-128"/>
                          <a:ea typeface="Meiryo UI" panose="020B0604030504040204" pitchFamily="50" charset="-128"/>
                        </a:rPr>
                        <a:t>からカタログ詳細情報を検索し取得する。</a:t>
                      </a:r>
                      <a:endParaRPr kumimoji="1" lang="ja-JP" altLang="en-US" sz="1600" b="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algn="l"/>
                      <a:r>
                        <a:rPr kumimoji="1" lang="en-US" altLang="ja-JP" sz="1600">
                          <a:latin typeface="Meiryo UI" panose="020B0604030504040204" pitchFamily="50" charset="-128"/>
                          <a:ea typeface="Meiryo UI" panose="020B0604030504040204" pitchFamily="50" charset="-128"/>
                        </a:rPr>
                        <a:t>2020</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9</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extLst>
                  <a:ext uri="{0D108BD9-81ED-4DB2-BD59-A6C34878D82A}">
                    <a16:rowId xmlns:a16="http://schemas.microsoft.com/office/drawing/2014/main" val="977447450"/>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6</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契約管理</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・契約管理サービスと連携し、データ連携契約の締結や確認を行う。</a:t>
                      </a:r>
                      <a:endParaRPr kumimoji="1" lang="en-US" altLang="ja-JP" sz="1600">
                        <a:latin typeface="Meiryo UI" panose="020B0604030504040204" pitchFamily="50" charset="-128"/>
                        <a:ea typeface="Meiryo UI" panose="020B0604030504040204" pitchFamily="50" charset="-128"/>
                      </a:endParaRPr>
                    </a:p>
                    <a:p>
                      <a:pPr algn="l"/>
                      <a:r>
                        <a:rPr kumimoji="1" lang="ja-JP" altLang="en-US" sz="1600">
                          <a:latin typeface="Meiryo UI" panose="020B0604030504040204" pitchFamily="50" charset="-128"/>
                          <a:ea typeface="Meiryo UI" panose="020B0604030504040204" pitchFamily="50" charset="-128"/>
                        </a:rPr>
                        <a:t> </a:t>
                      </a: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契約確認は標準的な認可プロトコル</a:t>
                      </a:r>
                      <a:r>
                        <a:rPr kumimoji="1" lang="en-US" altLang="ja-JP" sz="1600">
                          <a:latin typeface="Meiryo UI" panose="020B0604030504040204" pitchFamily="50" charset="-128"/>
                          <a:ea typeface="Meiryo UI" panose="020B0604030504040204" pitchFamily="50" charset="-128"/>
                        </a:rPr>
                        <a:t>(OAuth</a:t>
                      </a:r>
                      <a:r>
                        <a:rPr kumimoji="1" lang="ja-JP" altLang="en-US" sz="1600">
                          <a:latin typeface="Meiryo UI" panose="020B0604030504040204" pitchFamily="50" charset="-128"/>
                          <a:ea typeface="Meiryo UI" panose="020B0604030504040204" pitchFamily="50" charset="-128"/>
                        </a:rPr>
                        <a:t>等</a:t>
                      </a: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で実現予定。</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a:latin typeface="Meiryo UI" panose="020B0604030504040204" pitchFamily="50" charset="-128"/>
                          <a:ea typeface="Meiryo UI" panose="020B0604030504040204" pitchFamily="50" charset="-128"/>
                        </a:rPr>
                        <a:t>2022</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4</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2386387037"/>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7</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データ提供</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algn="l"/>
                      <a:r>
                        <a:rPr kumimoji="1" lang="ja-JP" altLang="en-US" sz="1600">
                          <a:latin typeface="Meiryo UI" panose="020B0604030504040204" pitchFamily="50" charset="-128"/>
                          <a:ea typeface="Meiryo UI" panose="020B0604030504040204" pitchFamily="50" charset="-128"/>
                        </a:rPr>
                        <a:t>・データ管理システム</a:t>
                      </a:r>
                      <a:r>
                        <a:rPr kumimoji="1" lang="en-US" altLang="ja-JP" sz="1600">
                          <a:latin typeface="Meiryo UI" panose="020B0604030504040204" pitchFamily="50" charset="-128"/>
                          <a:ea typeface="Meiryo UI" panose="020B0604030504040204" pitchFamily="50" charset="-128"/>
                        </a:rPr>
                        <a:t>(NGSI</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FTP</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Web</a:t>
                      </a:r>
                      <a:r>
                        <a:rPr kumimoji="1" lang="ja-JP" altLang="en-US" sz="1600">
                          <a:latin typeface="Meiryo UI" panose="020B0604030504040204" pitchFamily="50" charset="-128"/>
                          <a:ea typeface="Meiryo UI" panose="020B0604030504040204" pitchFamily="50" charset="-128"/>
                        </a:rPr>
                        <a:t>サーバ</a:t>
                      </a:r>
                      <a:r>
                        <a:rPr kumimoji="1" lang="en-US" altLang="ja-JP" sz="1600">
                          <a:latin typeface="Meiryo UI" panose="020B0604030504040204" pitchFamily="50" charset="-128"/>
                          <a:ea typeface="Meiryo UI" panose="020B0604030504040204" pitchFamily="50" charset="-128"/>
                        </a:rPr>
                        <a:t>)</a:t>
                      </a:r>
                      <a:r>
                        <a:rPr kumimoji="1" lang="ja-JP" altLang="en-US" sz="1600">
                          <a:latin typeface="Meiryo UI" panose="020B0604030504040204" pitchFamily="50" charset="-128"/>
                          <a:ea typeface="Meiryo UI" panose="020B0604030504040204" pitchFamily="50" charset="-128"/>
                        </a:rPr>
                        <a:t>からデータを</a:t>
                      </a:r>
                      <a:br>
                        <a:rPr kumimoji="1" lang="en-US" altLang="ja-JP" sz="1600">
                          <a:latin typeface="Meiryo UI" panose="020B0604030504040204" pitchFamily="50" charset="-128"/>
                          <a:ea typeface="Meiryo UI" panose="020B0604030504040204" pitchFamily="50" charset="-128"/>
                        </a:rPr>
                      </a:br>
                      <a:r>
                        <a:rPr kumimoji="1" lang="ja-JP" altLang="en-US" sz="1600">
                          <a:latin typeface="Meiryo UI" panose="020B0604030504040204" pitchFamily="50" charset="-128"/>
                          <a:ea typeface="Meiryo UI" panose="020B0604030504040204" pitchFamily="50" charset="-128"/>
                        </a:rPr>
                        <a:t> 取得する。</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a:latin typeface="Meiryo UI" panose="020B0604030504040204" pitchFamily="50" charset="-128"/>
                          <a:ea typeface="Meiryo UI" panose="020B0604030504040204" pitchFamily="50" charset="-128"/>
                        </a:rPr>
                        <a:t>2020</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9</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20000"/>
                        <a:lumOff val="80000"/>
                      </a:schemeClr>
                    </a:solidFill>
                  </a:tcPr>
                </a:tc>
                <a:extLst>
                  <a:ext uri="{0D108BD9-81ED-4DB2-BD59-A6C34878D82A}">
                    <a16:rowId xmlns:a16="http://schemas.microsoft.com/office/drawing/2014/main" val="514815102"/>
                  </a:ext>
                </a:extLst>
              </a:tr>
              <a:tr h="533933">
                <a:tc>
                  <a:txBody>
                    <a:bodyPr/>
                    <a:lstStyle/>
                    <a:p>
                      <a:pPr algn="ctr"/>
                      <a:r>
                        <a:rPr kumimoji="1" lang="en-US" altLang="ja-JP" sz="1600">
                          <a:latin typeface="Meiryo UI" panose="020B0604030504040204" pitchFamily="50" charset="-128"/>
                          <a:ea typeface="Meiryo UI" panose="020B0604030504040204" pitchFamily="50" charset="-128"/>
                        </a:rPr>
                        <a:t>8</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accent2">
                        <a:lumMod val="60000"/>
                        <a:lumOff val="40000"/>
                      </a:schemeClr>
                    </a:solidFill>
                  </a:tcPr>
                </a:tc>
                <a:tc vMerge="1">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1" lang="ja-JP" altLang="en-US" sz="1500" b="0" i="0" u="none" strike="noStrike" kern="1200" cap="none" spc="0" normalizeH="0" baseline="0" noProof="0">
                        <a:ln>
                          <a:noFill/>
                        </a:ln>
                        <a:solidFill>
                          <a:schemeClr val="tx1"/>
                        </a:solidFill>
                        <a:effectLst/>
                        <a:uLnTx/>
                        <a:uFillTx/>
                        <a:latin typeface="+mn-ea"/>
                        <a:ea typeface="+mn-ea"/>
                        <a:cs typeface="+mn-cs"/>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600">
                          <a:latin typeface="Meiryo UI" panose="020B0604030504040204" pitchFamily="50" charset="-128"/>
                          <a:ea typeface="Meiryo UI" panose="020B0604030504040204" pitchFamily="50" charset="-128"/>
                        </a:rPr>
                        <a:t>来歴管理</a:t>
                      </a:r>
                      <a:r>
                        <a:rPr kumimoji="1" lang="en-US" altLang="ja-JP" sz="1600">
                          <a:latin typeface="Meiryo UI" panose="020B0604030504040204" pitchFamily="50" charset="-128"/>
                          <a:ea typeface="Meiryo UI" panose="020B0604030504040204" pitchFamily="50" charset="-128"/>
                        </a:rPr>
                        <a:t>API</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algn="l"/>
                      <a:r>
                        <a:rPr kumimoji="1" lang="ja-JP" altLang="en-US" sz="1600">
                          <a:latin typeface="Meiryo UI" panose="020B0604030504040204" pitchFamily="50" charset="-128"/>
                          <a:ea typeface="Meiryo UI" panose="020B0604030504040204" pitchFamily="50" charset="-128"/>
                        </a:rPr>
                        <a:t>・交換実績記録要求を送信する。</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600">
                          <a:latin typeface="Meiryo UI" panose="020B0604030504040204" pitchFamily="50" charset="-128"/>
                          <a:ea typeface="Meiryo UI" panose="020B0604030504040204" pitchFamily="50" charset="-128"/>
                        </a:rPr>
                        <a:t>2021</a:t>
                      </a:r>
                      <a:r>
                        <a:rPr kumimoji="1" lang="ja-JP" altLang="en-US" sz="1600">
                          <a:latin typeface="Meiryo UI" panose="020B0604030504040204" pitchFamily="50" charset="-128"/>
                          <a:ea typeface="Meiryo UI" panose="020B0604030504040204" pitchFamily="50" charset="-128"/>
                        </a:rPr>
                        <a:t>年</a:t>
                      </a:r>
                      <a:r>
                        <a:rPr kumimoji="1" lang="en-US" altLang="ja-JP" sz="1600">
                          <a:latin typeface="Meiryo UI" panose="020B0604030504040204" pitchFamily="50" charset="-128"/>
                          <a:ea typeface="Meiryo UI" panose="020B0604030504040204" pitchFamily="50" charset="-128"/>
                        </a:rPr>
                        <a:t>4</a:t>
                      </a:r>
                      <a:r>
                        <a:rPr kumimoji="1" lang="ja-JP" altLang="en-US" sz="1600">
                          <a:latin typeface="Meiryo UI" panose="020B0604030504040204" pitchFamily="50" charset="-128"/>
                          <a:ea typeface="Meiryo UI" panose="020B0604030504040204" pitchFamily="50" charset="-128"/>
                        </a:rPr>
                        <a:t>月～</a:t>
                      </a:r>
                      <a:endParaRPr kumimoji="1" lang="ja-JP" altLang="en-US" sz="160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3375538228"/>
                  </a:ext>
                </a:extLst>
              </a:tr>
            </a:tbl>
          </a:graphicData>
        </a:graphic>
      </p:graphicFrame>
      <p:sp>
        <p:nvSpPr>
          <p:cNvPr id="6" name="正方形/長方形 5">
            <a:extLst>
              <a:ext uri="{FF2B5EF4-FFF2-40B4-BE49-F238E27FC236}">
                <a16:creationId xmlns:a16="http://schemas.microsoft.com/office/drawing/2014/main" id="{4551637A-353C-479F-AE06-CBABE77547D6}"/>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対象読者：技術者向け</a:t>
            </a:r>
          </a:p>
        </p:txBody>
      </p:sp>
      <p:sp>
        <p:nvSpPr>
          <p:cNvPr id="9" name="テキスト プレースホルダー 1">
            <a:extLst>
              <a:ext uri="{FF2B5EF4-FFF2-40B4-BE49-F238E27FC236}">
                <a16:creationId xmlns:a16="http://schemas.microsoft.com/office/drawing/2014/main" id="{53C2B880-2172-40E5-9686-CF02D90721CC}"/>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5.3.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コネクタ利用</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解説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(1)</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コネクタ利用</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一覧</a:t>
            </a:r>
          </a:p>
        </p:txBody>
      </p:sp>
    </p:spTree>
    <p:extLst>
      <p:ext uri="{BB962C8B-B14F-4D97-AF65-F5344CB8AC3E}">
        <p14:creationId xmlns:p14="http://schemas.microsoft.com/office/powerpoint/2010/main" val="195942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33855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利用者コネクタを使ったデータ取得は、以下のコマンドで取得したいデータに関連する情報をパラメータとして指定し、実行します。</a:t>
            </a:r>
            <a:endPar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4" name="表 3">
            <a:extLst>
              <a:ext uri="{FF2B5EF4-FFF2-40B4-BE49-F238E27FC236}">
                <a16:creationId xmlns:a16="http://schemas.microsoft.com/office/drawing/2014/main" id="{46C208A1-BA34-4499-A1A0-54A08D3EA833}"/>
              </a:ext>
            </a:extLst>
          </p:cNvPr>
          <p:cNvGraphicFramePr>
            <a:graphicFrameLocks noGrp="1"/>
          </p:cNvGraphicFramePr>
          <p:nvPr>
            <p:extLst>
              <p:ext uri="{D42A27DB-BD31-4B8C-83A1-F6EECF244321}">
                <p14:modId xmlns:p14="http://schemas.microsoft.com/office/powerpoint/2010/main" val="1304308693"/>
              </p:ext>
            </p:extLst>
          </p:nvPr>
        </p:nvGraphicFramePr>
        <p:xfrm>
          <a:off x="6919345" y="1882188"/>
          <a:ext cx="4976455" cy="4212418"/>
        </p:xfrm>
        <a:graphic>
          <a:graphicData uri="http://schemas.openxmlformats.org/drawingml/2006/table">
            <a:tbl>
              <a:tblPr>
                <a:tableStyleId>{616DA210-FB5B-4158-B5E0-FEB733F419BA}</a:tableStyleId>
              </a:tblPr>
              <a:tblGrid>
                <a:gridCol w="2104402">
                  <a:extLst>
                    <a:ext uri="{9D8B030D-6E8A-4147-A177-3AD203B41FA5}">
                      <a16:colId xmlns:a16="http://schemas.microsoft.com/office/drawing/2014/main" val="992899684"/>
                    </a:ext>
                  </a:extLst>
                </a:gridCol>
                <a:gridCol w="2872053">
                  <a:extLst>
                    <a:ext uri="{9D8B030D-6E8A-4147-A177-3AD203B41FA5}">
                      <a16:colId xmlns:a16="http://schemas.microsoft.com/office/drawing/2014/main" val="4080488332"/>
                    </a:ext>
                  </a:extLst>
                </a:gridCol>
              </a:tblGrid>
              <a:tr h="286649">
                <a:tc>
                  <a:txBody>
                    <a:bodyPr/>
                    <a:lstStyle/>
                    <a:p>
                      <a:pPr marL="0" marR="0" algn="ctr">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パラメータ　</a:t>
                      </a:r>
                      <a:r>
                        <a:rPr lang="en-US" sz="1400" b="0">
                          <a:solidFill>
                            <a:srgbClr val="333333"/>
                          </a:solidFill>
                          <a:effectLst/>
                          <a:latin typeface="Meiryo UI" panose="020B0604030504040204" pitchFamily="50" charset="-128"/>
                          <a:ea typeface="Meiryo UI" panose="020B0604030504040204" pitchFamily="50" charset="-128"/>
                        </a:rPr>
                        <a:t>Name</a:t>
                      </a:r>
                    </a:p>
                  </a:txBody>
                  <a:tcPr marL="108000" marR="36000" marT="1755" marB="1755" anchor="ctr">
                    <a:solidFill>
                      <a:schemeClr val="accent2">
                        <a:lumMod val="40000"/>
                        <a:lumOff val="60000"/>
                      </a:schemeClr>
                    </a:solidFill>
                  </a:tcPr>
                </a:tc>
                <a:tc>
                  <a:txBody>
                    <a:bodyPr/>
                    <a:lstStyle/>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パラメータの説明</a:t>
                      </a:r>
                      <a:endParaRPr lang="en-US" sz="1400" b="0">
                        <a:solidFill>
                          <a:srgbClr val="333333"/>
                        </a:solidFill>
                        <a:effectLst/>
                        <a:latin typeface="Meiryo UI" panose="020B0604030504040204" pitchFamily="50" charset="-128"/>
                        <a:ea typeface="Meiryo UI" panose="020B0604030504040204" pitchFamily="50" charset="-128"/>
                      </a:endParaRPr>
                    </a:p>
                  </a:txBody>
                  <a:tcPr marL="108000" marR="36000" marT="1755" marB="1755" anchor="ctr">
                    <a:solidFill>
                      <a:schemeClr val="accent2">
                        <a:lumMod val="40000"/>
                        <a:lumOff val="60000"/>
                      </a:schemeClr>
                    </a:solidFill>
                  </a:tcPr>
                </a:tc>
                <a:extLst>
                  <a:ext uri="{0D108BD9-81ED-4DB2-BD59-A6C34878D82A}">
                    <a16:rowId xmlns:a16="http://schemas.microsoft.com/office/drawing/2014/main" val="3697494354"/>
                  </a:ext>
                </a:extLst>
              </a:tr>
              <a:tr h="693341">
                <a:tc>
                  <a:txBody>
                    <a:bodyPr/>
                    <a:lstStyle/>
                    <a:p>
                      <a:pPr marL="0" marR="0" algn="l">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x-</a:t>
                      </a:r>
                      <a:r>
                        <a:rPr lang="en-US" sz="1400" b="0" err="1">
                          <a:solidFill>
                            <a:srgbClr val="333333"/>
                          </a:solidFill>
                          <a:effectLst/>
                          <a:latin typeface="Meiryo UI" panose="020B0604030504040204" pitchFamily="50" charset="-128"/>
                          <a:ea typeface="Meiryo UI" panose="020B0604030504040204" pitchFamily="50" charset="-128"/>
                        </a:rPr>
                        <a:t>cadde</a:t>
                      </a:r>
                      <a:r>
                        <a:rPr lang="en-US" sz="1400" b="0">
                          <a:solidFill>
                            <a:srgbClr val="333333"/>
                          </a:solidFill>
                          <a:effectLst/>
                          <a:latin typeface="Meiryo UI" panose="020B0604030504040204" pitchFamily="50" charset="-128"/>
                          <a:ea typeface="Meiryo UI" panose="020B0604030504040204" pitchFamily="50" charset="-128"/>
                        </a:rPr>
                        <a:t>-resource-</a:t>
                      </a:r>
                      <a:r>
                        <a:rPr lang="en-US" sz="1400" b="0" err="1">
                          <a:solidFill>
                            <a:srgbClr val="333333"/>
                          </a:solidFill>
                          <a:effectLst/>
                          <a:latin typeface="Meiryo UI" panose="020B0604030504040204" pitchFamily="50" charset="-128"/>
                          <a:ea typeface="Meiryo UI" panose="020B0604030504040204" pitchFamily="50" charset="-128"/>
                        </a:rPr>
                        <a:t>url</a:t>
                      </a:r>
                      <a:endParaRPr lang="en-US" sz="1400" b="0">
                        <a:solidFill>
                          <a:srgbClr val="333333"/>
                        </a:solidFill>
                        <a:effectLst/>
                        <a:latin typeface="Meiryo UI" panose="020B0604030504040204" pitchFamily="50" charset="-128"/>
                        <a:ea typeface="Meiryo UI" panose="020B0604030504040204" pitchFamily="50" charset="-128"/>
                      </a:endParaRPr>
                    </a:p>
                  </a:txBody>
                  <a:tcPr marL="108000" marR="36000" marT="878" marB="878">
                    <a:solidFill>
                      <a:schemeClr val="bg1"/>
                    </a:solidFill>
                  </a:tcPr>
                </a:tc>
                <a:tc>
                  <a:txBody>
                    <a:bodyPr/>
                    <a:lstStyle/>
                    <a:p>
                      <a:pPr marL="0" marR="0">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String </a:t>
                      </a:r>
                    </a:p>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リソース</a:t>
                      </a:r>
                      <a:r>
                        <a:rPr lang="en-US" sz="1400" b="0">
                          <a:solidFill>
                            <a:srgbClr val="333333"/>
                          </a:solidFill>
                          <a:effectLst/>
                          <a:latin typeface="Meiryo UI" panose="020B0604030504040204" pitchFamily="50" charset="-128"/>
                          <a:ea typeface="Meiryo UI" panose="020B0604030504040204" pitchFamily="50" charset="-128"/>
                        </a:rPr>
                        <a:t>URL</a:t>
                      </a:r>
                    </a:p>
                    <a:p>
                      <a:pPr marL="0" marR="0">
                        <a:spcBef>
                          <a:spcPts val="0"/>
                        </a:spcBef>
                        <a:spcAft>
                          <a:spcPts val="0"/>
                        </a:spcAft>
                      </a:pPr>
                      <a:endParaRPr lang="en-US" sz="1400" b="0">
                        <a:solidFill>
                          <a:srgbClr val="333333"/>
                        </a:solidFill>
                        <a:effectLst/>
                        <a:latin typeface="Meiryo UI" panose="020B0604030504040204" pitchFamily="50" charset="-128"/>
                        <a:ea typeface="Meiryo UI" panose="020B0604030504040204" pitchFamily="50" charset="-128"/>
                      </a:endParaRPr>
                    </a:p>
                  </a:txBody>
                  <a:tcPr marL="108000" marR="36000" marT="878" marB="878">
                    <a:solidFill>
                      <a:schemeClr val="bg1"/>
                    </a:solidFill>
                  </a:tcPr>
                </a:tc>
                <a:extLst>
                  <a:ext uri="{0D108BD9-81ED-4DB2-BD59-A6C34878D82A}">
                    <a16:rowId xmlns:a16="http://schemas.microsoft.com/office/drawing/2014/main" val="1722591467"/>
                  </a:ext>
                </a:extLst>
              </a:tr>
              <a:tr h="1154303">
                <a:tc>
                  <a:txBody>
                    <a:bodyPr/>
                    <a:lstStyle/>
                    <a:p>
                      <a:pPr marL="0" marR="0" algn="l">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x-</a:t>
                      </a:r>
                      <a:r>
                        <a:rPr lang="en-US" sz="1400" b="0" err="1">
                          <a:solidFill>
                            <a:srgbClr val="333333"/>
                          </a:solidFill>
                          <a:effectLst/>
                          <a:latin typeface="Meiryo UI" panose="020B0604030504040204" pitchFamily="50" charset="-128"/>
                          <a:ea typeface="Meiryo UI" panose="020B0604030504040204" pitchFamily="50" charset="-128"/>
                        </a:rPr>
                        <a:t>cadde</a:t>
                      </a:r>
                      <a:r>
                        <a:rPr lang="en-US" sz="1400" b="0">
                          <a:solidFill>
                            <a:srgbClr val="333333"/>
                          </a:solidFill>
                          <a:effectLst/>
                          <a:latin typeface="Meiryo UI" panose="020B0604030504040204" pitchFamily="50" charset="-128"/>
                          <a:ea typeface="Meiryo UI" panose="020B0604030504040204" pitchFamily="50" charset="-128"/>
                        </a:rPr>
                        <a:t>-resource-</a:t>
                      </a:r>
                      <a:r>
                        <a:rPr lang="en-US" sz="1400" b="0" err="1">
                          <a:solidFill>
                            <a:srgbClr val="333333"/>
                          </a:solidFill>
                          <a:effectLst/>
                          <a:latin typeface="Meiryo UI" panose="020B0604030504040204" pitchFamily="50" charset="-128"/>
                          <a:ea typeface="Meiryo UI" panose="020B0604030504040204" pitchFamily="50" charset="-128"/>
                        </a:rPr>
                        <a:t>api</a:t>
                      </a:r>
                      <a:r>
                        <a:rPr lang="en-US" sz="1400" b="0">
                          <a:solidFill>
                            <a:srgbClr val="333333"/>
                          </a:solidFill>
                          <a:effectLst/>
                          <a:latin typeface="Meiryo UI" panose="020B0604030504040204" pitchFamily="50" charset="-128"/>
                          <a:ea typeface="Meiryo UI" panose="020B0604030504040204" pitchFamily="50" charset="-128"/>
                        </a:rPr>
                        <a:t>-type</a:t>
                      </a:r>
                    </a:p>
                  </a:txBody>
                  <a:tcPr marL="108000" marR="36000" marT="878" marB="878">
                    <a:solidFill>
                      <a:schemeClr val="bg1"/>
                    </a:solidFill>
                  </a:tcPr>
                </a:tc>
                <a:tc>
                  <a:txBody>
                    <a:bodyPr/>
                    <a:lstStyle/>
                    <a:p>
                      <a:pPr marL="0" marR="0">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String </a:t>
                      </a:r>
                    </a:p>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リソース提供手段識別子 </a:t>
                      </a:r>
                      <a:r>
                        <a:rPr lang="en-US" sz="1400" b="0">
                          <a:solidFill>
                            <a:srgbClr val="333333"/>
                          </a:solidFill>
                          <a:effectLst/>
                          <a:latin typeface="Meiryo UI" panose="020B0604030504040204" pitchFamily="50" charset="-128"/>
                          <a:ea typeface="Meiryo UI" panose="020B0604030504040204" pitchFamily="50" charset="-128"/>
                        </a:rPr>
                        <a:t>FTP、HTTP</a:t>
                      </a:r>
                      <a:r>
                        <a:rPr lang="ja-JP" altLang="en-US" sz="1400" b="0">
                          <a:solidFill>
                            <a:srgbClr val="333333"/>
                          </a:solidFill>
                          <a:effectLst/>
                          <a:latin typeface="Meiryo UI" panose="020B0604030504040204" pitchFamily="50" charset="-128"/>
                          <a:ea typeface="Meiryo UI" panose="020B0604030504040204" pitchFamily="50" charset="-128"/>
                        </a:rPr>
                        <a:t>のいずれかを指定する</a:t>
                      </a:r>
                      <a:endParaRPr lang="en-US" altLang="ja-JP" sz="1400" b="0">
                        <a:solidFill>
                          <a:srgbClr val="333333"/>
                        </a:solidFill>
                        <a:effectLst/>
                        <a:latin typeface="Meiryo UI" panose="020B0604030504040204" pitchFamily="50" charset="-128"/>
                        <a:ea typeface="Meiryo UI" panose="020B0604030504040204" pitchFamily="50" charset="-128"/>
                      </a:endParaRPr>
                    </a:p>
                    <a:p>
                      <a:pPr marL="0" marR="0">
                        <a:spcBef>
                          <a:spcPts val="0"/>
                        </a:spcBef>
                        <a:spcAft>
                          <a:spcPts val="0"/>
                        </a:spcAft>
                      </a:pPr>
                      <a:r>
                        <a:rPr lang="en-US" altLang="ja-JP" sz="1400" b="0">
                          <a:solidFill>
                            <a:srgbClr val="333333"/>
                          </a:solidFill>
                          <a:effectLst/>
                          <a:latin typeface="Meiryo UI" panose="020B0604030504040204" pitchFamily="50" charset="-128"/>
                          <a:ea typeface="Meiryo UI" panose="020B0604030504040204" pitchFamily="50" charset="-128"/>
                        </a:rPr>
                        <a:t>(</a:t>
                      </a:r>
                      <a:r>
                        <a:rPr lang="en-US" sz="1400" b="0">
                          <a:solidFill>
                            <a:srgbClr val="333333"/>
                          </a:solidFill>
                          <a:effectLst/>
                          <a:latin typeface="Meiryo UI" panose="020B0604030504040204" pitchFamily="50" charset="-128"/>
                          <a:ea typeface="Meiryo UI" panose="020B0604030504040204" pitchFamily="50" charset="-128"/>
                        </a:rPr>
                        <a:t>FTP:file/ftp,</a:t>
                      </a:r>
                      <a:r>
                        <a:rPr lang="ja-JP" altLang="en-US" sz="1400" b="0">
                          <a:solidFill>
                            <a:srgbClr val="333333"/>
                          </a:solidFill>
                          <a:effectLst/>
                          <a:latin typeface="Meiryo UI" panose="020B0604030504040204" pitchFamily="50" charset="-128"/>
                          <a:ea typeface="Meiryo UI" panose="020B0604030504040204" pitchFamily="50" charset="-128"/>
                        </a:rPr>
                        <a:t>　</a:t>
                      </a:r>
                      <a:r>
                        <a:rPr lang="en-US" sz="1400" b="0">
                          <a:solidFill>
                            <a:srgbClr val="333333"/>
                          </a:solidFill>
                          <a:effectLst/>
                          <a:latin typeface="Meiryo UI" panose="020B0604030504040204" pitchFamily="50" charset="-128"/>
                          <a:ea typeface="Meiryo UI" panose="020B0604030504040204" pitchFamily="50" charset="-128"/>
                        </a:rPr>
                        <a:t> HTTP:file/http)</a:t>
                      </a:r>
                    </a:p>
                    <a:p>
                      <a:pPr marL="0" marR="0">
                        <a:spcBef>
                          <a:spcPts val="0"/>
                        </a:spcBef>
                        <a:spcAft>
                          <a:spcPts val="0"/>
                        </a:spcAft>
                      </a:pPr>
                      <a:endParaRPr lang="en-US" sz="1400" b="0">
                        <a:solidFill>
                          <a:srgbClr val="333333"/>
                        </a:solidFill>
                        <a:effectLst/>
                        <a:latin typeface="Meiryo UI" panose="020B0604030504040204" pitchFamily="50" charset="-128"/>
                        <a:ea typeface="Meiryo UI" panose="020B0604030504040204" pitchFamily="50" charset="-128"/>
                      </a:endParaRPr>
                    </a:p>
                  </a:txBody>
                  <a:tcPr marL="108000" marR="36000" marT="878" marB="878">
                    <a:solidFill>
                      <a:schemeClr val="bg1"/>
                    </a:solidFill>
                  </a:tcPr>
                </a:tc>
                <a:extLst>
                  <a:ext uri="{0D108BD9-81ED-4DB2-BD59-A6C34878D82A}">
                    <a16:rowId xmlns:a16="http://schemas.microsoft.com/office/drawing/2014/main" val="3956334137"/>
                  </a:ext>
                </a:extLst>
              </a:tr>
              <a:tr h="1615266">
                <a:tc>
                  <a:txBody>
                    <a:bodyPr/>
                    <a:lstStyle/>
                    <a:p>
                      <a:pPr marL="0" marR="0" algn="l">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x-</a:t>
                      </a:r>
                      <a:r>
                        <a:rPr lang="en-US" sz="1400" b="0" err="1">
                          <a:solidFill>
                            <a:srgbClr val="333333"/>
                          </a:solidFill>
                          <a:effectLst/>
                          <a:latin typeface="Meiryo UI" panose="020B0604030504040204" pitchFamily="50" charset="-128"/>
                          <a:ea typeface="Meiryo UI" panose="020B0604030504040204" pitchFamily="50" charset="-128"/>
                        </a:rPr>
                        <a:t>cadde</a:t>
                      </a:r>
                      <a:r>
                        <a:rPr lang="en-US" sz="1400" b="0">
                          <a:solidFill>
                            <a:srgbClr val="333333"/>
                          </a:solidFill>
                          <a:effectLst/>
                          <a:latin typeface="Meiryo UI" panose="020B0604030504040204" pitchFamily="50" charset="-128"/>
                          <a:ea typeface="Meiryo UI" panose="020B0604030504040204" pitchFamily="50" charset="-128"/>
                        </a:rPr>
                        <a:t>-provider</a:t>
                      </a:r>
                    </a:p>
                  </a:txBody>
                  <a:tcPr marL="108000" marR="36000" marT="878" marB="878">
                    <a:solidFill>
                      <a:schemeClr val="bg1"/>
                    </a:solidFill>
                  </a:tcPr>
                </a:tc>
                <a:tc>
                  <a:txBody>
                    <a:bodyPr/>
                    <a:lstStyle/>
                    <a:p>
                      <a:pPr marL="0" marR="0">
                        <a:spcBef>
                          <a:spcPts val="0"/>
                        </a:spcBef>
                        <a:spcAft>
                          <a:spcPts val="0"/>
                        </a:spcAft>
                      </a:pPr>
                      <a:r>
                        <a:rPr lang="en-US" altLang="ja-JP" sz="1400" b="0">
                          <a:solidFill>
                            <a:srgbClr val="333333"/>
                          </a:solidFill>
                          <a:effectLst/>
                          <a:latin typeface="Meiryo UI" panose="020B0604030504040204" pitchFamily="50" charset="-128"/>
                          <a:ea typeface="Meiryo UI" panose="020B0604030504040204" pitchFamily="50" charset="-128"/>
                        </a:rPr>
                        <a:t>String </a:t>
                      </a:r>
                    </a:p>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提供者</a:t>
                      </a:r>
                      <a:r>
                        <a:rPr lang="en-US" altLang="ja-JP" sz="1400" b="0">
                          <a:solidFill>
                            <a:srgbClr val="333333"/>
                          </a:solidFill>
                          <a:effectLst/>
                          <a:latin typeface="Meiryo UI" panose="020B0604030504040204" pitchFamily="50" charset="-128"/>
                          <a:ea typeface="Meiryo UI" panose="020B0604030504040204" pitchFamily="50" charset="-128"/>
                        </a:rPr>
                        <a:t>ID </a:t>
                      </a:r>
                    </a:p>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提供者コネクタを利用する場合に提供者</a:t>
                      </a:r>
                      <a:r>
                        <a:rPr lang="en-US" altLang="ja-JP" sz="1400" b="0">
                          <a:solidFill>
                            <a:srgbClr val="333333"/>
                          </a:solidFill>
                          <a:effectLst/>
                          <a:latin typeface="Meiryo UI" panose="020B0604030504040204" pitchFamily="50" charset="-128"/>
                          <a:ea typeface="Meiryo UI" panose="020B0604030504040204" pitchFamily="50" charset="-128"/>
                        </a:rPr>
                        <a:t>ID</a:t>
                      </a:r>
                      <a:r>
                        <a:rPr lang="ja-JP" altLang="en-US" sz="1400" b="0">
                          <a:solidFill>
                            <a:srgbClr val="333333"/>
                          </a:solidFill>
                          <a:effectLst/>
                          <a:latin typeface="Meiryo UI" panose="020B0604030504040204" pitchFamily="50" charset="-128"/>
                          <a:ea typeface="Meiryo UI" panose="020B0604030504040204" pitchFamily="50" charset="-128"/>
                        </a:rPr>
                        <a:t>を設定する。提供者コネクタを利用しない場合は</a:t>
                      </a:r>
                      <a:r>
                        <a:rPr lang="en-US" altLang="ja-JP" sz="1400" b="0">
                          <a:solidFill>
                            <a:srgbClr val="333333"/>
                          </a:solidFill>
                          <a:effectLst/>
                          <a:latin typeface="Meiryo UI" panose="020B0604030504040204" pitchFamily="50" charset="-128"/>
                          <a:ea typeface="Meiryo UI" panose="020B0604030504040204" pitchFamily="50" charset="-128"/>
                        </a:rPr>
                        <a:t>x-</a:t>
                      </a:r>
                      <a:r>
                        <a:rPr lang="en-US" altLang="ja-JP" sz="1400" b="0" err="1">
                          <a:solidFill>
                            <a:srgbClr val="333333"/>
                          </a:solidFill>
                          <a:effectLst/>
                          <a:latin typeface="Meiryo UI" panose="020B0604030504040204" pitchFamily="50" charset="-128"/>
                          <a:ea typeface="Meiryo UI" panose="020B0604030504040204" pitchFamily="50" charset="-128"/>
                        </a:rPr>
                        <a:t>cadde</a:t>
                      </a:r>
                      <a:r>
                        <a:rPr lang="en-US" altLang="ja-JP" sz="1400" b="0">
                          <a:solidFill>
                            <a:srgbClr val="333333"/>
                          </a:solidFill>
                          <a:effectLst/>
                          <a:latin typeface="Meiryo UI" panose="020B0604030504040204" pitchFamily="50" charset="-128"/>
                          <a:ea typeface="Meiryo UI" panose="020B0604030504040204" pitchFamily="50" charset="-128"/>
                        </a:rPr>
                        <a:t>-provider</a:t>
                      </a:r>
                      <a:r>
                        <a:rPr lang="ja-JP" altLang="en-US" sz="1400" b="0">
                          <a:solidFill>
                            <a:srgbClr val="333333"/>
                          </a:solidFill>
                          <a:effectLst/>
                          <a:latin typeface="Meiryo UI" panose="020B0604030504040204" pitchFamily="50" charset="-128"/>
                          <a:ea typeface="Meiryo UI" panose="020B0604030504040204" pitchFamily="50" charset="-128"/>
                        </a:rPr>
                        <a:t>のヘッダ自体を設定しない。</a:t>
                      </a:r>
                      <a:endParaRPr lang="en-US" altLang="ja-JP" sz="1400" b="0">
                        <a:solidFill>
                          <a:srgbClr val="333333"/>
                        </a:solidFill>
                        <a:effectLst/>
                        <a:latin typeface="Meiryo UI" panose="020B0604030504040204" pitchFamily="50" charset="-128"/>
                        <a:ea typeface="Meiryo UI" panose="020B0604030504040204" pitchFamily="50" charset="-128"/>
                      </a:endParaRPr>
                    </a:p>
                    <a:p>
                      <a:pPr marL="0" marR="0">
                        <a:spcBef>
                          <a:spcPts val="0"/>
                        </a:spcBef>
                        <a:spcAft>
                          <a:spcPts val="0"/>
                        </a:spcAft>
                      </a:pPr>
                      <a:r>
                        <a:rPr lang="ja-JP" altLang="en-US" sz="1400" b="0">
                          <a:solidFill>
                            <a:srgbClr val="333333"/>
                          </a:solidFill>
                          <a:effectLst/>
                          <a:latin typeface="Meiryo UI" panose="020B0604030504040204" pitchFamily="50" charset="-128"/>
                          <a:ea typeface="Meiryo UI" panose="020B0604030504040204" pitchFamily="50" charset="-128"/>
                        </a:rPr>
                        <a:t> </a:t>
                      </a:r>
                    </a:p>
                  </a:txBody>
                  <a:tcPr marL="108000" marR="36000" marT="878" marB="878">
                    <a:solidFill>
                      <a:schemeClr val="bg1"/>
                    </a:solidFill>
                  </a:tcPr>
                </a:tc>
                <a:extLst>
                  <a:ext uri="{0D108BD9-81ED-4DB2-BD59-A6C34878D82A}">
                    <a16:rowId xmlns:a16="http://schemas.microsoft.com/office/drawing/2014/main" val="4058086470"/>
                  </a:ext>
                </a:extLst>
              </a:tr>
              <a:tr h="462859">
                <a:tc>
                  <a:txBody>
                    <a:bodyPr/>
                    <a:lstStyle/>
                    <a:p>
                      <a:pPr marL="0" marR="0" algn="l">
                        <a:spcBef>
                          <a:spcPts val="0"/>
                        </a:spcBef>
                        <a:spcAft>
                          <a:spcPts val="0"/>
                        </a:spcAft>
                      </a:pPr>
                      <a:r>
                        <a:rPr lang="en-US" sz="1400" b="0">
                          <a:solidFill>
                            <a:srgbClr val="333333"/>
                          </a:solidFill>
                          <a:effectLst/>
                          <a:latin typeface="Meiryo UI" panose="020B0604030504040204" pitchFamily="50" charset="-128"/>
                          <a:ea typeface="Meiryo UI" panose="020B0604030504040204" pitchFamily="50" charset="-128"/>
                        </a:rPr>
                        <a:t>Authorization</a:t>
                      </a:r>
                    </a:p>
                    <a:p>
                      <a:pPr marL="0" marR="0" algn="l">
                        <a:spcBef>
                          <a:spcPts val="0"/>
                        </a:spcBef>
                        <a:spcAft>
                          <a:spcPts val="0"/>
                        </a:spcAft>
                      </a:pPr>
                      <a:endParaRPr lang="en-US" sz="1400" b="0">
                        <a:solidFill>
                          <a:srgbClr val="333333"/>
                        </a:solidFill>
                        <a:effectLst/>
                        <a:latin typeface="Meiryo UI" panose="020B0604030504040204" pitchFamily="50" charset="-128"/>
                        <a:ea typeface="Meiryo UI" panose="020B0604030504040204" pitchFamily="50" charset="-128"/>
                      </a:endParaRPr>
                    </a:p>
                  </a:txBody>
                  <a:tcPr marL="108000" marR="36000" marT="878" marB="878">
                    <a:solidFill>
                      <a:schemeClr val="bg1"/>
                    </a:solidFill>
                  </a:tcPr>
                </a:tc>
                <a:tc>
                  <a:txBody>
                    <a:bodyPr/>
                    <a:lstStyle/>
                    <a:p>
                      <a:pPr marL="0" marR="0">
                        <a:spcBef>
                          <a:spcPts val="0"/>
                        </a:spcBef>
                        <a:spcAft>
                          <a:spcPts val="0"/>
                        </a:spcAft>
                      </a:pPr>
                      <a:r>
                        <a:rPr lang="en-US" altLang="ja-JP" sz="1400" b="0">
                          <a:solidFill>
                            <a:srgbClr val="333333"/>
                          </a:solidFill>
                          <a:effectLst/>
                          <a:latin typeface="Meiryo UI" panose="020B0604030504040204" pitchFamily="50" charset="-128"/>
                          <a:ea typeface="Meiryo UI" panose="020B0604030504040204" pitchFamily="50" charset="-128"/>
                        </a:rPr>
                        <a:t>String </a:t>
                      </a:r>
                      <a:r>
                        <a:rPr lang="ja-JP" altLang="en-US" sz="1400" b="0">
                          <a:solidFill>
                            <a:srgbClr val="333333"/>
                          </a:solidFill>
                          <a:effectLst/>
                          <a:latin typeface="Meiryo UI" panose="020B0604030504040204" pitchFamily="50" charset="-128"/>
                          <a:ea typeface="Meiryo UI" panose="020B0604030504040204" pitchFamily="50" charset="-128"/>
                        </a:rPr>
                        <a:t>利用者トークン </a:t>
                      </a:r>
                    </a:p>
                  </a:txBody>
                  <a:tcPr marL="108000" marR="36000" marT="878" marB="878">
                    <a:solidFill>
                      <a:schemeClr val="bg1"/>
                    </a:solidFill>
                  </a:tcPr>
                </a:tc>
                <a:extLst>
                  <a:ext uri="{0D108BD9-81ED-4DB2-BD59-A6C34878D82A}">
                    <a16:rowId xmlns:a16="http://schemas.microsoft.com/office/drawing/2014/main" val="2145270246"/>
                  </a:ext>
                </a:extLst>
              </a:tr>
            </a:tbl>
          </a:graphicData>
        </a:graphic>
      </p:graphicFrame>
      <p:sp>
        <p:nvSpPr>
          <p:cNvPr id="5" name="正方形/長方形 4">
            <a:extLst>
              <a:ext uri="{FF2B5EF4-FFF2-40B4-BE49-F238E27FC236}">
                <a16:creationId xmlns:a16="http://schemas.microsoft.com/office/drawing/2014/main" id="{6D7BA446-BFEF-475E-807A-91EBFB38FF46}"/>
              </a:ext>
            </a:extLst>
          </p:cNvPr>
          <p:cNvSpPr/>
          <p:nvPr/>
        </p:nvSpPr>
        <p:spPr bwMode="auto">
          <a:xfrm>
            <a:off x="351907" y="1889833"/>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正方形/長方形 5">
            <a:extLst>
              <a:ext uri="{FF2B5EF4-FFF2-40B4-BE49-F238E27FC236}">
                <a16:creationId xmlns:a16="http://schemas.microsoft.com/office/drawing/2014/main" id="{2BD4D329-01A7-4F5E-8D97-07AE7E7F9782}"/>
              </a:ext>
            </a:extLst>
          </p:cNvPr>
          <p:cNvSpPr/>
          <p:nvPr/>
        </p:nvSpPr>
        <p:spPr>
          <a:xfrm>
            <a:off x="403249" y="2221482"/>
            <a:ext cx="1440000" cy="504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利用者コネクタ</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正方形/長方形 6">
            <a:extLst>
              <a:ext uri="{FF2B5EF4-FFF2-40B4-BE49-F238E27FC236}">
                <a16:creationId xmlns:a16="http://schemas.microsoft.com/office/drawing/2014/main" id="{9C5F277F-C128-43F0-8122-9AC2DFDB87D0}"/>
              </a:ext>
            </a:extLst>
          </p:cNvPr>
          <p:cNvSpPr/>
          <p:nvPr/>
        </p:nvSpPr>
        <p:spPr>
          <a:xfrm>
            <a:off x="296200" y="3768765"/>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n-cs"/>
              </a:rPr>
              <a:t>WebApp</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8" name="直線矢印コネクタ 18">
            <a:extLst>
              <a:ext uri="{FF2B5EF4-FFF2-40B4-BE49-F238E27FC236}">
                <a16:creationId xmlns:a16="http://schemas.microsoft.com/office/drawing/2014/main" id="{D717654B-7301-42AC-A9A9-E11452613138}"/>
              </a:ext>
            </a:extLst>
          </p:cNvPr>
          <p:cNvCxnSpPr>
            <a:cxnSpLocks/>
            <a:stCxn id="7" idx="0"/>
            <a:endCxn id="6" idx="2"/>
          </p:cNvCxnSpPr>
          <p:nvPr/>
        </p:nvCxnSpPr>
        <p:spPr>
          <a:xfrm flipH="1" flipV="1">
            <a:off x="1123249" y="2725482"/>
            <a:ext cx="10387" cy="1043283"/>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フローチャート: 磁気ディスク 10">
            <a:extLst>
              <a:ext uri="{FF2B5EF4-FFF2-40B4-BE49-F238E27FC236}">
                <a16:creationId xmlns:a16="http://schemas.microsoft.com/office/drawing/2014/main" id="{C7AD19B2-CE12-46CB-BE57-5E8CD348030A}"/>
              </a:ext>
            </a:extLst>
          </p:cNvPr>
          <p:cNvSpPr/>
          <p:nvPr/>
        </p:nvSpPr>
        <p:spPr>
          <a:xfrm>
            <a:off x="1224991" y="3323918"/>
            <a:ext cx="679987"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12" name="テキスト ボックス 11">
            <a:extLst>
              <a:ext uri="{FF2B5EF4-FFF2-40B4-BE49-F238E27FC236}">
                <a16:creationId xmlns:a16="http://schemas.microsoft.com/office/drawing/2014/main" id="{C0AA5A3E-E581-489B-BE65-254B06F65187}"/>
              </a:ext>
            </a:extLst>
          </p:cNvPr>
          <p:cNvSpPr txBox="1"/>
          <p:nvPr/>
        </p:nvSpPr>
        <p:spPr>
          <a:xfrm>
            <a:off x="2288951" y="1882188"/>
            <a:ext cx="4387447" cy="3108543"/>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curl -v -X GET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"http://{</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利用者コネクタの</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FQDN}:{</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ポート番号</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/v1/file"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-s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"Cache-Control: no-cache"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-resource-url: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リソース</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URL}"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-type: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リソース提供手段の識別子</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a:solidFill>
                  <a:srgbClr val="24292E"/>
                </a:solidFill>
                <a:latin typeface="Meiryo UI" panose="020B0604030504040204" pitchFamily="50" charset="-128"/>
                <a:ea typeface="Meiryo UI" panose="020B0604030504040204" pitchFamily="50" charset="-128"/>
              </a:rPr>
              <a:t>-</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provider: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提供者</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"Authorization: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solidFill>
                  <a:srgbClr val="24292E"/>
                </a:solidFill>
                <a:latin typeface="Meiryo UI" panose="020B0604030504040204" pitchFamily="50" charset="-128"/>
                <a:ea typeface="Meiryo UI" panose="020B0604030504040204" pitchFamily="50" charset="-128"/>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Bearer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認証トークン</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-o</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出力ファイル名</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endPar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正方形/長方形 14">
            <a:extLst>
              <a:ext uri="{FF2B5EF4-FFF2-40B4-BE49-F238E27FC236}">
                <a16:creationId xmlns:a16="http://schemas.microsoft.com/office/drawing/2014/main" id="{845EA259-0A15-44AC-A382-5E1D8B4921BA}"/>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対象読者：技術者向け</a:t>
            </a:r>
          </a:p>
        </p:txBody>
      </p:sp>
      <p:sp>
        <p:nvSpPr>
          <p:cNvPr id="17" name="テキスト プレースホルダー 1">
            <a:extLst>
              <a:ext uri="{FF2B5EF4-FFF2-40B4-BE49-F238E27FC236}">
                <a16:creationId xmlns:a16="http://schemas.microsoft.com/office/drawing/2014/main" id="{9BD0B891-4A8F-4824-AB45-63021FCCA7AA}"/>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5.3.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コネクタ利用</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解説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(2)</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データ取得</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endPar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966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33855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データ交換のパラメータ情報は、データ提供者がデータカタログとして記載し、データ利用者に伝えます。</a:t>
            </a:r>
            <a:endParaRPr kumimoji="1" lang="en-US" altLang="ja-JP" sz="1600" b="0" i="0" u="none" strike="noStrike" kern="1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4" name="表 3">
            <a:extLst>
              <a:ext uri="{FF2B5EF4-FFF2-40B4-BE49-F238E27FC236}">
                <a16:creationId xmlns:a16="http://schemas.microsoft.com/office/drawing/2014/main" id="{D08B96AB-12F3-4A6A-8188-63CE9FB6CA2F}"/>
              </a:ext>
            </a:extLst>
          </p:cNvPr>
          <p:cNvGraphicFramePr>
            <a:graphicFrameLocks noGrp="1"/>
          </p:cNvGraphicFramePr>
          <p:nvPr>
            <p:extLst>
              <p:ext uri="{D42A27DB-BD31-4B8C-83A1-F6EECF244321}">
                <p14:modId xmlns:p14="http://schemas.microsoft.com/office/powerpoint/2010/main" val="1670684755"/>
              </p:ext>
            </p:extLst>
          </p:nvPr>
        </p:nvGraphicFramePr>
        <p:xfrm>
          <a:off x="7055678" y="1293045"/>
          <a:ext cx="5013808" cy="2080472"/>
        </p:xfrm>
        <a:graphic>
          <a:graphicData uri="http://schemas.openxmlformats.org/drawingml/2006/table">
            <a:tbl>
              <a:tblPr>
                <a:tableStyleId>{BC89EF96-8CEA-46FF-86C4-4CE0E7609802}</a:tableStyleId>
              </a:tblPr>
              <a:tblGrid>
                <a:gridCol w="1272911">
                  <a:extLst>
                    <a:ext uri="{9D8B030D-6E8A-4147-A177-3AD203B41FA5}">
                      <a16:colId xmlns:a16="http://schemas.microsoft.com/office/drawing/2014/main" val="1580386725"/>
                    </a:ext>
                  </a:extLst>
                </a:gridCol>
                <a:gridCol w="2265133">
                  <a:extLst>
                    <a:ext uri="{9D8B030D-6E8A-4147-A177-3AD203B41FA5}">
                      <a16:colId xmlns:a16="http://schemas.microsoft.com/office/drawing/2014/main" val="3043131246"/>
                    </a:ext>
                  </a:extLst>
                </a:gridCol>
                <a:gridCol w="1475764">
                  <a:extLst>
                    <a:ext uri="{9D8B030D-6E8A-4147-A177-3AD203B41FA5}">
                      <a16:colId xmlns:a16="http://schemas.microsoft.com/office/drawing/2014/main" val="834270018"/>
                    </a:ext>
                  </a:extLst>
                </a:gridCol>
              </a:tblGrid>
              <a:tr h="368950">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カタログ項目名</a:t>
                      </a:r>
                      <a:endParaRPr 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9525" marT="9525" marB="0" anchor="ctr">
                    <a:solidFill>
                      <a:schemeClr val="accent2">
                        <a:lumMod val="60000"/>
                        <a:lumOff val="40000"/>
                      </a:schemeClr>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項目名の説明</a:t>
                      </a:r>
                    </a:p>
                  </a:txBody>
                  <a:tcPr marL="72000" marR="9525" marT="9525" marB="0" anchor="ctr">
                    <a:solidFill>
                      <a:schemeClr val="accent2">
                        <a:lumMod val="60000"/>
                        <a:lumOff val="40000"/>
                      </a:schemeClr>
                    </a:solidFill>
                  </a:tcP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　項目値の例</a:t>
                      </a: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2000" marR="9525" marT="9525" marB="0" anchor="ctr">
                    <a:solidFill>
                      <a:schemeClr val="accent2">
                        <a:lumMod val="60000"/>
                        <a:lumOff val="40000"/>
                      </a:schemeClr>
                    </a:solidFill>
                  </a:tcPr>
                </a:tc>
                <a:extLst>
                  <a:ext uri="{0D108BD9-81ED-4DB2-BD59-A6C34878D82A}">
                    <a16:rowId xmlns:a16="http://schemas.microsoft.com/office/drawing/2014/main" val="1170189735"/>
                  </a:ext>
                </a:extLst>
              </a:tr>
              <a:tr h="368950">
                <a:tc>
                  <a:txBody>
                    <a:bodyPr/>
                    <a:lstStyle/>
                    <a:p>
                      <a:pPr algn="l" fontAlgn="ctr"/>
                      <a:r>
                        <a:rPr lang="ja-JP" altLang="en-US" sz="1050" u="none" strike="noStrike">
                          <a:effectLst/>
                          <a:latin typeface="Meiryo UI" panose="020B0604030504040204" pitchFamily="50" charset="-128"/>
                          <a:ea typeface="Meiryo UI" panose="020B0604030504040204" pitchFamily="50" charset="-128"/>
                        </a:rPr>
                        <a:t>コネクタ利用の要否</a:t>
                      </a:r>
                      <a:endParaRPr lang="ja-JP" alt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tc>
                  <a:txBody>
                    <a:bodyPr/>
                    <a:lstStyle/>
                    <a:p>
                      <a:pPr algn="l" fontAlgn="ctr"/>
                      <a:r>
                        <a:rPr lang="ja-JP" altLang="en-US" sz="1050" u="none" strike="noStrike">
                          <a:effectLst/>
                          <a:latin typeface="Meiryo UI" panose="020B0604030504040204" pitchFamily="50" charset="-128"/>
                          <a:ea typeface="Meiryo UI" panose="020B0604030504040204" pitchFamily="50" charset="-128"/>
                        </a:rPr>
                        <a:t>データ利用者がリソースを取得するためにコネクタを利用する必要があるか否かを表す識別子</a:t>
                      </a:r>
                      <a:endParaRPr lang="ja-JP" alt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tc>
                  <a:txBody>
                    <a:bodyPr/>
                    <a:lstStyle/>
                    <a:p>
                      <a:pPr algn="l" fontAlgn="ctr"/>
                      <a:r>
                        <a:rPr lang="en-US" sz="1100" u="none" strike="noStrike">
                          <a:solidFill>
                            <a:sysClr val="windowText" lastClr="000000"/>
                          </a:solidFill>
                          <a:effectLst/>
                          <a:latin typeface="Meiryo UI" panose="020B0604030504040204" pitchFamily="50" charset="-128"/>
                          <a:ea typeface="Meiryo UI" panose="020B0604030504040204" pitchFamily="50" charset="-128"/>
                        </a:rPr>
                        <a:t>required</a:t>
                      </a:r>
                      <a:endParaRPr lang="en-US" sz="1100" b="0" i="0" u="none" strike="noStrike">
                        <a:solidFill>
                          <a:sysClr val="windowText" lastClr="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extLst>
                  <a:ext uri="{0D108BD9-81ED-4DB2-BD59-A6C34878D82A}">
                    <a16:rowId xmlns:a16="http://schemas.microsoft.com/office/drawing/2014/main" val="2420646756"/>
                  </a:ext>
                </a:extLst>
              </a:tr>
              <a:tr h="368950">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配信のダウンロード</a:t>
                      </a:r>
                      <a:r>
                        <a:rPr lang="en-US" altLang="ja-JP" sz="1050" b="0" i="0" u="none" strike="noStrike">
                          <a:solidFill>
                            <a:srgbClr val="000000"/>
                          </a:solidFill>
                          <a:effectLst/>
                          <a:latin typeface="Meiryo UI" panose="020B0604030504040204" pitchFamily="50" charset="-128"/>
                          <a:ea typeface="Meiryo UI" panose="020B0604030504040204" pitchFamily="50" charset="-128"/>
                        </a:rPr>
                        <a:t>URL</a:t>
                      </a:r>
                      <a:endParaRPr lang="ja-JP" alt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9525" marT="9525" marB="0" anchor="c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この配信により提供されるデータセットをファイルとしてダウンロードする際にアクセスする</a:t>
                      </a:r>
                      <a:r>
                        <a:rPr lang="en-US" altLang="ja-JP" sz="1050" b="0" i="0" u="none" strike="noStrike">
                          <a:solidFill>
                            <a:srgbClr val="000000"/>
                          </a:solidFill>
                          <a:effectLst/>
                          <a:latin typeface="Meiryo UI" panose="020B0604030504040204" pitchFamily="50" charset="-128"/>
                          <a:ea typeface="Meiryo UI" panose="020B0604030504040204" pitchFamily="50" charset="-128"/>
                        </a:rPr>
                        <a:t>URL</a:t>
                      </a:r>
                      <a:r>
                        <a:rPr lang="ja-JP" altLang="en-US" sz="1050" b="0" i="0" u="none" strike="noStrike">
                          <a:solidFill>
                            <a:srgbClr val="000000"/>
                          </a:solidFill>
                          <a:effectLst/>
                          <a:latin typeface="Meiryo UI" panose="020B0604030504040204" pitchFamily="50" charset="-128"/>
                          <a:ea typeface="Meiryo UI" panose="020B0604030504040204" pitchFamily="50" charset="-128"/>
                        </a:rPr>
                        <a:t>である。</a:t>
                      </a:r>
                    </a:p>
                  </a:txBody>
                  <a:tcPr marL="72000" marR="9525" marT="9525" marB="0" anchor="ctr">
                    <a:solidFill>
                      <a:schemeClr val="bg1"/>
                    </a:solidFill>
                  </a:tcPr>
                </a:tc>
                <a:tc>
                  <a:txBody>
                    <a:bodyPr/>
                    <a:lstStyle/>
                    <a:p>
                      <a:pPr algn="l" fontAlgn="ctr"/>
                      <a:r>
                        <a:rPr lang="en-US" sz="1100" b="0" i="0" u="none" strike="noStrike">
                          <a:solidFill>
                            <a:sysClr val="windowText" lastClr="000000"/>
                          </a:solidFill>
                          <a:effectLst/>
                          <a:latin typeface="Meiryo UI" panose="020B0604030504040204" pitchFamily="50" charset="-128"/>
                          <a:ea typeface="Meiryo UI" panose="020B0604030504040204" pitchFamily="50" charset="-128"/>
                        </a:rPr>
                        <a:t>https://oepnd.XX.</a:t>
                      </a:r>
                    </a:p>
                    <a:p>
                      <a:pPr algn="l" fontAlgn="ctr"/>
                      <a:r>
                        <a:rPr lang="en-US" sz="1100" b="0" i="0" u="none" strike="noStrike">
                          <a:solidFill>
                            <a:sysClr val="windowText" lastClr="000000"/>
                          </a:solidFill>
                          <a:effectLst/>
                          <a:latin typeface="Meiryo UI" panose="020B0604030504040204" pitchFamily="50" charset="-128"/>
                          <a:ea typeface="Meiryo UI" panose="020B0604030504040204" pitchFamily="50" charset="-128"/>
                        </a:rPr>
                        <a:t>go.jo/a</a:t>
                      </a:r>
                    </a:p>
                  </a:txBody>
                  <a:tcPr marL="72000" marR="3977" marT="3977" marB="0" anchor="ctr">
                    <a:solidFill>
                      <a:schemeClr val="bg1"/>
                    </a:solidFill>
                  </a:tcPr>
                </a:tc>
                <a:extLst>
                  <a:ext uri="{0D108BD9-81ED-4DB2-BD59-A6C34878D82A}">
                    <a16:rowId xmlns:a16="http://schemas.microsoft.com/office/drawing/2014/main" val="3833584569"/>
                  </a:ext>
                </a:extLst>
              </a:tr>
              <a:tr h="368950">
                <a:tc>
                  <a:txBody>
                    <a:bodyPr/>
                    <a:lstStyle/>
                    <a:p>
                      <a:pPr algn="l" fontAlgn="ctr"/>
                      <a:r>
                        <a:rPr lang="ja-JP" altLang="en-US" sz="1050" u="none" strike="noStrike">
                          <a:effectLst/>
                          <a:latin typeface="Meiryo UI" panose="020B0604030504040204" pitchFamily="50" charset="-128"/>
                          <a:ea typeface="Meiryo UI" panose="020B0604030504040204" pitchFamily="50" charset="-128"/>
                        </a:rPr>
                        <a:t>リソース提供手段の</a:t>
                      </a:r>
                      <a:endParaRPr lang="en-US" altLang="ja-JP" sz="1050" u="none" strike="noStrike">
                        <a:effectLst/>
                        <a:latin typeface="Meiryo UI" panose="020B0604030504040204" pitchFamily="50" charset="-128"/>
                        <a:ea typeface="Meiryo UI" panose="020B0604030504040204" pitchFamily="50" charset="-128"/>
                      </a:endParaRPr>
                    </a:p>
                    <a:p>
                      <a:pPr algn="l" fontAlgn="ctr"/>
                      <a:r>
                        <a:rPr lang="ja-JP" altLang="en-US" sz="1050" u="none" strike="noStrike">
                          <a:effectLst/>
                          <a:latin typeface="Meiryo UI" panose="020B0604030504040204" pitchFamily="50" charset="-128"/>
                          <a:ea typeface="Meiryo UI" panose="020B0604030504040204" pitchFamily="50" charset="-128"/>
                        </a:rPr>
                        <a:t>識別子</a:t>
                      </a:r>
                      <a:endParaRPr lang="ja-JP" alt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tc>
                  <a:txBody>
                    <a:bodyPr/>
                    <a:lstStyle/>
                    <a:p>
                      <a:pPr algn="l" fontAlgn="ctr"/>
                      <a:r>
                        <a:rPr lang="ja-JP" altLang="en-US" sz="1050" u="none" strike="noStrike">
                          <a:effectLst/>
                          <a:latin typeface="Meiryo UI" panose="020B0604030504040204" pitchFamily="50" charset="-128"/>
                          <a:ea typeface="Meiryo UI" panose="020B0604030504040204" pitchFamily="50" charset="-128"/>
                        </a:rPr>
                        <a:t>コネクタがリソースの提供手段を特定するために用いる識別子</a:t>
                      </a:r>
                      <a:endParaRPr lang="ja-JP" altLang="en-US" sz="1050" b="0" i="0" u="none" strike="noStrike">
                        <a:solidFill>
                          <a:srgbClr val="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tc>
                  <a:txBody>
                    <a:bodyPr/>
                    <a:lstStyle/>
                    <a:p>
                      <a:pPr algn="l" fontAlgn="ctr"/>
                      <a:r>
                        <a:rPr lang="en-US" altLang="ja-JP" sz="1100" b="0">
                          <a:solidFill>
                            <a:srgbClr val="333333"/>
                          </a:solidFill>
                          <a:effectLst/>
                          <a:latin typeface="Meiryo UI" panose="020B0604030504040204" pitchFamily="50" charset="-128"/>
                          <a:ea typeface="Meiryo UI" panose="020B0604030504040204" pitchFamily="50" charset="-128"/>
                        </a:rPr>
                        <a:t>file/http</a:t>
                      </a:r>
                      <a:endParaRPr lang="en-US" sz="1100" b="0" i="0" u="none" strike="noStrike">
                        <a:solidFill>
                          <a:sysClr val="windowText" lastClr="000000"/>
                        </a:solidFill>
                        <a:effectLst/>
                        <a:latin typeface="Meiryo UI" panose="020B0604030504040204" pitchFamily="50" charset="-128"/>
                        <a:ea typeface="Meiryo UI" panose="020B0604030504040204" pitchFamily="50" charset="-128"/>
                      </a:endParaRPr>
                    </a:p>
                  </a:txBody>
                  <a:tcPr marL="72000" marR="3977" marT="3977" marB="0" anchor="ctr">
                    <a:solidFill>
                      <a:schemeClr val="bg1"/>
                    </a:solidFill>
                  </a:tcPr>
                </a:tc>
                <a:extLst>
                  <a:ext uri="{0D108BD9-81ED-4DB2-BD59-A6C34878D82A}">
                    <a16:rowId xmlns:a16="http://schemas.microsoft.com/office/drawing/2014/main" val="2051460956"/>
                  </a:ext>
                </a:extLst>
              </a:tr>
              <a:tr h="368950">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提供者</a:t>
                      </a:r>
                      <a:r>
                        <a:rPr lang="en-US" sz="1050" b="0" i="0" u="none" strike="noStrike">
                          <a:solidFill>
                            <a:srgbClr val="000000"/>
                          </a:solidFill>
                          <a:effectLst/>
                          <a:latin typeface="Meiryo UI" panose="020B0604030504040204" pitchFamily="50" charset="-128"/>
                          <a:ea typeface="Meiryo UI" panose="020B0604030504040204" pitchFamily="50" charset="-128"/>
                        </a:rPr>
                        <a:t>ID</a:t>
                      </a:r>
                    </a:p>
                  </a:txBody>
                  <a:tcPr marL="72000" marR="9525" marT="9525" marB="0" anchor="c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利用者コネクタがデータ提供者を特定するために用いる識別子</a:t>
                      </a:r>
                    </a:p>
                  </a:txBody>
                  <a:tcPr marL="72000" marR="9525" marT="9525" marB="0" anchor="ctr">
                    <a:solidFill>
                      <a:schemeClr val="bg1"/>
                    </a:solidFill>
                  </a:tcPr>
                </a:tc>
                <a:tc>
                  <a:txBody>
                    <a:bodyPr/>
                    <a:lstStyle/>
                    <a:p>
                      <a:pPr algn="l" fontAlgn="ctr"/>
                      <a:r>
                        <a:rPr lang="en-US" sz="1000" b="0" i="0" u="none" strike="noStrike">
                          <a:solidFill>
                            <a:srgbClr val="000000"/>
                          </a:solidFill>
                          <a:effectLst/>
                          <a:latin typeface="Meiryo UI" panose="020B0604030504040204" pitchFamily="50" charset="-128"/>
                          <a:ea typeface="Meiryo UI" panose="020B0604030504040204" pitchFamily="50" charset="-128"/>
                        </a:rPr>
                        <a:t>cadde:123456.aa</a:t>
                      </a:r>
                    </a:p>
                  </a:txBody>
                  <a:tcPr marL="72000" marR="9525" marT="9525" marB="0" anchor="ctr">
                    <a:solidFill>
                      <a:schemeClr val="bg1"/>
                    </a:solidFill>
                  </a:tcPr>
                </a:tc>
                <a:extLst>
                  <a:ext uri="{0D108BD9-81ED-4DB2-BD59-A6C34878D82A}">
                    <a16:rowId xmlns:a16="http://schemas.microsoft.com/office/drawing/2014/main" val="375441259"/>
                  </a:ext>
                </a:extLst>
              </a:tr>
            </a:tbl>
          </a:graphicData>
        </a:graphic>
      </p:graphicFrame>
      <p:sp>
        <p:nvSpPr>
          <p:cNvPr id="5" name="正方形/長方形 4">
            <a:extLst>
              <a:ext uri="{FF2B5EF4-FFF2-40B4-BE49-F238E27FC236}">
                <a16:creationId xmlns:a16="http://schemas.microsoft.com/office/drawing/2014/main" id="{E7E31AA3-4E9D-42F5-8A98-852014468AF8}"/>
              </a:ext>
            </a:extLst>
          </p:cNvPr>
          <p:cNvSpPr/>
          <p:nvPr/>
        </p:nvSpPr>
        <p:spPr bwMode="auto">
          <a:xfrm>
            <a:off x="296200" y="1299561"/>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正方形/長方形 5">
            <a:extLst>
              <a:ext uri="{FF2B5EF4-FFF2-40B4-BE49-F238E27FC236}">
                <a16:creationId xmlns:a16="http://schemas.microsoft.com/office/drawing/2014/main" id="{6F225796-52E8-42BD-B3F1-8C38625ACE36}"/>
              </a:ext>
            </a:extLst>
          </p:cNvPr>
          <p:cNvSpPr/>
          <p:nvPr/>
        </p:nvSpPr>
        <p:spPr>
          <a:xfrm>
            <a:off x="347542" y="1631210"/>
            <a:ext cx="1440000" cy="504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利用者コネクタ</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正方形/長方形 6">
            <a:extLst>
              <a:ext uri="{FF2B5EF4-FFF2-40B4-BE49-F238E27FC236}">
                <a16:creationId xmlns:a16="http://schemas.microsoft.com/office/drawing/2014/main" id="{2127E9ED-1824-43F5-8B2D-A1963BCCC641}"/>
              </a:ext>
            </a:extLst>
          </p:cNvPr>
          <p:cNvSpPr/>
          <p:nvPr/>
        </p:nvSpPr>
        <p:spPr>
          <a:xfrm>
            <a:off x="240493" y="3178493"/>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n-cs"/>
              </a:rPr>
              <a:t>WebApp</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8" name="直線矢印コネクタ 18">
            <a:extLst>
              <a:ext uri="{FF2B5EF4-FFF2-40B4-BE49-F238E27FC236}">
                <a16:creationId xmlns:a16="http://schemas.microsoft.com/office/drawing/2014/main" id="{28FFD39A-A099-48B8-BE08-E9580E3AEB5E}"/>
              </a:ext>
            </a:extLst>
          </p:cNvPr>
          <p:cNvCxnSpPr>
            <a:cxnSpLocks/>
            <a:stCxn id="7" idx="0"/>
            <a:endCxn id="6" idx="2"/>
          </p:cNvCxnSpPr>
          <p:nvPr/>
        </p:nvCxnSpPr>
        <p:spPr>
          <a:xfrm flipH="1" flipV="1">
            <a:off x="1067542" y="2135210"/>
            <a:ext cx="10387" cy="1043283"/>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フローチャート: 磁気ディスク 10">
            <a:extLst>
              <a:ext uri="{FF2B5EF4-FFF2-40B4-BE49-F238E27FC236}">
                <a16:creationId xmlns:a16="http://schemas.microsoft.com/office/drawing/2014/main" id="{44350B88-6DAC-43D6-AB2B-7F3EA578F5A8}"/>
              </a:ext>
            </a:extLst>
          </p:cNvPr>
          <p:cNvSpPr/>
          <p:nvPr/>
        </p:nvSpPr>
        <p:spPr>
          <a:xfrm>
            <a:off x="1169284" y="2733646"/>
            <a:ext cx="679987"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12" name="テキスト ボックス 11">
            <a:extLst>
              <a:ext uri="{FF2B5EF4-FFF2-40B4-BE49-F238E27FC236}">
                <a16:creationId xmlns:a16="http://schemas.microsoft.com/office/drawing/2014/main" id="{78D6F4C1-AFA8-4CDD-AB30-D2DAFE3473E7}"/>
              </a:ext>
            </a:extLst>
          </p:cNvPr>
          <p:cNvSpPr txBox="1"/>
          <p:nvPr/>
        </p:nvSpPr>
        <p:spPr>
          <a:xfrm>
            <a:off x="2337704" y="1299561"/>
            <a:ext cx="4387447" cy="3108543"/>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curl -v -X GET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"http://{</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利用者コネクタの</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FQDN}:{</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ポート番号</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/v1/file"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-s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"Cache-Control: no-cache"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-resource-url: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リソース</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URL}"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-type: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リソース提供手段の識別子</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a:solidFill>
                  <a:srgbClr val="24292E"/>
                </a:solidFill>
                <a:latin typeface="Meiryo UI" panose="020B0604030504040204" pitchFamily="50" charset="-128"/>
                <a:ea typeface="Meiryo UI" panose="020B0604030504040204" pitchFamily="50" charset="-128"/>
              </a:rPr>
              <a:t>-</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provider: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提供者</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ID}" </a:t>
            </a:r>
          </a:p>
          <a:p>
            <a:pPr defTabSz="914400">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"Authorization: </a:t>
            </a:r>
          </a:p>
          <a:p>
            <a:pPr defTabSz="914400">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Bearer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認証トークン</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-o</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出力ファイル名</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endPar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 name="テキスト ボックス 12">
            <a:extLst>
              <a:ext uri="{FF2B5EF4-FFF2-40B4-BE49-F238E27FC236}">
                <a16:creationId xmlns:a16="http://schemas.microsoft.com/office/drawing/2014/main" id="{D89DD396-3C26-4193-A5E4-B11D7B3894F6}"/>
              </a:ext>
            </a:extLst>
          </p:cNvPr>
          <p:cNvSpPr txBox="1"/>
          <p:nvPr/>
        </p:nvSpPr>
        <p:spPr>
          <a:xfrm>
            <a:off x="2131071" y="4803110"/>
            <a:ext cx="4896577" cy="1384995"/>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実行例</a:t>
            </a:r>
            <a:endPar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curl -v -X GET </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"http://CADDE.X.co.jp:888/</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/v1/file"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 "x-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-resource-url: </a:t>
            </a:r>
            <a:r>
              <a:rPr lang="en-US" altLang="ja-JP" sz="1400" b="0" i="0" u="none" strike="noStrike">
                <a:solidFill>
                  <a:sysClr val="windowText" lastClr="000000"/>
                </a:solidFill>
                <a:effectLst/>
                <a:latin typeface="Meiryo UI" panose="020B0604030504040204" pitchFamily="50" charset="-128"/>
                <a:ea typeface="Meiryo UI" panose="020B0604030504040204" pitchFamily="50" charset="-128"/>
              </a:rPr>
              <a:t>https://</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oepnd.XX.go.jo/a"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-H</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"x-</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cadde</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-resource-</a:t>
            </a:r>
            <a:r>
              <a:rPr kumimoji="1" lang="en-US" altLang="ja-JP" sz="1400" b="0" i="0" u="none" strike="noStrike" kern="1200" cap="none" spc="0" normalizeH="0" baseline="0" noProof="0" err="1">
                <a:ln>
                  <a:noFill/>
                </a:ln>
                <a:solidFill>
                  <a:srgbClr val="24292E"/>
                </a:solidFill>
                <a:effectLst/>
                <a:uLnTx/>
                <a:uFillTx/>
                <a:latin typeface="Meiryo UI" panose="020B0604030504040204" pitchFamily="50" charset="-128"/>
                <a:ea typeface="Meiryo UI" panose="020B0604030504040204" pitchFamily="50" charset="-128"/>
                <a:cs typeface="+mn-cs"/>
              </a:rPr>
              <a:t>api</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-type: </a:t>
            </a:r>
            <a:r>
              <a:rPr kumimoji="1" lang="en-US" altLang="ja-JP" sz="1400" b="0" i="0" u="none" strike="noStrike" kern="1200" cap="none" spc="0" normalizeH="0" baseline="0" noProof="0">
                <a:ln>
                  <a:noFill/>
                </a:ln>
                <a:solidFill>
                  <a:srgbClr val="333333"/>
                </a:solidFill>
                <a:effectLst/>
                <a:uLnTx/>
                <a:uFillTx/>
                <a:latin typeface="Meiryo UI" panose="020B0604030504040204" pitchFamily="50" charset="-128"/>
                <a:ea typeface="Meiryo UI" panose="020B0604030504040204" pitchFamily="50" charset="-128"/>
                <a:cs typeface="+mn-cs"/>
              </a:rPr>
              <a:t>file/http</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-o</a:t>
            </a:r>
            <a:r>
              <a:rPr kumimoji="1" lang="ja-JP" altLang="en-US"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a:t>
            </a:r>
            <a:r>
              <a:rPr kumimoji="1" lang="en-US" altLang="ja-JP" sz="1400" b="0" i="0" u="none" strike="noStrike" kern="1200" cap="none" spc="0" normalizeH="0" baseline="0" noProof="0">
                <a:ln>
                  <a:noFill/>
                </a:ln>
                <a:solidFill>
                  <a:srgbClr val="24292E"/>
                </a:solidFill>
                <a:effectLst/>
                <a:uLnTx/>
                <a:uFillTx/>
                <a:latin typeface="Meiryo UI" panose="020B0604030504040204" pitchFamily="50" charset="-128"/>
                <a:ea typeface="Meiryo UI" panose="020B0604030504040204" pitchFamily="50" charset="-128"/>
                <a:cs typeface="+mn-cs"/>
              </a:rPr>
              <a:t> data.csv</a:t>
            </a:r>
          </a:p>
        </p:txBody>
      </p:sp>
      <p:sp>
        <p:nvSpPr>
          <p:cNvPr id="14" name="正方形/長方形 13">
            <a:extLst>
              <a:ext uri="{FF2B5EF4-FFF2-40B4-BE49-F238E27FC236}">
                <a16:creationId xmlns:a16="http://schemas.microsoft.com/office/drawing/2014/main" id="{56B6DC82-1CCA-4CBA-AFDE-E22124AA1EE8}"/>
              </a:ext>
            </a:extLst>
          </p:cNvPr>
          <p:cNvSpPr/>
          <p:nvPr/>
        </p:nvSpPr>
        <p:spPr bwMode="auto">
          <a:xfrm>
            <a:off x="8227293" y="4158004"/>
            <a:ext cx="1767210" cy="2024068"/>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テキスト ボックス 14">
            <a:extLst>
              <a:ext uri="{FF2B5EF4-FFF2-40B4-BE49-F238E27FC236}">
                <a16:creationId xmlns:a16="http://schemas.microsoft.com/office/drawing/2014/main" id="{C63E762B-2447-4B4D-A02B-EB0B7F95E87F}"/>
              </a:ext>
            </a:extLst>
          </p:cNvPr>
          <p:cNvSpPr txBox="1"/>
          <p:nvPr/>
        </p:nvSpPr>
        <p:spPr>
          <a:xfrm>
            <a:off x="9092504" y="4850356"/>
            <a:ext cx="94015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カタログ作成</a:t>
            </a:r>
          </a:p>
        </p:txBody>
      </p:sp>
      <p:cxnSp>
        <p:nvCxnSpPr>
          <p:cNvPr id="16" name="直線矢印コネクタ 24">
            <a:extLst>
              <a:ext uri="{FF2B5EF4-FFF2-40B4-BE49-F238E27FC236}">
                <a16:creationId xmlns:a16="http://schemas.microsoft.com/office/drawing/2014/main" id="{E3463850-A1E2-4346-B1F6-42AD898676A7}"/>
              </a:ext>
            </a:extLst>
          </p:cNvPr>
          <p:cNvCxnSpPr>
            <a:cxnSpLocks/>
            <a:stCxn id="18" idx="2"/>
            <a:endCxn id="17" idx="0"/>
          </p:cNvCxnSpPr>
          <p:nvPr/>
        </p:nvCxnSpPr>
        <p:spPr>
          <a:xfrm>
            <a:off x="9148592" y="5043695"/>
            <a:ext cx="0" cy="22625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ECBE176C-0F71-40A2-BDED-F55DD231F2A8}"/>
              </a:ext>
            </a:extLst>
          </p:cNvPr>
          <p:cNvSpPr/>
          <p:nvPr/>
        </p:nvSpPr>
        <p:spPr>
          <a:xfrm>
            <a:off x="8437815" y="5269953"/>
            <a:ext cx="1421554" cy="504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p>
        </p:txBody>
      </p:sp>
      <p:sp>
        <p:nvSpPr>
          <p:cNvPr id="18" name="正方形/長方形 17">
            <a:extLst>
              <a:ext uri="{FF2B5EF4-FFF2-40B4-BE49-F238E27FC236}">
                <a16:creationId xmlns:a16="http://schemas.microsoft.com/office/drawing/2014/main" id="{74D3FC79-A7C7-486A-8167-44D5C35F1D31}"/>
              </a:ext>
            </a:extLst>
          </p:cNvPr>
          <p:cNvSpPr/>
          <p:nvPr/>
        </p:nvSpPr>
        <p:spPr>
          <a:xfrm>
            <a:off x="8437815" y="4311229"/>
            <a:ext cx="1421554" cy="7324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p>
        </p:txBody>
      </p:sp>
      <p:cxnSp>
        <p:nvCxnSpPr>
          <p:cNvPr id="19" name="直線矢印コネクタ 18">
            <a:extLst>
              <a:ext uri="{FF2B5EF4-FFF2-40B4-BE49-F238E27FC236}">
                <a16:creationId xmlns:a16="http://schemas.microsoft.com/office/drawing/2014/main" id="{6EB34146-6165-4AE8-9D79-882542E52B27}"/>
              </a:ext>
            </a:extLst>
          </p:cNvPr>
          <p:cNvCxnSpPr>
            <a:cxnSpLocks/>
            <a:endCxn id="18" idx="3"/>
          </p:cNvCxnSpPr>
          <p:nvPr/>
        </p:nvCxnSpPr>
        <p:spPr>
          <a:xfrm flipH="1" flipV="1">
            <a:off x="9859369" y="4677462"/>
            <a:ext cx="372584" cy="255132"/>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4BEAC19F-FEF4-41FC-B0F5-190AF3843B65}"/>
              </a:ext>
            </a:extLst>
          </p:cNvPr>
          <p:cNvGrpSpPr>
            <a:grpSpLocks noChangeAspect="1"/>
          </p:cNvGrpSpPr>
          <p:nvPr/>
        </p:nvGrpSpPr>
        <p:grpSpPr>
          <a:xfrm>
            <a:off x="10049597" y="4845024"/>
            <a:ext cx="529467" cy="337014"/>
            <a:chOff x="10041164" y="-1374776"/>
            <a:chExt cx="15093951" cy="9607552"/>
          </a:xfrm>
          <a:solidFill>
            <a:schemeClr val="tx1"/>
          </a:solidFill>
        </p:grpSpPr>
        <p:sp>
          <p:nvSpPr>
            <p:cNvPr id="21" name="Oval 6">
              <a:extLst>
                <a:ext uri="{FF2B5EF4-FFF2-40B4-BE49-F238E27FC236}">
                  <a16:creationId xmlns:a16="http://schemas.microsoft.com/office/drawing/2014/main" id="{52C7EE27-1F15-433E-8442-8122560D0042}"/>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Freeform 7">
              <a:extLst>
                <a:ext uri="{FF2B5EF4-FFF2-40B4-BE49-F238E27FC236}">
                  <a16:creationId xmlns:a16="http://schemas.microsoft.com/office/drawing/2014/main" id="{91D2DCC5-33ED-48B5-9C55-59311662F2AC}"/>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3" name="フローチャート: 磁気ディスク 22">
            <a:extLst>
              <a:ext uri="{FF2B5EF4-FFF2-40B4-BE49-F238E27FC236}">
                <a16:creationId xmlns:a16="http://schemas.microsoft.com/office/drawing/2014/main" id="{6EDF723D-DE71-4E79-A45B-E58A9A6630B1}"/>
              </a:ext>
            </a:extLst>
          </p:cNvPr>
          <p:cNvSpPr/>
          <p:nvPr/>
        </p:nvSpPr>
        <p:spPr>
          <a:xfrm>
            <a:off x="8728648" y="5809806"/>
            <a:ext cx="836805"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p>
        </p:txBody>
      </p:sp>
      <p:cxnSp>
        <p:nvCxnSpPr>
          <p:cNvPr id="26" name="直線矢印コネクタ 25">
            <a:extLst>
              <a:ext uri="{FF2B5EF4-FFF2-40B4-BE49-F238E27FC236}">
                <a16:creationId xmlns:a16="http://schemas.microsoft.com/office/drawing/2014/main" id="{8857FC82-F15C-46FF-A32E-10253E8D16EB}"/>
              </a:ext>
            </a:extLst>
          </p:cNvPr>
          <p:cNvCxnSpPr>
            <a:cxnSpLocks/>
          </p:cNvCxnSpPr>
          <p:nvPr/>
        </p:nvCxnSpPr>
        <p:spPr>
          <a:xfrm flipH="1">
            <a:off x="5380522" y="2387065"/>
            <a:ext cx="1678988" cy="154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B13BA16-DF6D-4A3C-AEA3-C7044F532898}"/>
              </a:ext>
            </a:extLst>
          </p:cNvPr>
          <p:cNvCxnSpPr>
            <a:cxnSpLocks/>
          </p:cNvCxnSpPr>
          <p:nvPr/>
        </p:nvCxnSpPr>
        <p:spPr>
          <a:xfrm flipH="1">
            <a:off x="5380522" y="2781384"/>
            <a:ext cx="1678988" cy="194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8F97A53-2317-4C42-99FA-318E77C900DA}"/>
              </a:ext>
            </a:extLst>
          </p:cNvPr>
          <p:cNvCxnSpPr>
            <a:cxnSpLocks/>
          </p:cNvCxnSpPr>
          <p:nvPr/>
        </p:nvCxnSpPr>
        <p:spPr>
          <a:xfrm flipH="1">
            <a:off x="5380522" y="3215665"/>
            <a:ext cx="1678988" cy="194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18">
            <a:extLst>
              <a:ext uri="{FF2B5EF4-FFF2-40B4-BE49-F238E27FC236}">
                <a16:creationId xmlns:a16="http://schemas.microsoft.com/office/drawing/2014/main" id="{4E35EF73-320D-44E8-A79D-18E95EF5A6CD}"/>
              </a:ext>
            </a:extLst>
          </p:cNvPr>
          <p:cNvCxnSpPr>
            <a:cxnSpLocks/>
          </p:cNvCxnSpPr>
          <p:nvPr/>
        </p:nvCxnSpPr>
        <p:spPr>
          <a:xfrm flipH="1">
            <a:off x="9859369" y="5269953"/>
            <a:ext cx="551403" cy="289209"/>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8B1EB12B-6D63-47F4-B694-54CA5A2C6BBB}"/>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対象読者：技術者向け</a:t>
            </a:r>
          </a:p>
        </p:txBody>
      </p:sp>
      <p:sp>
        <p:nvSpPr>
          <p:cNvPr id="31" name="テキスト プレースホルダー 1">
            <a:extLst>
              <a:ext uri="{FF2B5EF4-FFF2-40B4-BE49-F238E27FC236}">
                <a16:creationId xmlns:a16="http://schemas.microsoft.com/office/drawing/2014/main" id="{813C36C6-FB2A-47E1-B8EB-EC66089FEBF7}"/>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5.3. </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コネクタ利用</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　解説　　</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(3)</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データ取得</a:t>
            </a:r>
            <a:r>
              <a:rPr kumimoji="1" lang="en-US" altLang="ja-JP"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API</a:t>
            </a:r>
            <a:r>
              <a:rPr kumimoji="1" lang="ja-JP" altLang="en-US" sz="2400" b="0" i="0" u="none" strike="noStrike" kern="1200" cap="all"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の引数とデータカタログとの関係</a:t>
            </a:r>
          </a:p>
        </p:txBody>
      </p:sp>
    </p:spTree>
    <p:extLst>
      <p:ext uri="{BB962C8B-B14F-4D97-AF65-F5344CB8AC3E}">
        <p14:creationId xmlns:p14="http://schemas.microsoft.com/office/powerpoint/2010/main" val="309577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806DC76-BF1A-4638-9C5F-44A61A6ED243}"/>
              </a:ext>
            </a:extLst>
          </p:cNvPr>
          <p:cNvSpPr/>
          <p:nvPr/>
        </p:nvSpPr>
        <p:spPr>
          <a:xfrm>
            <a:off x="1234125" y="1490786"/>
            <a:ext cx="9812247" cy="2062103"/>
          </a:xfrm>
          <a:prstGeom prst="rect">
            <a:avLst/>
          </a:prstGeom>
          <a:solidFill>
            <a:srgbClr val="1F4E79"/>
          </a:solidFill>
          <a:scene3d>
            <a:camera prst="orthographicFront"/>
            <a:lightRig rig="threePt" dir="t"/>
          </a:scene3d>
          <a:sp3d>
            <a:bevelT/>
          </a:sp3d>
        </p:spPr>
        <p:txBody>
          <a:bodyPr wrap="square">
            <a:sp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６</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ID</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識別・認証・認可機能のご紹介</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テキスト ボックス 4">
            <a:extLst>
              <a:ext uri="{FF2B5EF4-FFF2-40B4-BE49-F238E27FC236}">
                <a16:creationId xmlns:a16="http://schemas.microsoft.com/office/drawing/2014/main" id="{44DCBA1C-3F6D-4CA6-A3A1-D0C50C55CAEB}"/>
              </a:ext>
            </a:extLst>
          </p:cNvPr>
          <p:cNvSpPr txBox="1"/>
          <p:nvPr/>
        </p:nvSpPr>
        <p:spPr>
          <a:xfrm>
            <a:off x="1234125" y="3827339"/>
            <a:ext cx="10575957" cy="1569660"/>
          </a:xfrm>
          <a:prstGeom prst="rect">
            <a:avLst/>
          </a:prstGeom>
          <a:noFill/>
        </p:spPr>
        <p:txBody>
          <a:bodyPr wrap="square">
            <a:spAutoFit/>
          </a:bodyPr>
          <a:lstStyle/>
          <a:p>
            <a:r>
              <a:rPr kumimoji="1" lang="en-US" altLang="ja-JP" sz="2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6.1. </a:t>
            </a:r>
            <a:r>
              <a:rPr kumimoji="1" lang="ja-JP" altLang="en-US" sz="24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Meiryo UI" panose="020B0604030504040204" pitchFamily="50" charset="-128"/>
              </a:rPr>
              <a:t>契約に基づく限定データに係る業務の概要</a:t>
            </a:r>
          </a:p>
          <a:p>
            <a:r>
              <a:rPr lang="en-US" altLang="ja-JP" sz="2400">
                <a:latin typeface="Meiryo UI" panose="020B0604030504040204" pitchFamily="50" charset="-128"/>
                <a:ea typeface="Meiryo UI" panose="020B0604030504040204" pitchFamily="50" charset="-128"/>
              </a:rPr>
              <a:t>6.2. </a:t>
            </a:r>
            <a:r>
              <a:rPr lang="ja-JP" altLang="en-US" sz="2400">
                <a:latin typeface="Meiryo UI" panose="020B0604030504040204" pitchFamily="50" charset="-128"/>
                <a:ea typeface="Meiryo UI" panose="020B0604030504040204" pitchFamily="50" charset="-128"/>
              </a:rPr>
              <a:t>契約に基づく限定データを連携するための機能</a:t>
            </a:r>
            <a:endParaRPr kumimoji="1" lang="en-US" altLang="ja-JP" sz="24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a:latin typeface="Meiryo UI" panose="020B0604030504040204" pitchFamily="50" charset="-128"/>
                <a:ea typeface="Meiryo UI" panose="020B0604030504040204" pitchFamily="50" charset="-128"/>
              </a:rPr>
              <a:t>6.3. </a:t>
            </a:r>
            <a:r>
              <a:rPr lang="ja-JP" altLang="en-US" sz="2400">
                <a:latin typeface="Meiryo UI" panose="020B0604030504040204" pitchFamily="50" charset="-128"/>
                <a:ea typeface="Meiryo UI" panose="020B0604030504040204" pitchFamily="50" charset="-128"/>
              </a:rPr>
              <a:t>システム観点での業務の流れ（概要）</a:t>
            </a:r>
          </a:p>
          <a:p>
            <a:r>
              <a:rPr lang="en-US" altLang="ja-JP" sz="2400">
                <a:latin typeface="Meiryo UI" panose="020B0604030504040204" pitchFamily="50" charset="-128"/>
                <a:ea typeface="Meiryo UI" panose="020B0604030504040204" pitchFamily="50" charset="-128"/>
              </a:rPr>
              <a:t>6.4. </a:t>
            </a:r>
            <a:r>
              <a:rPr lang="ja-JP" altLang="en-US" sz="2400">
                <a:latin typeface="Meiryo UI" panose="020B0604030504040204" pitchFamily="50" charset="-128"/>
                <a:ea typeface="Meiryo UI" panose="020B0604030504040204" pitchFamily="50" charset="-128"/>
              </a:rPr>
              <a:t>システム観点での業務の流れ（詳細）</a:t>
            </a:r>
          </a:p>
        </p:txBody>
      </p:sp>
      <p:grpSp>
        <p:nvGrpSpPr>
          <p:cNvPr id="8" name="グループ化 7">
            <a:extLst>
              <a:ext uri="{FF2B5EF4-FFF2-40B4-BE49-F238E27FC236}">
                <a16:creationId xmlns:a16="http://schemas.microsoft.com/office/drawing/2014/main" id="{E2EE176D-11FF-4901-9325-7AFCFEA955DE}"/>
              </a:ext>
            </a:extLst>
          </p:cNvPr>
          <p:cNvGrpSpPr/>
          <p:nvPr/>
        </p:nvGrpSpPr>
        <p:grpSpPr>
          <a:xfrm>
            <a:off x="9189057" y="1893684"/>
            <a:ext cx="1447137" cy="1256306"/>
            <a:chOff x="9085690" y="1893684"/>
            <a:chExt cx="1447137" cy="1256306"/>
          </a:xfrm>
        </p:grpSpPr>
        <p:sp>
          <p:nvSpPr>
            <p:cNvPr id="6" name="正方形/長方形 5">
              <a:extLst>
                <a:ext uri="{FF2B5EF4-FFF2-40B4-BE49-F238E27FC236}">
                  <a16:creationId xmlns:a16="http://schemas.microsoft.com/office/drawing/2014/main" id="{B8CD6660-2870-4B13-8C88-ACFF19D4BD5A}"/>
                </a:ext>
              </a:extLst>
            </p:cNvPr>
            <p:cNvSpPr/>
            <p:nvPr/>
          </p:nvSpPr>
          <p:spPr>
            <a:xfrm>
              <a:off x="9085690" y="1893684"/>
              <a:ext cx="1447137" cy="125630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latin typeface="Meiryo UI" panose="020B0604030504040204" pitchFamily="50" charset="-128"/>
                <a:ea typeface="Meiryo UI" panose="020B0604030504040204" pitchFamily="50" charset="-128"/>
              </a:endParaRPr>
            </a:p>
          </p:txBody>
        </p:sp>
        <p:pic>
          <p:nvPicPr>
            <p:cNvPr id="4" name="グラフィックス 3" descr="握手 単色塗りつぶし">
              <a:extLst>
                <a:ext uri="{FF2B5EF4-FFF2-40B4-BE49-F238E27FC236}">
                  <a16:creationId xmlns:a16="http://schemas.microsoft.com/office/drawing/2014/main" id="{4986460C-8108-481F-9280-8348458652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1105" y="1893684"/>
              <a:ext cx="1256306" cy="1256306"/>
            </a:xfrm>
            <a:prstGeom prst="rect">
              <a:avLst/>
            </a:prstGeom>
          </p:spPr>
        </p:pic>
      </p:grpSp>
    </p:spTree>
    <p:extLst>
      <p:ext uri="{BB962C8B-B14F-4D97-AF65-F5344CB8AC3E}">
        <p14:creationId xmlns:p14="http://schemas.microsoft.com/office/powerpoint/2010/main" val="184024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 Placeholder 1">
            <a:extLst>
              <a:ext uri="{FF2B5EF4-FFF2-40B4-BE49-F238E27FC236}">
                <a16:creationId xmlns:a16="http://schemas.microsoft.com/office/drawing/2014/main" id="{2A130DFC-32D9-4F67-B170-1072DC68BF13}"/>
              </a:ext>
            </a:extLst>
          </p:cNvPr>
          <p:cNvSpPr>
            <a:spLocks noGrp="1"/>
          </p:cNvSpPr>
          <p:nvPr>
            <p:ph type="body" sz="quarter" idx="13"/>
          </p:nvPr>
        </p:nvSpPr>
        <p:spPr>
          <a:xfrm>
            <a:off x="227013" y="117577"/>
            <a:ext cx="11724494" cy="464472"/>
          </a:xfrm>
        </p:spPr>
        <p:txBody>
          <a:bodyPr>
            <a:noAutofit/>
          </a:bodyPr>
          <a:lstStyle/>
          <a:p>
            <a:r>
              <a:rPr lang="en-US" altLang="ja-JP"/>
              <a:t>6.1. </a:t>
            </a:r>
            <a:r>
              <a:rPr lang="ja-JP" altLang="en-US"/>
              <a:t>契約に基づく限定データに係る業務の概要</a:t>
            </a:r>
          </a:p>
        </p:txBody>
      </p:sp>
      <p:sp>
        <p:nvSpPr>
          <p:cNvPr id="88" name="正方形/長方形 87">
            <a:extLst>
              <a:ext uri="{FF2B5EF4-FFF2-40B4-BE49-F238E27FC236}">
                <a16:creationId xmlns:a16="http://schemas.microsoft.com/office/drawing/2014/main" id="{4E863A23-0D75-4EBE-9070-FD821C3CB239}"/>
              </a:ext>
            </a:extLst>
          </p:cNvPr>
          <p:cNvSpPr/>
          <p:nvPr/>
        </p:nvSpPr>
        <p:spPr>
          <a:xfrm>
            <a:off x="218350" y="676176"/>
            <a:ext cx="11688822" cy="83099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データ連携には、データ利用者とデータ提供者の間で契約の締結</a:t>
            </a:r>
            <a:r>
              <a:rPr kumimoji="1" lang="ja-JP" altLang="en-US" sz="1600">
                <a:solidFill>
                  <a:schemeClr val="bg1"/>
                </a:solidFill>
                <a:latin typeface="Meiryo UI" panose="020B0604030504040204" pitchFamily="50" charset="-128"/>
                <a:ea typeface="Meiryo UI" panose="020B0604030504040204" pitchFamily="50" charset="-128"/>
              </a:rPr>
              <a:t>を行った上で利用するデータ（契約に基づく限定データ</a:t>
            </a:r>
            <a:r>
              <a:rPr kumimoji="1" lang="en-US" altLang="ja-JP" sz="1600" baseline="30000">
                <a:solidFill>
                  <a:schemeClr val="bg1"/>
                </a:solidFill>
                <a:latin typeface="Meiryo UI" panose="020B0604030504040204" pitchFamily="50" charset="-128"/>
                <a:ea typeface="Meiryo UI" panose="020B0604030504040204" pitchFamily="50" charset="-128"/>
              </a:rPr>
              <a:t>※</a:t>
            </a:r>
            <a:r>
              <a:rPr kumimoji="1" lang="ja-JP" altLang="en-US" sz="1600" baseline="30000">
                <a:solidFill>
                  <a:schemeClr val="bg1"/>
                </a:solidFill>
                <a:latin typeface="Meiryo UI" panose="020B0604030504040204" pitchFamily="50" charset="-128"/>
                <a:ea typeface="Meiryo UI" panose="020B0604030504040204" pitchFamily="50" charset="-128"/>
              </a:rPr>
              <a:t>１</a:t>
            </a:r>
            <a:r>
              <a:rPr kumimoji="1" lang="ja-JP" altLang="en-US" sz="1600">
                <a:solidFill>
                  <a:schemeClr val="bg1"/>
                </a:solidFill>
                <a:latin typeface="Meiryo UI" panose="020B0604030504040204" pitchFamily="50" charset="-128"/>
                <a:ea typeface="Meiryo UI" panose="020B0604030504040204" pitchFamily="50" charset="-128"/>
              </a:rPr>
              <a:t>）があります</a:t>
            </a:r>
            <a:r>
              <a:rPr kumimoji="1" lang="ja-JP" altLang="en-US" sz="1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t>
            </a:r>
            <a:endParaRPr kumimoji="1" lang="en-US" altLang="ja-JP" sz="1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a:solidFill>
                  <a:schemeClr val="bg1"/>
                </a:solidFill>
                <a:latin typeface="Meiryo UI" panose="020B0604030504040204" pitchFamily="50" charset="-128"/>
                <a:ea typeface="Meiryo UI" panose="020B0604030504040204" pitchFamily="50" charset="-128"/>
              </a:rPr>
              <a:t>契約に基づく限定データの連携では、契約・認可等の業務（下図の赤枠）を行います。</a:t>
            </a:r>
            <a:endParaRPr kumimoji="1" lang="en-US" altLang="ja-JP" sz="1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a:p>
            <a:pPr marL="285757" indent="-285757" defTabSz="914400">
              <a:buFont typeface="Wingdings" panose="05000000000000000000" pitchFamily="2" charset="2"/>
              <a:buChar char="ü"/>
              <a:defRPr/>
            </a:pPr>
            <a:r>
              <a:rPr kumimoji="1" lang="en-US" altLang="ja-JP" sz="1600">
                <a:solidFill>
                  <a:schemeClr val="bg1"/>
                </a:solidFill>
                <a:latin typeface="Meiryo UI" panose="020B0604030504040204" pitchFamily="50" charset="-128"/>
                <a:ea typeface="Meiryo UI" panose="020B0604030504040204" pitchFamily="50" charset="-128"/>
              </a:rPr>
              <a:t>FY21</a:t>
            </a:r>
            <a:r>
              <a:rPr kumimoji="1" lang="ja-JP" altLang="en-US" sz="1600">
                <a:solidFill>
                  <a:schemeClr val="bg1"/>
                </a:solidFill>
                <a:latin typeface="Meiryo UI" panose="020B0604030504040204" pitchFamily="50" charset="-128"/>
                <a:ea typeface="Meiryo UI" panose="020B0604030504040204" pitchFamily="50" charset="-128"/>
              </a:rPr>
              <a:t>では、契約に基づく限定データの連携に向けて外部サービスを使用した検証を行いました。</a:t>
            </a:r>
            <a:endParaRPr kumimoji="1" lang="en-US" altLang="ja-JP" sz="1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78" name="正方形/長方形 77">
            <a:extLst>
              <a:ext uri="{FF2B5EF4-FFF2-40B4-BE49-F238E27FC236}">
                <a16:creationId xmlns:a16="http://schemas.microsoft.com/office/drawing/2014/main" id="{C25E19BB-FD1A-49E6-B128-C9C150D8033C}"/>
              </a:ext>
            </a:extLst>
          </p:cNvPr>
          <p:cNvSpPr/>
          <p:nvPr/>
        </p:nvSpPr>
        <p:spPr>
          <a:xfrm>
            <a:off x="10409240" y="39721"/>
            <a:ext cx="1542270" cy="531692"/>
          </a:xfrm>
          <a:prstGeom prst="rect">
            <a:avLst/>
          </a:prstGeom>
          <a:solidFill>
            <a:schemeClr val="accent1"/>
          </a:solidFill>
        </p:spPr>
        <p:txBody>
          <a:bodyPr wrap="none" anchor="ctr">
            <a:noAutofit/>
          </a:bodyPr>
          <a:lstStyle/>
          <a:p>
            <a:pPr algn="ctr"/>
            <a:r>
              <a:rPr lang="ja-JP" altLang="en-US" sz="1100">
                <a:solidFill>
                  <a:schemeClr val="bg1"/>
                </a:solidFill>
                <a:latin typeface="Meiryo UI" panose="020B0604030504040204" pitchFamily="50" charset="-128"/>
                <a:ea typeface="Meiryo UI" panose="020B0604030504040204" pitchFamily="50" charset="-128"/>
              </a:rPr>
              <a:t>対象読者：すべての方</a:t>
            </a:r>
          </a:p>
        </p:txBody>
      </p:sp>
      <p:sp>
        <p:nvSpPr>
          <p:cNvPr id="40" name="正方形/長方形 39">
            <a:extLst>
              <a:ext uri="{FF2B5EF4-FFF2-40B4-BE49-F238E27FC236}">
                <a16:creationId xmlns:a16="http://schemas.microsoft.com/office/drawing/2014/main" id="{46B0EE7F-0D23-49B0-954D-DEA454CA01AA}"/>
              </a:ext>
            </a:extLst>
          </p:cNvPr>
          <p:cNvSpPr/>
          <p:nvPr/>
        </p:nvSpPr>
        <p:spPr>
          <a:xfrm>
            <a:off x="284309" y="4899986"/>
            <a:ext cx="1500367" cy="424706"/>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Society5.0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サービス利用ユーザ</a:t>
            </a:r>
          </a:p>
        </p:txBody>
      </p:sp>
      <p:grpSp>
        <p:nvGrpSpPr>
          <p:cNvPr id="41" name="グループ化 40">
            <a:extLst>
              <a:ext uri="{FF2B5EF4-FFF2-40B4-BE49-F238E27FC236}">
                <a16:creationId xmlns:a16="http://schemas.microsoft.com/office/drawing/2014/main" id="{6135D5FD-8051-4A92-8457-3FDA51B303D0}"/>
              </a:ext>
            </a:extLst>
          </p:cNvPr>
          <p:cNvGrpSpPr>
            <a:grpSpLocks noChangeAspect="1"/>
          </p:cNvGrpSpPr>
          <p:nvPr/>
        </p:nvGrpSpPr>
        <p:grpSpPr>
          <a:xfrm flipH="1">
            <a:off x="2027829" y="3164213"/>
            <a:ext cx="558691" cy="304212"/>
            <a:chOff x="10041164" y="-1374776"/>
            <a:chExt cx="15093951" cy="9607552"/>
          </a:xfrm>
          <a:solidFill>
            <a:schemeClr val="tx1"/>
          </a:solidFill>
        </p:grpSpPr>
        <p:sp>
          <p:nvSpPr>
            <p:cNvPr id="42" name="Oval 6">
              <a:extLst>
                <a:ext uri="{FF2B5EF4-FFF2-40B4-BE49-F238E27FC236}">
                  <a16:creationId xmlns:a16="http://schemas.microsoft.com/office/drawing/2014/main" id="{0C7006EA-FE97-4C41-B6A8-0CAFEC6F16A5}"/>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Freeform 7">
              <a:extLst>
                <a:ext uri="{FF2B5EF4-FFF2-40B4-BE49-F238E27FC236}">
                  <a16:creationId xmlns:a16="http://schemas.microsoft.com/office/drawing/2014/main" id="{A4DAF8C6-B039-46E6-87E5-8CE2250A9F55}"/>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4" name="正方形/長方形 43">
            <a:extLst>
              <a:ext uri="{FF2B5EF4-FFF2-40B4-BE49-F238E27FC236}">
                <a16:creationId xmlns:a16="http://schemas.microsoft.com/office/drawing/2014/main" id="{2BC1D596-FC1F-4E42-B974-7ECB7D8E5A23}"/>
              </a:ext>
            </a:extLst>
          </p:cNvPr>
          <p:cNvSpPr/>
          <p:nvPr/>
        </p:nvSpPr>
        <p:spPr>
          <a:xfrm>
            <a:off x="1574891" y="2681354"/>
            <a:ext cx="1075346" cy="4416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a:t>
            </a:r>
            <a:endParaRPr kumimoji="1" lang="en-US" altLang="ja-JP"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サービス企画者</a:t>
            </a:r>
          </a:p>
        </p:txBody>
      </p:sp>
      <p:grpSp>
        <p:nvGrpSpPr>
          <p:cNvPr id="47" name="グループ化 46">
            <a:extLst>
              <a:ext uri="{FF2B5EF4-FFF2-40B4-BE49-F238E27FC236}">
                <a16:creationId xmlns:a16="http://schemas.microsoft.com/office/drawing/2014/main" id="{BEDE01C3-2D6D-44B5-A6AB-453C1DEB34E6}"/>
              </a:ext>
            </a:extLst>
          </p:cNvPr>
          <p:cNvGrpSpPr/>
          <p:nvPr/>
        </p:nvGrpSpPr>
        <p:grpSpPr>
          <a:xfrm>
            <a:off x="1606306" y="4974796"/>
            <a:ext cx="908719" cy="699640"/>
            <a:chOff x="-87560" y="1510311"/>
            <a:chExt cx="2635603" cy="2408322"/>
          </a:xfrm>
        </p:grpSpPr>
        <p:pic>
          <p:nvPicPr>
            <p:cNvPr id="48" name="Picture 2" descr="「電車　イラスト」の画像検索結果">
              <a:extLst>
                <a:ext uri="{FF2B5EF4-FFF2-40B4-BE49-F238E27FC236}">
                  <a16:creationId xmlns:a16="http://schemas.microsoft.com/office/drawing/2014/main" id="{C7404130-C384-4F3A-AB2D-62953BE7B9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関連画像">
              <a:extLst>
                <a:ext uri="{FF2B5EF4-FFF2-40B4-BE49-F238E27FC236}">
                  <a16:creationId xmlns:a16="http://schemas.microsoft.com/office/drawing/2014/main" id="{5E0168D2-1F38-4BBA-9039-F75213D0FA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TAXIイラスト」の画像検索結果">
              <a:extLst>
                <a:ext uri="{FF2B5EF4-FFF2-40B4-BE49-F238E27FC236}">
                  <a16:creationId xmlns:a16="http://schemas.microsoft.com/office/drawing/2014/main" id="{BC239556-F509-4C11-B507-4A1023ED2A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徒歩　イラスト」の画像検索結果">
              <a:extLst>
                <a:ext uri="{FF2B5EF4-FFF2-40B4-BE49-F238E27FC236}">
                  <a16:creationId xmlns:a16="http://schemas.microsoft.com/office/drawing/2014/main" id="{ACC3712A-6D4D-42B3-AE1D-301124A1F0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正方形/長方形 51">
            <a:extLst>
              <a:ext uri="{FF2B5EF4-FFF2-40B4-BE49-F238E27FC236}">
                <a16:creationId xmlns:a16="http://schemas.microsoft.com/office/drawing/2014/main" id="{42C0BACC-A98E-4E8D-8D26-609A3E48B35F}"/>
              </a:ext>
            </a:extLst>
          </p:cNvPr>
          <p:cNvSpPr/>
          <p:nvPr/>
        </p:nvSpPr>
        <p:spPr>
          <a:xfrm>
            <a:off x="1590047" y="3758484"/>
            <a:ext cx="1226299" cy="2624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サービス開発者</a:t>
            </a:r>
          </a:p>
        </p:txBody>
      </p:sp>
      <p:cxnSp>
        <p:nvCxnSpPr>
          <p:cNvPr id="59" name="直線コネクタ 58">
            <a:extLst>
              <a:ext uri="{FF2B5EF4-FFF2-40B4-BE49-F238E27FC236}">
                <a16:creationId xmlns:a16="http://schemas.microsoft.com/office/drawing/2014/main" id="{AC57C029-CF64-4F39-BD6F-52CBDA79B0D9}"/>
              </a:ext>
            </a:extLst>
          </p:cNvPr>
          <p:cNvCxnSpPr>
            <a:cxnSpLocks/>
          </p:cNvCxnSpPr>
          <p:nvPr/>
        </p:nvCxnSpPr>
        <p:spPr bwMode="auto">
          <a:xfrm flipV="1">
            <a:off x="2269701" y="2259073"/>
            <a:ext cx="3458226" cy="13837"/>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60" name="テキスト ボックス 59">
            <a:extLst>
              <a:ext uri="{FF2B5EF4-FFF2-40B4-BE49-F238E27FC236}">
                <a16:creationId xmlns:a16="http://schemas.microsoft.com/office/drawing/2014/main" id="{79494BD8-2EAF-4577-8F88-D49C80FB7170}"/>
              </a:ext>
            </a:extLst>
          </p:cNvPr>
          <p:cNvSpPr txBox="1"/>
          <p:nvPr/>
        </p:nvSpPr>
        <p:spPr>
          <a:xfrm>
            <a:off x="2940730" y="1928499"/>
            <a:ext cx="2205114"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p>
        </p:txBody>
      </p:sp>
      <p:grpSp>
        <p:nvGrpSpPr>
          <p:cNvPr id="61" name="グループ化 60">
            <a:extLst>
              <a:ext uri="{FF2B5EF4-FFF2-40B4-BE49-F238E27FC236}">
                <a16:creationId xmlns:a16="http://schemas.microsoft.com/office/drawing/2014/main" id="{5B937614-46E5-455D-8D61-86FC43C9C65F}"/>
              </a:ext>
            </a:extLst>
          </p:cNvPr>
          <p:cNvGrpSpPr>
            <a:grpSpLocks noChangeAspect="1"/>
          </p:cNvGrpSpPr>
          <p:nvPr/>
        </p:nvGrpSpPr>
        <p:grpSpPr>
          <a:xfrm flipH="1">
            <a:off x="2019803" y="4117021"/>
            <a:ext cx="558691" cy="304212"/>
            <a:chOff x="10041164" y="-1374776"/>
            <a:chExt cx="15093951" cy="9607552"/>
          </a:xfrm>
          <a:solidFill>
            <a:schemeClr val="tx1"/>
          </a:solidFill>
        </p:grpSpPr>
        <p:sp>
          <p:nvSpPr>
            <p:cNvPr id="62" name="Oval 6">
              <a:extLst>
                <a:ext uri="{FF2B5EF4-FFF2-40B4-BE49-F238E27FC236}">
                  <a16:creationId xmlns:a16="http://schemas.microsoft.com/office/drawing/2014/main" id="{62EF4F29-8B73-47B5-BD98-0102DB120769}"/>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Freeform 7">
              <a:extLst>
                <a:ext uri="{FF2B5EF4-FFF2-40B4-BE49-F238E27FC236}">
                  <a16:creationId xmlns:a16="http://schemas.microsoft.com/office/drawing/2014/main" id="{532EB8E9-3DEC-413D-B506-8C551C7020C5}"/>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64" name="正方形/長方形 63">
            <a:extLst>
              <a:ext uri="{FF2B5EF4-FFF2-40B4-BE49-F238E27FC236}">
                <a16:creationId xmlns:a16="http://schemas.microsoft.com/office/drawing/2014/main" id="{5CE92278-040A-4BF2-A10C-0885F1481CBB}"/>
              </a:ext>
            </a:extLst>
          </p:cNvPr>
          <p:cNvSpPr/>
          <p:nvPr/>
        </p:nvSpPr>
        <p:spPr>
          <a:xfrm>
            <a:off x="1556010" y="4725218"/>
            <a:ext cx="1046014" cy="2829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サービス提供</a:t>
            </a:r>
          </a:p>
        </p:txBody>
      </p:sp>
      <p:sp>
        <p:nvSpPr>
          <p:cNvPr id="76" name="正方形/長方形 75">
            <a:extLst>
              <a:ext uri="{FF2B5EF4-FFF2-40B4-BE49-F238E27FC236}">
                <a16:creationId xmlns:a16="http://schemas.microsoft.com/office/drawing/2014/main" id="{339E57FD-4A5E-48AD-A4F9-D373A74DF80C}"/>
              </a:ext>
            </a:extLst>
          </p:cNvPr>
          <p:cNvSpPr/>
          <p:nvPr/>
        </p:nvSpPr>
        <p:spPr>
          <a:xfrm>
            <a:off x="10340085" y="5034593"/>
            <a:ext cx="1567087" cy="471155"/>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IoT</a:t>
            </a:r>
            <a:r>
              <a:rPr kumimoji="1" lang="ja-JP" altLang="en-US"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データ収集</a:t>
            </a:r>
            <a:endPar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各分野データ基盤</a:t>
            </a:r>
            <a:r>
              <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82" name="グループ化 81">
            <a:extLst>
              <a:ext uri="{FF2B5EF4-FFF2-40B4-BE49-F238E27FC236}">
                <a16:creationId xmlns:a16="http://schemas.microsoft.com/office/drawing/2014/main" id="{4715FBB4-87E3-4982-AED8-70F79FA56C08}"/>
              </a:ext>
            </a:extLst>
          </p:cNvPr>
          <p:cNvGrpSpPr>
            <a:grpSpLocks noChangeAspect="1"/>
          </p:cNvGrpSpPr>
          <p:nvPr/>
        </p:nvGrpSpPr>
        <p:grpSpPr>
          <a:xfrm>
            <a:off x="9399672" y="3240849"/>
            <a:ext cx="534345" cy="319688"/>
            <a:chOff x="10206038" y="4416425"/>
            <a:chExt cx="16386186" cy="9577388"/>
          </a:xfrm>
          <a:solidFill>
            <a:schemeClr val="tx1"/>
          </a:solidFill>
        </p:grpSpPr>
        <p:sp>
          <p:nvSpPr>
            <p:cNvPr id="83" name="Freeform 56">
              <a:extLst>
                <a:ext uri="{FF2B5EF4-FFF2-40B4-BE49-F238E27FC236}">
                  <a16:creationId xmlns:a16="http://schemas.microsoft.com/office/drawing/2014/main" id="{6F7F1ED2-1A8E-41BF-BF26-925BB7B1EAF1}"/>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Oval 57">
              <a:extLst>
                <a:ext uri="{FF2B5EF4-FFF2-40B4-BE49-F238E27FC236}">
                  <a16:creationId xmlns:a16="http://schemas.microsoft.com/office/drawing/2014/main" id="{DFA0AAEE-0628-41CD-A70B-0D3494F72737}"/>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5" name="Freeform 58">
              <a:extLst>
                <a:ext uri="{FF2B5EF4-FFF2-40B4-BE49-F238E27FC236}">
                  <a16:creationId xmlns:a16="http://schemas.microsoft.com/office/drawing/2014/main" id="{9232E238-11D0-4FE7-90CE-FEEDAB3CA7B7}"/>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86" name="正方形/長方形 85">
            <a:extLst>
              <a:ext uri="{FF2B5EF4-FFF2-40B4-BE49-F238E27FC236}">
                <a16:creationId xmlns:a16="http://schemas.microsoft.com/office/drawing/2014/main" id="{B132EB07-4CAC-4F8A-B979-51990920E0CB}"/>
              </a:ext>
            </a:extLst>
          </p:cNvPr>
          <p:cNvSpPr/>
          <p:nvPr/>
        </p:nvSpPr>
        <p:spPr>
          <a:xfrm>
            <a:off x="9400779" y="3829364"/>
            <a:ext cx="1255967" cy="2624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データ提供準備者</a:t>
            </a:r>
          </a:p>
        </p:txBody>
      </p:sp>
      <p:cxnSp>
        <p:nvCxnSpPr>
          <p:cNvPr id="90" name="直線コネクタ 89">
            <a:extLst>
              <a:ext uri="{FF2B5EF4-FFF2-40B4-BE49-F238E27FC236}">
                <a16:creationId xmlns:a16="http://schemas.microsoft.com/office/drawing/2014/main" id="{006B324A-FEA3-4C63-8B7A-583510DCACE0}"/>
              </a:ext>
            </a:extLst>
          </p:cNvPr>
          <p:cNvCxnSpPr>
            <a:cxnSpLocks/>
          </p:cNvCxnSpPr>
          <p:nvPr/>
        </p:nvCxnSpPr>
        <p:spPr bwMode="auto">
          <a:xfrm>
            <a:off x="6039880" y="2259073"/>
            <a:ext cx="358351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1" name="テキスト ボックス 90">
            <a:extLst>
              <a:ext uri="{FF2B5EF4-FFF2-40B4-BE49-F238E27FC236}">
                <a16:creationId xmlns:a16="http://schemas.microsoft.com/office/drawing/2014/main" id="{827215FA-130B-4FDF-B5EA-EAC70BD1DA91}"/>
              </a:ext>
            </a:extLst>
          </p:cNvPr>
          <p:cNvSpPr txBox="1"/>
          <p:nvPr/>
        </p:nvSpPr>
        <p:spPr>
          <a:xfrm>
            <a:off x="6814329" y="1928499"/>
            <a:ext cx="2204665"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p>
        </p:txBody>
      </p:sp>
      <p:sp>
        <p:nvSpPr>
          <p:cNvPr id="92" name="正方形/長方形 91">
            <a:extLst>
              <a:ext uri="{FF2B5EF4-FFF2-40B4-BE49-F238E27FC236}">
                <a16:creationId xmlns:a16="http://schemas.microsoft.com/office/drawing/2014/main" id="{29527693-D869-4F38-8AB7-7CCA7D20026D}"/>
              </a:ext>
            </a:extLst>
          </p:cNvPr>
          <p:cNvSpPr/>
          <p:nvPr/>
        </p:nvSpPr>
        <p:spPr>
          <a:xfrm>
            <a:off x="10327094" y="4755515"/>
            <a:ext cx="1177939" cy="253968"/>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企業の業務データ</a:t>
            </a:r>
            <a:endParaRPr kumimoji="1" lang="en-US" altLang="ja-JP" sz="1231"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4" name="グループ化 93">
            <a:extLst>
              <a:ext uri="{FF2B5EF4-FFF2-40B4-BE49-F238E27FC236}">
                <a16:creationId xmlns:a16="http://schemas.microsoft.com/office/drawing/2014/main" id="{7DB5D01D-773C-4A9A-A14D-C2AF9D8205A4}"/>
              </a:ext>
            </a:extLst>
          </p:cNvPr>
          <p:cNvGrpSpPr>
            <a:grpSpLocks noChangeAspect="1"/>
          </p:cNvGrpSpPr>
          <p:nvPr/>
        </p:nvGrpSpPr>
        <p:grpSpPr>
          <a:xfrm>
            <a:off x="9381309" y="4101546"/>
            <a:ext cx="534345" cy="319688"/>
            <a:chOff x="10206038" y="4416425"/>
            <a:chExt cx="16386186" cy="9577388"/>
          </a:xfrm>
          <a:solidFill>
            <a:schemeClr val="tx1"/>
          </a:solidFill>
        </p:grpSpPr>
        <p:sp>
          <p:nvSpPr>
            <p:cNvPr id="95" name="Freeform 56">
              <a:extLst>
                <a:ext uri="{FF2B5EF4-FFF2-40B4-BE49-F238E27FC236}">
                  <a16:creationId xmlns:a16="http://schemas.microsoft.com/office/drawing/2014/main" id="{91FE7B83-5EE1-456B-889B-C247ECF26EBE}"/>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Oval 57">
              <a:extLst>
                <a:ext uri="{FF2B5EF4-FFF2-40B4-BE49-F238E27FC236}">
                  <a16:creationId xmlns:a16="http://schemas.microsoft.com/office/drawing/2014/main" id="{861B495D-F4E6-48B7-8135-4EE2BF943B47}"/>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Freeform 58">
              <a:extLst>
                <a:ext uri="{FF2B5EF4-FFF2-40B4-BE49-F238E27FC236}">
                  <a16:creationId xmlns:a16="http://schemas.microsoft.com/office/drawing/2014/main" id="{1F50CE41-2574-4173-8956-7C6511D9D881}"/>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7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98" name="正方形/長方形 97">
            <a:extLst>
              <a:ext uri="{FF2B5EF4-FFF2-40B4-BE49-F238E27FC236}">
                <a16:creationId xmlns:a16="http://schemas.microsoft.com/office/drawing/2014/main" id="{A8EF701C-9845-4018-B122-833911828B84}"/>
              </a:ext>
            </a:extLst>
          </p:cNvPr>
          <p:cNvSpPr/>
          <p:nvPr/>
        </p:nvSpPr>
        <p:spPr>
          <a:xfrm>
            <a:off x="9349991" y="2754577"/>
            <a:ext cx="1255967" cy="4416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データ提供企画者</a:t>
            </a:r>
            <a:endParaRPr kumimoji="1" lang="en-US" altLang="ja-JP"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データ販売企画者</a:t>
            </a:r>
          </a:p>
        </p:txBody>
      </p:sp>
      <p:sp>
        <p:nvSpPr>
          <p:cNvPr id="115" name="正方形/長方形 114">
            <a:extLst>
              <a:ext uri="{FF2B5EF4-FFF2-40B4-BE49-F238E27FC236}">
                <a16:creationId xmlns:a16="http://schemas.microsoft.com/office/drawing/2014/main" id="{B6082C24-E552-4305-8665-6EC7B933E875}"/>
              </a:ext>
            </a:extLst>
          </p:cNvPr>
          <p:cNvSpPr/>
          <p:nvPr/>
        </p:nvSpPr>
        <p:spPr>
          <a:xfrm>
            <a:off x="9530128" y="4745009"/>
            <a:ext cx="974101" cy="2624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a:t>
            </a:r>
          </a:p>
        </p:txBody>
      </p:sp>
      <p:grpSp>
        <p:nvGrpSpPr>
          <p:cNvPr id="126" name="グループ化 125">
            <a:extLst>
              <a:ext uri="{FF2B5EF4-FFF2-40B4-BE49-F238E27FC236}">
                <a16:creationId xmlns:a16="http://schemas.microsoft.com/office/drawing/2014/main" id="{9ED56476-C2A2-4EEA-A891-0C193177DD7B}"/>
              </a:ext>
            </a:extLst>
          </p:cNvPr>
          <p:cNvGrpSpPr/>
          <p:nvPr/>
        </p:nvGrpSpPr>
        <p:grpSpPr>
          <a:xfrm>
            <a:off x="9479655" y="4974796"/>
            <a:ext cx="908719" cy="699640"/>
            <a:chOff x="-87560" y="1510311"/>
            <a:chExt cx="2635603" cy="2408322"/>
          </a:xfrm>
        </p:grpSpPr>
        <p:pic>
          <p:nvPicPr>
            <p:cNvPr id="127" name="Picture 2" descr="「電車　イラスト」の画像検索結果">
              <a:extLst>
                <a:ext uri="{FF2B5EF4-FFF2-40B4-BE49-F238E27FC236}">
                  <a16:creationId xmlns:a16="http://schemas.microsoft.com/office/drawing/2014/main" id="{73AA0B11-D9F3-40BC-BFE1-B9FAC7C11C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descr="関連画像">
              <a:extLst>
                <a:ext uri="{FF2B5EF4-FFF2-40B4-BE49-F238E27FC236}">
                  <a16:creationId xmlns:a16="http://schemas.microsoft.com/office/drawing/2014/main" id="{B947285C-3768-471F-A167-0FEC5DEA82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6" descr="「TAXIイラスト」の画像検索結果">
              <a:extLst>
                <a:ext uri="{FF2B5EF4-FFF2-40B4-BE49-F238E27FC236}">
                  <a16:creationId xmlns:a16="http://schemas.microsoft.com/office/drawing/2014/main" id="{412351A6-FD90-4B64-847C-6624D6D6A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6" descr="「徒歩　イラスト」の画像検索結果">
              <a:extLst>
                <a:ext uri="{FF2B5EF4-FFF2-40B4-BE49-F238E27FC236}">
                  <a16:creationId xmlns:a16="http://schemas.microsoft.com/office/drawing/2014/main" id="{D6133CAC-1447-431C-B4EF-94EBE33976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正方形/長方形 107">
            <a:extLst>
              <a:ext uri="{FF2B5EF4-FFF2-40B4-BE49-F238E27FC236}">
                <a16:creationId xmlns:a16="http://schemas.microsoft.com/office/drawing/2014/main" id="{653AFDAA-5625-449B-8FB4-7B00BF9ACA82}"/>
              </a:ext>
            </a:extLst>
          </p:cNvPr>
          <p:cNvSpPr/>
          <p:nvPr/>
        </p:nvSpPr>
        <p:spPr>
          <a:xfrm>
            <a:off x="2826212" y="5855014"/>
            <a:ext cx="6305716" cy="576288"/>
          </a:xfrm>
          <a:prstGeom prst="rect">
            <a:avLst/>
          </a:prstGeom>
          <a:solidFill>
            <a:schemeClr val="accent2">
              <a:lumMod val="40000"/>
              <a:lumOff val="60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77"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7" name="正方形/長方形 106">
            <a:extLst>
              <a:ext uri="{FF2B5EF4-FFF2-40B4-BE49-F238E27FC236}">
                <a16:creationId xmlns:a16="http://schemas.microsoft.com/office/drawing/2014/main" id="{891C819A-AE64-4376-930D-71E083E9B3FD}"/>
              </a:ext>
            </a:extLst>
          </p:cNvPr>
          <p:cNvSpPr/>
          <p:nvPr/>
        </p:nvSpPr>
        <p:spPr>
          <a:xfrm>
            <a:off x="2826213" y="4380407"/>
            <a:ext cx="6305717" cy="1428914"/>
          </a:xfrm>
          <a:prstGeom prst="rect">
            <a:avLst/>
          </a:prstGeom>
          <a:solidFill>
            <a:schemeClr val="accent2">
              <a:lumMod val="40000"/>
              <a:lumOff val="60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77"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5" name="正方形/長方形 104">
            <a:extLst>
              <a:ext uri="{FF2B5EF4-FFF2-40B4-BE49-F238E27FC236}">
                <a16:creationId xmlns:a16="http://schemas.microsoft.com/office/drawing/2014/main" id="{E5A7914B-BE0A-4B51-9CDE-66E81646CC66}"/>
              </a:ext>
            </a:extLst>
          </p:cNvPr>
          <p:cNvSpPr/>
          <p:nvPr/>
        </p:nvSpPr>
        <p:spPr>
          <a:xfrm>
            <a:off x="2826941" y="3464762"/>
            <a:ext cx="6305717" cy="869953"/>
          </a:xfrm>
          <a:prstGeom prst="rect">
            <a:avLst/>
          </a:prstGeom>
          <a:solidFill>
            <a:schemeClr val="accent2">
              <a:lumMod val="40000"/>
              <a:lumOff val="60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77"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6" name="正方形/長方形 105">
            <a:extLst>
              <a:ext uri="{FF2B5EF4-FFF2-40B4-BE49-F238E27FC236}">
                <a16:creationId xmlns:a16="http://schemas.microsoft.com/office/drawing/2014/main" id="{869BB015-50FD-4DCC-9F6F-B5EF598FAB85}"/>
              </a:ext>
            </a:extLst>
          </p:cNvPr>
          <p:cNvSpPr/>
          <p:nvPr/>
        </p:nvSpPr>
        <p:spPr>
          <a:xfrm>
            <a:off x="6124350" y="2310053"/>
            <a:ext cx="3029632" cy="1103331"/>
          </a:xfrm>
          <a:prstGeom prst="rect">
            <a:avLst/>
          </a:prstGeom>
          <a:solidFill>
            <a:schemeClr val="bg1">
              <a:lumMod val="8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77"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4" name="正方形/長方形 103">
            <a:extLst>
              <a:ext uri="{FF2B5EF4-FFF2-40B4-BE49-F238E27FC236}">
                <a16:creationId xmlns:a16="http://schemas.microsoft.com/office/drawing/2014/main" id="{D9EE657A-C81E-4637-80DB-8301949BB5CA}"/>
              </a:ext>
            </a:extLst>
          </p:cNvPr>
          <p:cNvSpPr/>
          <p:nvPr/>
        </p:nvSpPr>
        <p:spPr>
          <a:xfrm>
            <a:off x="2816345" y="2310053"/>
            <a:ext cx="2827111" cy="1103331"/>
          </a:xfrm>
          <a:prstGeom prst="rect">
            <a:avLst/>
          </a:prstGeom>
          <a:solidFill>
            <a:schemeClr val="bg1">
              <a:lumMod val="8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77"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5" name="正方形/長方形 34">
            <a:extLst>
              <a:ext uri="{FF2B5EF4-FFF2-40B4-BE49-F238E27FC236}">
                <a16:creationId xmlns:a16="http://schemas.microsoft.com/office/drawing/2014/main" id="{4E3FFDE5-5840-4B06-A22B-54E9CC6D4BE4}"/>
              </a:ext>
            </a:extLst>
          </p:cNvPr>
          <p:cNvSpPr/>
          <p:nvPr/>
        </p:nvSpPr>
        <p:spPr>
          <a:xfrm>
            <a:off x="3600670" y="2732003"/>
            <a:ext cx="1908000" cy="584116"/>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データの認知</a:t>
            </a:r>
            <a:endParaRPr kumimoji="1" lang="en-US" altLang="ja-JP"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利用データ取得判断</a:t>
            </a:r>
            <a:endParaRPr kumimoji="1" lang="en-US" altLang="ja-JP"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正方形/長方形 35">
            <a:extLst>
              <a:ext uri="{FF2B5EF4-FFF2-40B4-BE49-F238E27FC236}">
                <a16:creationId xmlns:a16="http://schemas.microsoft.com/office/drawing/2014/main" id="{B4AF57A8-614C-4B07-B40D-DA0AC8D863B0}"/>
              </a:ext>
            </a:extLst>
          </p:cNvPr>
          <p:cNvSpPr/>
          <p:nvPr/>
        </p:nvSpPr>
        <p:spPr>
          <a:xfrm>
            <a:off x="3607642" y="3769565"/>
            <a:ext cx="1908000" cy="32451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データ利用契約</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36">
            <a:extLst>
              <a:ext uri="{FF2B5EF4-FFF2-40B4-BE49-F238E27FC236}">
                <a16:creationId xmlns:a16="http://schemas.microsoft.com/office/drawing/2014/main" id="{7CEAEE31-32CA-477F-BAE6-73D5C46D8395}"/>
              </a:ext>
            </a:extLst>
          </p:cNvPr>
          <p:cNvSpPr/>
          <p:nvPr/>
        </p:nvSpPr>
        <p:spPr>
          <a:xfrm>
            <a:off x="3600478" y="5221528"/>
            <a:ext cx="1908000" cy="523017"/>
          </a:xfrm>
          <a:prstGeom prst="rect">
            <a:avLst/>
          </a:prstGeom>
          <a:solidFill>
            <a:schemeClr val="bg1">
              <a:lumMod val="95000"/>
            </a:schemeClr>
          </a:solidFill>
          <a:ln w="19050">
            <a:solidFill>
              <a:schemeClr val="bg2">
                <a:lumMod val="50000"/>
              </a:schemeClr>
            </a:solidFill>
          </a:ln>
          <a:effectLst>
            <a:outerShdw blurRad="50800" dist="38100" dir="2700000" algn="tl" rotWithShape="0">
              <a:prstClr val="black">
                <a:alpha val="40000"/>
              </a:prstClr>
            </a:outerShdw>
          </a:effectLst>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サービス開発</a:t>
            </a:r>
            <a:endParaRPr kumimoji="1" lang="en-US" altLang="ja-JP"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 サービス運用</a:t>
            </a:r>
          </a:p>
        </p:txBody>
      </p:sp>
      <p:sp>
        <p:nvSpPr>
          <p:cNvPr id="45" name="正方形/長方形 44">
            <a:extLst>
              <a:ext uri="{FF2B5EF4-FFF2-40B4-BE49-F238E27FC236}">
                <a16:creationId xmlns:a16="http://schemas.microsoft.com/office/drawing/2014/main" id="{1199BCBD-CB7A-42C1-B812-6F1349858683}"/>
              </a:ext>
            </a:extLst>
          </p:cNvPr>
          <p:cNvSpPr/>
          <p:nvPr/>
        </p:nvSpPr>
        <p:spPr>
          <a:xfrm>
            <a:off x="3606422" y="4856076"/>
            <a:ext cx="1908000" cy="315234"/>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データ取得</a:t>
            </a:r>
          </a:p>
        </p:txBody>
      </p:sp>
      <p:sp>
        <p:nvSpPr>
          <p:cNvPr id="46" name="正方形/長方形 45">
            <a:extLst>
              <a:ext uri="{FF2B5EF4-FFF2-40B4-BE49-F238E27FC236}">
                <a16:creationId xmlns:a16="http://schemas.microsoft.com/office/drawing/2014/main" id="{7A70BFA9-64D0-45B1-98CA-F95D0BB33A1B}"/>
              </a:ext>
            </a:extLst>
          </p:cNvPr>
          <p:cNvSpPr/>
          <p:nvPr/>
        </p:nvSpPr>
        <p:spPr>
          <a:xfrm>
            <a:off x="3600574" y="2361649"/>
            <a:ext cx="1908000" cy="312100"/>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データ利用企画</a:t>
            </a:r>
          </a:p>
        </p:txBody>
      </p:sp>
      <p:sp>
        <p:nvSpPr>
          <p:cNvPr id="53" name="正方形/長方形 52">
            <a:extLst>
              <a:ext uri="{FF2B5EF4-FFF2-40B4-BE49-F238E27FC236}">
                <a16:creationId xmlns:a16="http://schemas.microsoft.com/office/drawing/2014/main" id="{A598673F-A490-4A38-953C-5F03126C83DF}"/>
              </a:ext>
            </a:extLst>
          </p:cNvPr>
          <p:cNvSpPr/>
          <p:nvPr/>
        </p:nvSpPr>
        <p:spPr>
          <a:xfrm>
            <a:off x="3600478" y="5908284"/>
            <a:ext cx="1908000" cy="32985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来歴確認</a:t>
            </a:r>
          </a:p>
        </p:txBody>
      </p:sp>
      <p:cxnSp>
        <p:nvCxnSpPr>
          <p:cNvPr id="65" name="直線矢印コネクタ 64">
            <a:extLst>
              <a:ext uri="{FF2B5EF4-FFF2-40B4-BE49-F238E27FC236}">
                <a16:creationId xmlns:a16="http://schemas.microsoft.com/office/drawing/2014/main" id="{C2F5FE97-9403-46CD-B643-96037C8DBB69}"/>
              </a:ext>
            </a:extLst>
          </p:cNvPr>
          <p:cNvCxnSpPr>
            <a:cxnSpLocks/>
            <a:stCxn id="35" idx="2"/>
            <a:endCxn id="36" idx="0"/>
          </p:cNvCxnSpPr>
          <p:nvPr/>
        </p:nvCxnSpPr>
        <p:spPr>
          <a:xfrm>
            <a:off x="4554670" y="3316119"/>
            <a:ext cx="6972" cy="45344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697734D0-E56F-491F-8769-D3401FAD4A02}"/>
              </a:ext>
            </a:extLst>
          </p:cNvPr>
          <p:cNvCxnSpPr>
            <a:cxnSpLocks/>
            <a:stCxn id="36" idx="2"/>
            <a:endCxn id="45" idx="0"/>
          </p:cNvCxnSpPr>
          <p:nvPr/>
        </p:nvCxnSpPr>
        <p:spPr>
          <a:xfrm flipH="1">
            <a:off x="4560422" y="4094075"/>
            <a:ext cx="1220" cy="76200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17FCB708-6069-4B23-8714-2C772656BEBF}"/>
              </a:ext>
            </a:extLst>
          </p:cNvPr>
          <p:cNvSpPr/>
          <p:nvPr/>
        </p:nvSpPr>
        <p:spPr>
          <a:xfrm>
            <a:off x="6322340" y="2376600"/>
            <a:ext cx="1908000" cy="553998"/>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データ準備・</a:t>
            </a:r>
            <a:endParaRPr kumimoji="1" lang="en-US" altLang="ja-JP"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データカタログ作成</a:t>
            </a:r>
            <a:endParaRPr kumimoji="1" lang="en-US" altLang="ja-JP" sz="15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正方形/長方形 68">
            <a:extLst>
              <a:ext uri="{FF2B5EF4-FFF2-40B4-BE49-F238E27FC236}">
                <a16:creationId xmlns:a16="http://schemas.microsoft.com/office/drawing/2014/main" id="{B19DF032-7470-49D8-90CD-5A0DDC46D884}"/>
              </a:ext>
            </a:extLst>
          </p:cNvPr>
          <p:cNvSpPr/>
          <p:nvPr/>
        </p:nvSpPr>
        <p:spPr>
          <a:xfrm>
            <a:off x="6325770" y="4856076"/>
            <a:ext cx="1908000" cy="315234"/>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正方形/長方形 69">
            <a:extLst>
              <a:ext uri="{FF2B5EF4-FFF2-40B4-BE49-F238E27FC236}">
                <a16:creationId xmlns:a16="http://schemas.microsoft.com/office/drawing/2014/main" id="{10301F08-3CA0-4CEA-B3DA-1E7459C5E999}"/>
              </a:ext>
            </a:extLst>
          </p:cNvPr>
          <p:cNvSpPr/>
          <p:nvPr/>
        </p:nvSpPr>
        <p:spPr>
          <a:xfrm>
            <a:off x="6326198" y="3947040"/>
            <a:ext cx="1908000" cy="32451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契約締結</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正方形/長方形 70">
            <a:extLst>
              <a:ext uri="{FF2B5EF4-FFF2-40B4-BE49-F238E27FC236}">
                <a16:creationId xmlns:a16="http://schemas.microsoft.com/office/drawing/2014/main" id="{587536D8-EF84-4AA9-87B0-6CE6F9FF46E3}"/>
              </a:ext>
            </a:extLst>
          </p:cNvPr>
          <p:cNvSpPr/>
          <p:nvPr/>
        </p:nvSpPr>
        <p:spPr>
          <a:xfrm>
            <a:off x="6326198" y="3523930"/>
            <a:ext cx="1908000" cy="32451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契約交渉</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正方形/長方形 71">
            <a:extLst>
              <a:ext uri="{FF2B5EF4-FFF2-40B4-BE49-F238E27FC236}">
                <a16:creationId xmlns:a16="http://schemas.microsoft.com/office/drawing/2014/main" id="{B0E47BA0-CA2F-41E9-9487-4D82FC36CD23}"/>
              </a:ext>
            </a:extLst>
          </p:cNvPr>
          <p:cNvSpPr/>
          <p:nvPr/>
        </p:nvSpPr>
        <p:spPr>
          <a:xfrm>
            <a:off x="6325770" y="4456598"/>
            <a:ext cx="1908000" cy="305178"/>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認証・認可</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9" name="直線矢印コネクタ 98">
            <a:extLst>
              <a:ext uri="{FF2B5EF4-FFF2-40B4-BE49-F238E27FC236}">
                <a16:creationId xmlns:a16="http://schemas.microsoft.com/office/drawing/2014/main" id="{F68F1159-50CC-40C1-A941-E5CDCEA5E123}"/>
              </a:ext>
            </a:extLst>
          </p:cNvPr>
          <p:cNvCxnSpPr>
            <a:cxnSpLocks/>
          </p:cNvCxnSpPr>
          <p:nvPr/>
        </p:nvCxnSpPr>
        <p:spPr>
          <a:xfrm>
            <a:off x="7209790" y="4270902"/>
            <a:ext cx="0" cy="185697"/>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E28DEFE9-6A3E-4E2E-BA72-EA7582BFDF76}"/>
              </a:ext>
            </a:extLst>
          </p:cNvPr>
          <p:cNvCxnSpPr>
            <a:cxnSpLocks/>
            <a:stCxn id="37" idx="2"/>
            <a:endCxn id="53" idx="0"/>
          </p:cNvCxnSpPr>
          <p:nvPr/>
        </p:nvCxnSpPr>
        <p:spPr>
          <a:xfrm>
            <a:off x="4554478" y="5744545"/>
            <a:ext cx="0" cy="163739"/>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859203A8-24C4-4EAF-856E-9754813BD655}"/>
              </a:ext>
            </a:extLst>
          </p:cNvPr>
          <p:cNvCxnSpPr>
            <a:cxnSpLocks/>
          </p:cNvCxnSpPr>
          <p:nvPr/>
        </p:nvCxnSpPr>
        <p:spPr>
          <a:xfrm flipH="1">
            <a:off x="7199530" y="3215810"/>
            <a:ext cx="1" cy="30812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右矢印 255">
            <a:extLst>
              <a:ext uri="{FF2B5EF4-FFF2-40B4-BE49-F238E27FC236}">
                <a16:creationId xmlns:a16="http://schemas.microsoft.com/office/drawing/2014/main" id="{133C55EA-DB8C-4E23-8ACC-07C526383B5A}"/>
              </a:ext>
            </a:extLst>
          </p:cNvPr>
          <p:cNvSpPr/>
          <p:nvPr/>
        </p:nvSpPr>
        <p:spPr bwMode="auto">
          <a:xfrm flipH="1">
            <a:off x="8112337" y="4835213"/>
            <a:ext cx="1366156" cy="356960"/>
          </a:xfrm>
          <a:prstGeom prst="rightArrow">
            <a:avLst/>
          </a:prstGeom>
          <a:solidFill>
            <a:schemeClr val="bg1">
              <a:lumMod val="95000"/>
            </a:schemeClr>
          </a:solidFill>
          <a:ln w="19050" cap="flat" cmpd="sng" algn="ctr">
            <a:solidFill>
              <a:schemeClr val="bg1">
                <a:lumMod val="50000"/>
              </a:schemeClr>
            </a:solidFill>
            <a:prstDash val="solid"/>
            <a:round/>
            <a:headEnd type="none" w="med" len="med"/>
            <a:tailEnd type="triangle"/>
          </a:ln>
          <a:effectLst>
            <a:outerShdw blurRad="50800" dist="38100" dir="2700000" algn="tl" rotWithShape="0">
              <a:prstClr val="black">
                <a:alpha val="40000"/>
              </a:prstClr>
            </a:outerShdw>
          </a:effectLst>
        </p:spPr>
        <p:txBody>
          <a:bodyPr rot="0" spcFirstLastPara="0" vertOverflow="overflow" horzOverflow="overflow" vert="horz" wrap="square" lIns="27001" tIns="54000" rIns="27001" bIns="27001"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7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矢印: 左右 10">
            <a:extLst>
              <a:ext uri="{FF2B5EF4-FFF2-40B4-BE49-F238E27FC236}">
                <a16:creationId xmlns:a16="http://schemas.microsoft.com/office/drawing/2014/main" id="{7C50E450-9B1B-43B7-BEDC-8A14AF45F896}"/>
              </a:ext>
            </a:extLst>
          </p:cNvPr>
          <p:cNvSpPr/>
          <p:nvPr/>
        </p:nvSpPr>
        <p:spPr>
          <a:xfrm>
            <a:off x="5332464" y="3719419"/>
            <a:ext cx="1090120" cy="384026"/>
          </a:xfrm>
          <a:prstGeom prst="leftRightArrow">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契約、決済</a:t>
            </a:r>
          </a:p>
        </p:txBody>
      </p:sp>
      <p:sp>
        <p:nvSpPr>
          <p:cNvPr id="121" name="矢印: 左 120">
            <a:extLst>
              <a:ext uri="{FF2B5EF4-FFF2-40B4-BE49-F238E27FC236}">
                <a16:creationId xmlns:a16="http://schemas.microsoft.com/office/drawing/2014/main" id="{B20A4601-C093-4973-BE6F-D2BD997B8501}"/>
              </a:ext>
            </a:extLst>
          </p:cNvPr>
          <p:cNvSpPr/>
          <p:nvPr/>
        </p:nvSpPr>
        <p:spPr>
          <a:xfrm>
            <a:off x="5342123" y="4821680"/>
            <a:ext cx="1090120" cy="384026"/>
          </a:xfrm>
          <a:prstGeom prst="leftArrow">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a:t>
            </a:r>
          </a:p>
        </p:txBody>
      </p:sp>
      <p:sp>
        <p:nvSpPr>
          <p:cNvPr id="123" name="右矢印 255">
            <a:extLst>
              <a:ext uri="{FF2B5EF4-FFF2-40B4-BE49-F238E27FC236}">
                <a16:creationId xmlns:a16="http://schemas.microsoft.com/office/drawing/2014/main" id="{E9B3E7F3-BD92-4935-BA04-18982CDECEE7}"/>
              </a:ext>
            </a:extLst>
          </p:cNvPr>
          <p:cNvSpPr/>
          <p:nvPr/>
        </p:nvSpPr>
        <p:spPr bwMode="auto">
          <a:xfrm flipH="1">
            <a:off x="2578492" y="5276665"/>
            <a:ext cx="1267347" cy="356960"/>
          </a:xfrm>
          <a:prstGeom prst="rightArrow">
            <a:avLst/>
          </a:prstGeom>
          <a:solidFill>
            <a:schemeClr val="bg1">
              <a:lumMod val="95000"/>
            </a:schemeClr>
          </a:solidFill>
          <a:ln w="19050" cap="flat" cmpd="sng" algn="ctr">
            <a:solidFill>
              <a:schemeClr val="bg1">
                <a:lumMod val="50000"/>
              </a:schemeClr>
            </a:solidFill>
            <a:prstDash val="solid"/>
            <a:round/>
            <a:headEnd type="none" w="med" len="med"/>
            <a:tailEnd type="triangle"/>
          </a:ln>
          <a:effectLst>
            <a:outerShdw blurRad="50800" dist="38100" dir="2700000" algn="tl" rotWithShape="0">
              <a:prstClr val="black">
                <a:alpha val="40000"/>
              </a:prstClr>
            </a:outerShdw>
          </a:effectLst>
        </p:spPr>
        <p:txBody>
          <a:bodyPr rot="0" spcFirstLastPara="0" vertOverflow="overflow" horzOverflow="overflow" vert="horz" wrap="square" lIns="27001" tIns="54000" rIns="27001" bIns="27001"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7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正方形/長方形 76">
            <a:extLst>
              <a:ext uri="{FF2B5EF4-FFF2-40B4-BE49-F238E27FC236}">
                <a16:creationId xmlns:a16="http://schemas.microsoft.com/office/drawing/2014/main" id="{AF219708-1984-48C1-AE32-1141AB82947D}"/>
              </a:ext>
            </a:extLst>
          </p:cNvPr>
          <p:cNvSpPr/>
          <p:nvPr/>
        </p:nvSpPr>
        <p:spPr>
          <a:xfrm>
            <a:off x="6326198" y="2964712"/>
            <a:ext cx="1908000" cy="305178"/>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データカタログ公開</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22" name="矢印: 右 121">
            <a:extLst>
              <a:ext uri="{FF2B5EF4-FFF2-40B4-BE49-F238E27FC236}">
                <a16:creationId xmlns:a16="http://schemas.microsoft.com/office/drawing/2014/main" id="{0967FE7B-5439-4130-89C7-A8DA816F80DF}"/>
              </a:ext>
            </a:extLst>
          </p:cNvPr>
          <p:cNvSpPr/>
          <p:nvPr/>
        </p:nvSpPr>
        <p:spPr>
          <a:xfrm>
            <a:off x="5387810" y="2922520"/>
            <a:ext cx="1057807" cy="384026"/>
          </a:xfrm>
          <a:prstGeom prst="rightArrow">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データ検索</a:t>
            </a:r>
          </a:p>
        </p:txBody>
      </p:sp>
      <p:sp>
        <p:nvSpPr>
          <p:cNvPr id="114" name="矢印: 五方向 113">
            <a:extLst>
              <a:ext uri="{FF2B5EF4-FFF2-40B4-BE49-F238E27FC236}">
                <a16:creationId xmlns:a16="http://schemas.microsoft.com/office/drawing/2014/main" id="{9134B35D-1D20-4EA2-864C-BB1C0EB16441}"/>
              </a:ext>
            </a:extLst>
          </p:cNvPr>
          <p:cNvSpPr/>
          <p:nvPr/>
        </p:nvSpPr>
        <p:spPr>
          <a:xfrm rot="5400000">
            <a:off x="2673337" y="2588494"/>
            <a:ext cx="1068987" cy="580794"/>
          </a:xfrm>
          <a:prstGeom prst="homePlate">
            <a:avLst>
              <a:gd name="adj" fmla="val 19607"/>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準備</a:t>
            </a:r>
          </a:p>
        </p:txBody>
      </p:sp>
      <p:sp>
        <p:nvSpPr>
          <p:cNvPr id="116" name="矢印: 五方向 115">
            <a:extLst>
              <a:ext uri="{FF2B5EF4-FFF2-40B4-BE49-F238E27FC236}">
                <a16:creationId xmlns:a16="http://schemas.microsoft.com/office/drawing/2014/main" id="{AC861331-80DC-48C5-91BD-D12A59506991}"/>
              </a:ext>
            </a:extLst>
          </p:cNvPr>
          <p:cNvSpPr/>
          <p:nvPr/>
        </p:nvSpPr>
        <p:spPr>
          <a:xfrm rot="5400000">
            <a:off x="2798362" y="3627797"/>
            <a:ext cx="818937"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117" name="矢印: 五方向 116">
            <a:extLst>
              <a:ext uri="{FF2B5EF4-FFF2-40B4-BE49-F238E27FC236}">
                <a16:creationId xmlns:a16="http://schemas.microsoft.com/office/drawing/2014/main" id="{DB42D403-0876-475D-A27B-851B333C7CE7}"/>
              </a:ext>
            </a:extLst>
          </p:cNvPr>
          <p:cNvSpPr/>
          <p:nvPr/>
        </p:nvSpPr>
        <p:spPr>
          <a:xfrm rot="5400000">
            <a:off x="2523977" y="4814690"/>
            <a:ext cx="1367708"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118" name="矢印: 五方向 117">
            <a:extLst>
              <a:ext uri="{FF2B5EF4-FFF2-40B4-BE49-F238E27FC236}">
                <a16:creationId xmlns:a16="http://schemas.microsoft.com/office/drawing/2014/main" id="{7603B2DB-8462-42DD-AAAC-2DF2879098A8}"/>
              </a:ext>
            </a:extLst>
          </p:cNvPr>
          <p:cNvSpPr/>
          <p:nvPr/>
        </p:nvSpPr>
        <p:spPr>
          <a:xfrm rot="5400000">
            <a:off x="2955007" y="5853461"/>
            <a:ext cx="505648"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確認</a:t>
            </a:r>
          </a:p>
        </p:txBody>
      </p:sp>
      <p:sp>
        <p:nvSpPr>
          <p:cNvPr id="125" name="矢印: 五方向 124">
            <a:extLst>
              <a:ext uri="{FF2B5EF4-FFF2-40B4-BE49-F238E27FC236}">
                <a16:creationId xmlns:a16="http://schemas.microsoft.com/office/drawing/2014/main" id="{D8242333-A97E-4D52-A283-6A3422FF2141}"/>
              </a:ext>
            </a:extLst>
          </p:cNvPr>
          <p:cNvSpPr/>
          <p:nvPr/>
        </p:nvSpPr>
        <p:spPr>
          <a:xfrm rot="5400000">
            <a:off x="8229560" y="2588495"/>
            <a:ext cx="1068987" cy="580794"/>
          </a:xfrm>
          <a:prstGeom prst="homePlate">
            <a:avLst>
              <a:gd name="adj" fmla="val 19607"/>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準備</a:t>
            </a:r>
          </a:p>
        </p:txBody>
      </p:sp>
      <p:sp>
        <p:nvSpPr>
          <p:cNvPr id="131" name="矢印: 五方向 130">
            <a:extLst>
              <a:ext uri="{FF2B5EF4-FFF2-40B4-BE49-F238E27FC236}">
                <a16:creationId xmlns:a16="http://schemas.microsoft.com/office/drawing/2014/main" id="{0582A7F4-E585-4834-9636-402D703918D9}"/>
              </a:ext>
            </a:extLst>
          </p:cNvPr>
          <p:cNvSpPr/>
          <p:nvPr/>
        </p:nvSpPr>
        <p:spPr>
          <a:xfrm rot="5400000">
            <a:off x="8354585" y="3627798"/>
            <a:ext cx="818937"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132" name="矢印: 五方向 131">
            <a:extLst>
              <a:ext uri="{FF2B5EF4-FFF2-40B4-BE49-F238E27FC236}">
                <a16:creationId xmlns:a16="http://schemas.microsoft.com/office/drawing/2014/main" id="{78CD5E35-8B87-4720-B7A1-01A43F3BF65D}"/>
              </a:ext>
            </a:extLst>
          </p:cNvPr>
          <p:cNvSpPr/>
          <p:nvPr/>
        </p:nvSpPr>
        <p:spPr>
          <a:xfrm rot="5400000">
            <a:off x="8080199" y="4814691"/>
            <a:ext cx="1367708"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133" name="矢印: 五方向 132">
            <a:extLst>
              <a:ext uri="{FF2B5EF4-FFF2-40B4-BE49-F238E27FC236}">
                <a16:creationId xmlns:a16="http://schemas.microsoft.com/office/drawing/2014/main" id="{D72331A5-C3E1-4209-A211-0BC5990844FE}"/>
              </a:ext>
            </a:extLst>
          </p:cNvPr>
          <p:cNvSpPr/>
          <p:nvPr/>
        </p:nvSpPr>
        <p:spPr>
          <a:xfrm rot="5400000">
            <a:off x="8511229" y="5853462"/>
            <a:ext cx="505649" cy="580794"/>
          </a:xfrm>
          <a:prstGeom prst="homePlate">
            <a:avLst>
              <a:gd name="adj" fmla="val 12370"/>
            </a:avLst>
          </a:prstGeom>
          <a:solidFill>
            <a:schemeClr val="accent2">
              <a:lumMod val="20000"/>
              <a:lumOff val="80000"/>
            </a:schemeClr>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prstClr val="black"/>
                </a:solidFill>
                <a:latin typeface="Meiryo UI" panose="020B0604030504040204" pitchFamily="50" charset="-128"/>
                <a:ea typeface="Meiryo UI" panose="020B0604030504040204" pitchFamily="50" charset="-128"/>
              </a:rPr>
              <a:t>登録</a:t>
            </a:r>
            <a:endPar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01" name="直線矢印コネクタ 100">
            <a:extLst>
              <a:ext uri="{FF2B5EF4-FFF2-40B4-BE49-F238E27FC236}">
                <a16:creationId xmlns:a16="http://schemas.microsoft.com/office/drawing/2014/main" id="{925E9E2E-E7C0-4515-A4A3-12CA13DE07F1}"/>
              </a:ext>
            </a:extLst>
          </p:cNvPr>
          <p:cNvCxnSpPr>
            <a:cxnSpLocks/>
          </p:cNvCxnSpPr>
          <p:nvPr/>
        </p:nvCxnSpPr>
        <p:spPr>
          <a:xfrm>
            <a:off x="7209790" y="5182525"/>
            <a:ext cx="0" cy="72000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Text Box 21">
            <a:extLst>
              <a:ext uri="{FF2B5EF4-FFF2-40B4-BE49-F238E27FC236}">
                <a16:creationId xmlns:a16="http://schemas.microsoft.com/office/drawing/2014/main" id="{999060E9-A55B-6700-DD20-128E58956E90}"/>
              </a:ext>
            </a:extLst>
          </p:cNvPr>
          <p:cNvSpPr txBox="1">
            <a:spLocks noChangeArrowheads="1"/>
          </p:cNvSpPr>
          <p:nvPr/>
        </p:nvSpPr>
        <p:spPr bwMode="auto">
          <a:xfrm>
            <a:off x="0" y="6546120"/>
            <a:ext cx="8522118"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30000" noProof="0">
                <a:ln>
                  <a:noFill/>
                </a:ln>
                <a:solidFill>
                  <a:prstClr val="black"/>
                </a:solidFill>
                <a:effectLst/>
                <a:uLnTx/>
                <a:uFillTx/>
                <a:latin typeface="Meiryo UI" panose="020B0604030504040204" pitchFamily="50" charset="-128"/>
                <a:ea typeface="Meiryo UI" panose="020B0604030504040204" pitchFamily="50" charset="-128"/>
                <a:cs typeface="+mn-cs"/>
              </a:rPr>
              <a:t>1</a:t>
            </a: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：「契約に基づく限定データ」には、利用許諾型データ（研究や学術に用いるデータ）や、ビジネスデータ（一般的に商取引で売買等を伴うデータ）等が含まれます。</a:t>
            </a:r>
          </a:p>
        </p:txBody>
      </p:sp>
      <p:sp>
        <p:nvSpPr>
          <p:cNvPr id="134" name="正方形/長方形 133">
            <a:extLst>
              <a:ext uri="{FF2B5EF4-FFF2-40B4-BE49-F238E27FC236}">
                <a16:creationId xmlns:a16="http://schemas.microsoft.com/office/drawing/2014/main" id="{40F0FBAD-FCAF-017D-26B5-1A4C77EDECBA}"/>
              </a:ext>
            </a:extLst>
          </p:cNvPr>
          <p:cNvSpPr/>
          <p:nvPr/>
        </p:nvSpPr>
        <p:spPr>
          <a:xfrm>
            <a:off x="6322340" y="5908284"/>
            <a:ext cx="1908000" cy="32985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来歴生成</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登録</a:t>
            </a:r>
          </a:p>
        </p:txBody>
      </p:sp>
      <p:sp>
        <p:nvSpPr>
          <p:cNvPr id="136" name="正方形/長方形 135">
            <a:extLst>
              <a:ext uri="{FF2B5EF4-FFF2-40B4-BE49-F238E27FC236}">
                <a16:creationId xmlns:a16="http://schemas.microsoft.com/office/drawing/2014/main" id="{2F1F3FE1-F0E1-A94E-C7AC-BA0940C526AF}"/>
              </a:ext>
            </a:extLst>
          </p:cNvPr>
          <p:cNvSpPr/>
          <p:nvPr/>
        </p:nvSpPr>
        <p:spPr>
          <a:xfrm>
            <a:off x="1785315" y="1666074"/>
            <a:ext cx="8024097" cy="288000"/>
          </a:xfrm>
          <a:prstGeom prst="rect">
            <a:avLst/>
          </a:prstGeom>
          <a:solidFill>
            <a:schemeClr val="bg1"/>
          </a:solidFill>
          <a:ln>
            <a:solidFill>
              <a:schemeClr val="tx1"/>
            </a:solidFill>
          </a:ln>
        </p:spPr>
        <p:txBody>
          <a:bodyPr wrap="square" anchor="ctr">
            <a:noAutofit/>
          </a:bodyPr>
          <a:lstStyle/>
          <a:p>
            <a:endParaRPr lang="ja-JP" altLang="en-US" sz="985">
              <a:latin typeface="Meiryo UI" panose="020B0604030504040204" pitchFamily="50" charset="-128"/>
              <a:ea typeface="Meiryo UI" panose="020B0604030504040204" pitchFamily="50" charset="-128"/>
              <a:cs typeface="Meiryo UI" panose="020B0604030504040204" pitchFamily="50" charset="-128"/>
            </a:endParaRPr>
          </a:p>
        </p:txBody>
      </p:sp>
      <p:sp>
        <p:nvSpPr>
          <p:cNvPr id="137" name="正方形/長方形 136">
            <a:extLst>
              <a:ext uri="{FF2B5EF4-FFF2-40B4-BE49-F238E27FC236}">
                <a16:creationId xmlns:a16="http://schemas.microsoft.com/office/drawing/2014/main" id="{ECBFC868-E045-310D-6EC4-3E81F7E66A96}"/>
              </a:ext>
            </a:extLst>
          </p:cNvPr>
          <p:cNvSpPr/>
          <p:nvPr/>
        </p:nvSpPr>
        <p:spPr>
          <a:xfrm>
            <a:off x="6148128" y="1694231"/>
            <a:ext cx="3348000" cy="216000"/>
          </a:xfrm>
          <a:prstGeom prst="rect">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txBody>
          <a:bodyPr wrap="square" anchor="ctr">
            <a:spAutoFit/>
          </a:bodyPr>
          <a:lstStyle/>
          <a:p>
            <a:r>
              <a:rPr lang="ja-JP" altLang="en-US" sz="800">
                <a:latin typeface="Meiryo UI" panose="020B0604030504040204" pitchFamily="50" charset="-128"/>
                <a:ea typeface="Meiryo UI" panose="020B0604030504040204" pitchFamily="50" charset="-128"/>
                <a:cs typeface="Meiryo UI" panose="020B0604030504040204" pitchFamily="50" charset="-128"/>
              </a:rPr>
              <a:t>「契約に基づく限定データ」 でのみ行い「オープンデータ」では行わない業務</a:t>
            </a:r>
          </a:p>
        </p:txBody>
      </p:sp>
      <p:sp>
        <p:nvSpPr>
          <p:cNvPr id="138" name="正方形/長方形 137">
            <a:extLst>
              <a:ext uri="{FF2B5EF4-FFF2-40B4-BE49-F238E27FC236}">
                <a16:creationId xmlns:a16="http://schemas.microsoft.com/office/drawing/2014/main" id="{72F5398C-9064-DFC9-365D-190F2BEFC29C}"/>
              </a:ext>
            </a:extLst>
          </p:cNvPr>
          <p:cNvSpPr/>
          <p:nvPr/>
        </p:nvSpPr>
        <p:spPr>
          <a:xfrm>
            <a:off x="2434231" y="1694231"/>
            <a:ext cx="3348000" cy="216000"/>
          </a:xfrm>
          <a:prstGeom prst="rect">
            <a:avLst/>
          </a:prstGeom>
          <a:solidFill>
            <a:schemeClr val="bg1">
              <a:lumMod val="95000"/>
            </a:schemeClr>
          </a:solidFill>
          <a:ln w="19050">
            <a:solidFill>
              <a:schemeClr val="bg1">
                <a:lumMod val="50000"/>
              </a:schemeClr>
            </a:solidFill>
          </a:ln>
          <a:effectLst>
            <a:outerShdw blurRad="50800" dist="38100" dir="2700000" algn="tl" rotWithShape="0">
              <a:prstClr val="black">
                <a:alpha val="40000"/>
              </a:prstClr>
            </a:outerShdw>
          </a:effectLst>
        </p:spPr>
        <p:txBody>
          <a:bodyPr wrap="square" anchor="ctr">
            <a:spAutoFit/>
          </a:bodyPr>
          <a:lstStyle/>
          <a:p>
            <a:r>
              <a:rPr lang="ja-JP" altLang="en-US" sz="800">
                <a:latin typeface="Meiryo UI" panose="020B0604030504040204" pitchFamily="50" charset="-128"/>
                <a:ea typeface="Meiryo UI" panose="020B0604030504040204" pitchFamily="50" charset="-128"/>
                <a:cs typeface="Meiryo UI" panose="020B0604030504040204" pitchFamily="50" charset="-128"/>
              </a:rPr>
              <a:t>「オープンデータ」及び「契約に基づく限定データ」で行う業務</a:t>
            </a:r>
          </a:p>
        </p:txBody>
      </p:sp>
      <p:sp>
        <p:nvSpPr>
          <p:cNvPr id="139" name="テキスト ボックス 138">
            <a:extLst>
              <a:ext uri="{FF2B5EF4-FFF2-40B4-BE49-F238E27FC236}">
                <a16:creationId xmlns:a16="http://schemas.microsoft.com/office/drawing/2014/main" id="{721ED25A-4093-B47F-FAEB-DD3F62604A11}"/>
              </a:ext>
            </a:extLst>
          </p:cNvPr>
          <p:cNvSpPr txBox="1"/>
          <p:nvPr/>
        </p:nvSpPr>
        <p:spPr>
          <a:xfrm>
            <a:off x="1781255" y="1679121"/>
            <a:ext cx="613673" cy="246221"/>
          </a:xfrm>
          <a:prstGeom prst="rect">
            <a:avLst/>
          </a:prstGeom>
          <a:noFill/>
          <a:ln>
            <a:noFill/>
          </a:ln>
        </p:spPr>
        <p:txBody>
          <a:bodyPr wrap="square" rtlCol="0" anchor="ctr">
            <a:spAutoFit/>
          </a:bodyPr>
          <a:lstStyle/>
          <a:p>
            <a:pPr algn="ctr"/>
            <a:r>
              <a:rPr lang="ja-JP" altLang="en-US" sz="1000">
                <a:latin typeface="Meiryo UI" panose="020B0604030504040204" pitchFamily="50" charset="-128"/>
                <a:ea typeface="Meiryo UI" panose="020B0604030504040204" pitchFamily="50" charset="-128"/>
              </a:rPr>
              <a:t>凡例</a:t>
            </a:r>
          </a:p>
        </p:txBody>
      </p:sp>
    </p:spTree>
    <p:extLst>
      <p:ext uri="{BB962C8B-B14F-4D97-AF65-F5344CB8AC3E}">
        <p14:creationId xmlns:p14="http://schemas.microsoft.com/office/powerpoint/2010/main" val="9381397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正方形/長方形 106">
            <a:extLst>
              <a:ext uri="{FF2B5EF4-FFF2-40B4-BE49-F238E27FC236}">
                <a16:creationId xmlns:a16="http://schemas.microsoft.com/office/drawing/2014/main" id="{77CCEBDB-EC52-4DDD-8F52-1EDC089127C7}"/>
              </a:ext>
            </a:extLst>
          </p:cNvPr>
          <p:cNvSpPr/>
          <p:nvPr/>
        </p:nvSpPr>
        <p:spPr>
          <a:xfrm>
            <a:off x="239826" y="675930"/>
            <a:ext cx="11688822" cy="58477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indent="-285757">
              <a:buFont typeface="Wingdings" panose="05000000000000000000" pitchFamily="2" charset="2"/>
              <a:buChar char="ü"/>
            </a:pPr>
            <a:r>
              <a:rPr kumimoji="1" lang="ja-JP" altLang="en-US" sz="1600" dirty="0">
                <a:solidFill>
                  <a:prstClr val="white"/>
                </a:solidFill>
                <a:latin typeface="Meiryo UI" panose="020B0604030504040204" pitchFamily="50" charset="-128"/>
                <a:ea typeface="Meiryo UI" panose="020B0604030504040204" pitchFamily="50" charset="-128"/>
              </a:rPr>
              <a:t>データの「契約」に関する機能として、「⑤</a:t>
            </a:r>
            <a:r>
              <a:rPr kumimoji="1" lang="en-US" altLang="ja-JP" sz="1600" dirty="0">
                <a:solidFill>
                  <a:prstClr val="white"/>
                </a:solidFill>
                <a:latin typeface="Meiryo UI" panose="020B0604030504040204" pitchFamily="50" charset="-128"/>
                <a:ea typeface="Meiryo UI" panose="020B0604030504040204" pitchFamily="50" charset="-128"/>
              </a:rPr>
              <a:t>ID</a:t>
            </a:r>
            <a:r>
              <a:rPr kumimoji="1" lang="ja-JP" altLang="en-US" sz="1600" dirty="0">
                <a:solidFill>
                  <a:prstClr val="white"/>
                </a:solidFill>
                <a:latin typeface="Meiryo UI" panose="020B0604030504040204" pitchFamily="50" charset="-128"/>
                <a:ea typeface="Meiryo UI" panose="020B0604030504040204" pitchFamily="50" charset="-128"/>
              </a:rPr>
              <a:t>申請・発行・</a:t>
            </a:r>
            <a:r>
              <a:rPr kumimoji="1" lang="en-US" altLang="ja-JP" sz="1600" dirty="0">
                <a:solidFill>
                  <a:prstClr val="white"/>
                </a:solidFill>
                <a:latin typeface="Meiryo UI" panose="020B0604030504040204" pitchFamily="50" charset="-128"/>
                <a:ea typeface="Meiryo UI" panose="020B0604030504040204" pitchFamily="50" charset="-128"/>
              </a:rPr>
              <a:t>IdP(</a:t>
            </a:r>
            <a:r>
              <a:rPr kumimoji="1" lang="ja-JP" altLang="en-US" sz="1600" dirty="0">
                <a:solidFill>
                  <a:prstClr val="white"/>
                </a:solidFill>
                <a:latin typeface="Meiryo UI" panose="020B0604030504040204" pitchFamily="50" charset="-128"/>
                <a:ea typeface="Meiryo UI" panose="020B0604030504040204" pitchFamily="50" charset="-128"/>
              </a:rPr>
              <a:t>認証</a:t>
            </a:r>
            <a:r>
              <a:rPr kumimoji="1" lang="en-US" altLang="ja-JP" sz="1600" dirty="0">
                <a:solidFill>
                  <a:prstClr val="white"/>
                </a:solidFill>
                <a:latin typeface="Meiryo UI" panose="020B0604030504040204" pitchFamily="50" charset="-128"/>
                <a:ea typeface="Meiryo UI" panose="020B0604030504040204" pitchFamily="50" charset="-128"/>
              </a:rPr>
              <a:t>)</a:t>
            </a:r>
            <a:r>
              <a:rPr kumimoji="1" lang="ja-JP" altLang="en-US" sz="1600" dirty="0">
                <a:solidFill>
                  <a:prstClr val="white"/>
                </a:solidFill>
                <a:latin typeface="Meiryo UI" panose="020B0604030504040204" pitchFamily="50" charset="-128"/>
                <a:ea typeface="Meiryo UI" panose="020B0604030504040204" pitchFamily="50" charset="-128"/>
              </a:rPr>
              <a:t>」、「⑥データ利用マッチング</a:t>
            </a:r>
            <a:r>
              <a:rPr kumimoji="1" lang="en-US" altLang="ja-JP" sz="1600" dirty="0">
                <a:solidFill>
                  <a:prstClr val="white"/>
                </a:solidFill>
                <a:latin typeface="Meiryo UI" panose="020B0604030504040204" pitchFamily="50" charset="-128"/>
                <a:ea typeface="Meiryo UI" panose="020B0604030504040204" pitchFamily="50" charset="-128"/>
              </a:rPr>
              <a:t>,</a:t>
            </a:r>
            <a:r>
              <a:rPr kumimoji="1" lang="ja-JP" altLang="en-US" sz="1600" dirty="0">
                <a:solidFill>
                  <a:prstClr val="white"/>
                </a:solidFill>
                <a:latin typeface="Meiryo UI" panose="020B0604030504040204" pitchFamily="50" charset="-128"/>
                <a:ea typeface="Meiryo UI" panose="020B0604030504040204" pitchFamily="50" charset="-128"/>
              </a:rPr>
              <a:t>契約</a:t>
            </a:r>
            <a:r>
              <a:rPr kumimoji="1" lang="en-US" altLang="ja-JP" sz="1600" dirty="0">
                <a:solidFill>
                  <a:prstClr val="white"/>
                </a:solidFill>
                <a:latin typeface="Meiryo UI" panose="020B0604030504040204" pitchFamily="50" charset="-128"/>
                <a:ea typeface="Meiryo UI" panose="020B0604030504040204" pitchFamily="50" charset="-128"/>
              </a:rPr>
              <a:t>,</a:t>
            </a:r>
            <a:r>
              <a:rPr kumimoji="1" lang="ja-JP" altLang="en-US" sz="1600" dirty="0">
                <a:solidFill>
                  <a:prstClr val="white"/>
                </a:solidFill>
                <a:latin typeface="Meiryo UI" panose="020B0604030504040204" pitchFamily="50" charset="-128"/>
                <a:ea typeface="Meiryo UI" panose="020B0604030504040204" pitchFamily="50" charset="-128"/>
              </a:rPr>
              <a:t>決済」、「⑦認可サービス」、</a:t>
            </a:r>
            <a:br>
              <a:rPr kumimoji="1" lang="ja-JP" altLang="en-US" sz="1600" dirty="0">
                <a:solidFill>
                  <a:prstClr val="white"/>
                </a:solidFill>
                <a:latin typeface="Meiryo UI" panose="020B0604030504040204" pitchFamily="50" charset="-128"/>
                <a:ea typeface="Meiryo UI" panose="020B0604030504040204" pitchFamily="50" charset="-128"/>
              </a:rPr>
            </a:br>
            <a:r>
              <a:rPr kumimoji="1" lang="ja-JP" altLang="en-US" sz="1600" dirty="0">
                <a:solidFill>
                  <a:prstClr val="white"/>
                </a:solidFill>
                <a:latin typeface="Meiryo UI" panose="020B0604030504040204" pitchFamily="50" charset="-128"/>
                <a:ea typeface="Meiryo UI" panose="020B0604030504040204" pitchFamily="50" charset="-128"/>
              </a:rPr>
              <a:t>「⑧認可に基づくデータ交換制御」、「⑨来歴管理」を提供しています。これによりデータ取引市場との連携が可能になりました。</a:t>
            </a:r>
          </a:p>
        </p:txBody>
      </p:sp>
      <p:sp>
        <p:nvSpPr>
          <p:cNvPr id="127" name="右矢印 254">
            <a:extLst>
              <a:ext uri="{FF2B5EF4-FFF2-40B4-BE49-F238E27FC236}">
                <a16:creationId xmlns:a16="http://schemas.microsoft.com/office/drawing/2014/main" id="{4550CBB3-7F29-466D-8181-294DB2343BC0}"/>
              </a:ext>
            </a:extLst>
          </p:cNvPr>
          <p:cNvSpPr/>
          <p:nvPr/>
        </p:nvSpPr>
        <p:spPr bwMode="auto">
          <a:xfrm flipH="1">
            <a:off x="3259079" y="5218811"/>
            <a:ext cx="5212748" cy="242762"/>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8" name="正方形/長方形 127">
            <a:extLst>
              <a:ext uri="{FF2B5EF4-FFF2-40B4-BE49-F238E27FC236}">
                <a16:creationId xmlns:a16="http://schemas.microsoft.com/office/drawing/2014/main" id="{761B75CA-3EB7-4F94-B8C4-6AF120A14233}"/>
              </a:ext>
            </a:extLst>
          </p:cNvPr>
          <p:cNvSpPr/>
          <p:nvPr/>
        </p:nvSpPr>
        <p:spPr bwMode="auto">
          <a:xfrm>
            <a:off x="1639091" y="2303354"/>
            <a:ext cx="2231045" cy="4311625"/>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正方形/長方形 128">
            <a:extLst>
              <a:ext uri="{FF2B5EF4-FFF2-40B4-BE49-F238E27FC236}">
                <a16:creationId xmlns:a16="http://schemas.microsoft.com/office/drawing/2014/main" id="{52290D96-4A6E-4F23-9754-1440308B8B19}"/>
              </a:ext>
            </a:extLst>
          </p:cNvPr>
          <p:cNvSpPr/>
          <p:nvPr/>
        </p:nvSpPr>
        <p:spPr>
          <a:xfrm>
            <a:off x="1907876" y="3045612"/>
            <a:ext cx="1339809" cy="437054"/>
          </a:xfrm>
          <a:prstGeom prst="rect">
            <a:avLst/>
          </a:prstGeom>
          <a:solidFill>
            <a:schemeClr val="bg1"/>
          </a:solidFill>
          <a:ln>
            <a:solidFill>
              <a:schemeClr val="bg1">
                <a:lumMod val="50000"/>
              </a:schemeClr>
            </a:solidFill>
          </a:ln>
        </p:spPr>
        <p:txBody>
          <a:bodyPr wrap="none" anchor="ctr">
            <a:no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データの認知</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利用データ取得判断</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正方形/長方形 129">
            <a:extLst>
              <a:ext uri="{FF2B5EF4-FFF2-40B4-BE49-F238E27FC236}">
                <a16:creationId xmlns:a16="http://schemas.microsoft.com/office/drawing/2014/main" id="{AD32CFDD-8C23-4168-AFF0-B2E511B06627}"/>
              </a:ext>
            </a:extLst>
          </p:cNvPr>
          <p:cNvSpPr/>
          <p:nvPr/>
        </p:nvSpPr>
        <p:spPr>
          <a:xfrm>
            <a:off x="1907876" y="3943003"/>
            <a:ext cx="1339809" cy="478210"/>
          </a:xfrm>
          <a:prstGeom prst="rect">
            <a:avLst/>
          </a:prstGeom>
          <a:solidFill>
            <a:schemeClr val="bg1"/>
          </a:solidFill>
          <a:ln>
            <a:solidFill>
              <a:schemeClr val="tx1"/>
            </a:solidFill>
          </a:ln>
        </p:spPr>
        <p:txBody>
          <a:bodyPr wrap="none" anchor="ctr">
            <a:no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データ利用契約</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1" name="正方形/長方形 130">
            <a:extLst>
              <a:ext uri="{FF2B5EF4-FFF2-40B4-BE49-F238E27FC236}">
                <a16:creationId xmlns:a16="http://schemas.microsoft.com/office/drawing/2014/main" id="{8D3C6E89-70C5-49EC-A818-8196E8D35C11}"/>
              </a:ext>
            </a:extLst>
          </p:cNvPr>
          <p:cNvSpPr/>
          <p:nvPr/>
        </p:nvSpPr>
        <p:spPr>
          <a:xfrm>
            <a:off x="1907876" y="5341405"/>
            <a:ext cx="1339809" cy="471991"/>
          </a:xfrm>
          <a:prstGeom prst="rect">
            <a:avLst/>
          </a:prstGeom>
          <a:solidFill>
            <a:schemeClr val="bg1"/>
          </a:solidFill>
          <a:ln>
            <a:solidFill>
              <a:schemeClr val="bg1">
                <a:lumMod val="50000"/>
              </a:schemeClr>
            </a:solidFill>
          </a:ln>
        </p:spPr>
        <p:txBody>
          <a:bodyPr wrap="none">
            <a:no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サービス開発　　</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 サービス運用</a:t>
            </a:r>
          </a:p>
        </p:txBody>
      </p:sp>
      <p:sp>
        <p:nvSpPr>
          <p:cNvPr id="134" name="正方形/長方形 133">
            <a:extLst>
              <a:ext uri="{FF2B5EF4-FFF2-40B4-BE49-F238E27FC236}">
                <a16:creationId xmlns:a16="http://schemas.microsoft.com/office/drawing/2014/main" id="{77AA03B7-BE42-4A36-AB13-89E057CCC8B0}"/>
              </a:ext>
            </a:extLst>
          </p:cNvPr>
          <p:cNvSpPr/>
          <p:nvPr/>
        </p:nvSpPr>
        <p:spPr>
          <a:xfrm>
            <a:off x="8468732" y="2762586"/>
            <a:ext cx="1616097" cy="461665"/>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データ準備・</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データカタログ作成</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正方形/長方形 134">
            <a:extLst>
              <a:ext uri="{FF2B5EF4-FFF2-40B4-BE49-F238E27FC236}">
                <a16:creationId xmlns:a16="http://schemas.microsoft.com/office/drawing/2014/main" id="{48F11076-4FE5-494D-8F57-A76B99A35500}"/>
              </a:ext>
            </a:extLst>
          </p:cNvPr>
          <p:cNvSpPr/>
          <p:nvPr/>
        </p:nvSpPr>
        <p:spPr>
          <a:xfrm>
            <a:off x="8475582" y="5281588"/>
            <a:ext cx="1602398" cy="276999"/>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データ提供</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正方形/長方形 135">
            <a:extLst>
              <a:ext uri="{FF2B5EF4-FFF2-40B4-BE49-F238E27FC236}">
                <a16:creationId xmlns:a16="http://schemas.microsoft.com/office/drawing/2014/main" id="{25E89D5B-EDDD-498F-A15B-0621694DAAF3}"/>
              </a:ext>
            </a:extLst>
          </p:cNvPr>
          <p:cNvSpPr/>
          <p:nvPr/>
        </p:nvSpPr>
        <p:spPr>
          <a:xfrm>
            <a:off x="8494270" y="4298064"/>
            <a:ext cx="1565021" cy="276999"/>
          </a:xfrm>
          <a:prstGeom prst="rect">
            <a:avLst/>
          </a:prstGeom>
          <a:solidFill>
            <a:schemeClr val="bg1"/>
          </a:solidFill>
          <a:ln>
            <a:solidFill>
              <a:schemeClr val="tx1"/>
            </a:solidFill>
          </a:ln>
        </p:spPr>
        <p:txBody>
          <a:bodyPr wrap="square">
            <a:spAutoFit/>
          </a:bodyPr>
          <a:lstStyle/>
          <a:p>
            <a:pPr algn="ctr">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契約締結</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7" name="正方形/長方形 136">
            <a:extLst>
              <a:ext uri="{FF2B5EF4-FFF2-40B4-BE49-F238E27FC236}">
                <a16:creationId xmlns:a16="http://schemas.microsoft.com/office/drawing/2014/main" id="{EBBD648E-0B1A-4F63-A0BB-6A6C0D8A9418}"/>
              </a:ext>
            </a:extLst>
          </p:cNvPr>
          <p:cNvSpPr/>
          <p:nvPr/>
        </p:nvSpPr>
        <p:spPr>
          <a:xfrm>
            <a:off x="8494270" y="3968862"/>
            <a:ext cx="1565021" cy="276999"/>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契約調整</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8" name="正方形/長方形 137">
            <a:extLst>
              <a:ext uri="{FF2B5EF4-FFF2-40B4-BE49-F238E27FC236}">
                <a16:creationId xmlns:a16="http://schemas.microsoft.com/office/drawing/2014/main" id="{5D2CEA90-D98A-4A66-A6E5-BCB456012020}"/>
              </a:ext>
            </a:extLst>
          </p:cNvPr>
          <p:cNvSpPr/>
          <p:nvPr/>
        </p:nvSpPr>
        <p:spPr>
          <a:xfrm>
            <a:off x="8475582" y="4950241"/>
            <a:ext cx="1602398" cy="276999"/>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データ提供認可</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9" name="正方形/長方形 138">
            <a:extLst>
              <a:ext uri="{FF2B5EF4-FFF2-40B4-BE49-F238E27FC236}">
                <a16:creationId xmlns:a16="http://schemas.microsoft.com/office/drawing/2014/main" id="{91068F5C-11FA-402F-9843-585A4C91AD32}"/>
              </a:ext>
            </a:extLst>
          </p:cNvPr>
          <p:cNvSpPr/>
          <p:nvPr/>
        </p:nvSpPr>
        <p:spPr bwMode="auto">
          <a:xfrm>
            <a:off x="7764266" y="2303355"/>
            <a:ext cx="2429813" cy="4311624"/>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1" name="右矢印 255">
            <a:extLst>
              <a:ext uri="{FF2B5EF4-FFF2-40B4-BE49-F238E27FC236}">
                <a16:creationId xmlns:a16="http://schemas.microsoft.com/office/drawing/2014/main" id="{67FF5187-8BAE-4F99-AE7C-F6ABF438E46C}"/>
              </a:ext>
            </a:extLst>
          </p:cNvPr>
          <p:cNvSpPr/>
          <p:nvPr/>
        </p:nvSpPr>
        <p:spPr bwMode="auto">
          <a:xfrm flipH="1">
            <a:off x="10108217" y="5218811"/>
            <a:ext cx="608016" cy="298800"/>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正方形/長方形 141">
            <a:extLst>
              <a:ext uri="{FF2B5EF4-FFF2-40B4-BE49-F238E27FC236}">
                <a16:creationId xmlns:a16="http://schemas.microsoft.com/office/drawing/2014/main" id="{803EBB46-9A29-4076-A90A-BBA64FC063DC}"/>
              </a:ext>
            </a:extLst>
          </p:cNvPr>
          <p:cNvSpPr/>
          <p:nvPr/>
        </p:nvSpPr>
        <p:spPr>
          <a:xfrm>
            <a:off x="10239548" y="5860091"/>
            <a:ext cx="1360829" cy="430887"/>
          </a:xfrm>
          <a:prstGeom prst="rect">
            <a:avLst/>
          </a:prstGeom>
          <a:solidFill>
            <a:schemeClr val="bg1"/>
          </a:solidFill>
          <a:ln>
            <a:solidFill>
              <a:schemeClr val="accent6">
                <a:lumMod val="50000"/>
              </a:schemeClr>
            </a:solidFill>
          </a:ln>
        </p:spPr>
        <p:txBody>
          <a:bodyPr wrap="square">
            <a:spAutoFit/>
          </a:bodyPr>
          <a:lstStyle/>
          <a:p>
            <a:r>
              <a:rPr lang="ja-JP" altLang="en-US" sz="1100">
                <a:latin typeface="Meiryo UI" panose="020B0604030504040204" pitchFamily="50" charset="-128"/>
                <a:ea typeface="Meiryo UI" panose="020B0604030504040204" pitchFamily="50" charset="-128"/>
                <a:cs typeface="Meiryo UI" panose="020B0604030504040204" pitchFamily="50" charset="-128"/>
              </a:rPr>
              <a:t>データ収集</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a:p>
            <a:r>
              <a:rPr lang="en-US" altLang="ja-JP" sz="1100">
                <a:latin typeface="Meiryo UI" panose="020B0604030504040204" pitchFamily="50" charset="-128"/>
                <a:ea typeface="Meiryo UI" panose="020B0604030504040204" pitchFamily="50" charset="-128"/>
                <a:cs typeface="Meiryo UI" panose="020B0604030504040204" pitchFamily="50" charset="-128"/>
              </a:rPr>
              <a:t>(</a:t>
            </a:r>
            <a:r>
              <a:rPr lang="ja-JP" altLang="en-US" sz="1100">
                <a:latin typeface="Meiryo UI" panose="020B0604030504040204" pitchFamily="50" charset="-128"/>
                <a:ea typeface="Meiryo UI" panose="020B0604030504040204" pitchFamily="50" charset="-128"/>
                <a:cs typeface="Meiryo UI" panose="020B0604030504040204" pitchFamily="50" charset="-128"/>
              </a:rPr>
              <a:t>各分野データ基盤</a:t>
            </a:r>
            <a:r>
              <a:rPr lang="en-US" altLang="ja-JP" sz="1100">
                <a:latin typeface="Meiryo UI" panose="020B0604030504040204" pitchFamily="50" charset="-128"/>
                <a:ea typeface="Meiryo UI" panose="020B0604030504040204" pitchFamily="50" charset="-128"/>
                <a:cs typeface="Meiryo UI" panose="020B0604030504040204" pitchFamily="50" charset="-128"/>
              </a:rPr>
              <a:t>)</a:t>
            </a:r>
            <a:endParaRPr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43" name="グループ化 142">
            <a:extLst>
              <a:ext uri="{FF2B5EF4-FFF2-40B4-BE49-F238E27FC236}">
                <a16:creationId xmlns:a16="http://schemas.microsoft.com/office/drawing/2014/main" id="{9A267F13-7308-4B32-8158-62833994D3AC}"/>
              </a:ext>
            </a:extLst>
          </p:cNvPr>
          <p:cNvGrpSpPr/>
          <p:nvPr/>
        </p:nvGrpSpPr>
        <p:grpSpPr>
          <a:xfrm>
            <a:off x="10486007" y="5160942"/>
            <a:ext cx="756272" cy="603600"/>
            <a:chOff x="-87560" y="1510311"/>
            <a:chExt cx="2635603" cy="2408322"/>
          </a:xfrm>
        </p:grpSpPr>
        <p:pic>
          <p:nvPicPr>
            <p:cNvPr id="144" name="Picture 2" descr="「電車　イラスト」の画像検索結果">
              <a:extLst>
                <a:ext uri="{FF2B5EF4-FFF2-40B4-BE49-F238E27FC236}">
                  <a16:creationId xmlns:a16="http://schemas.microsoft.com/office/drawing/2014/main" id="{EA49FD7A-EDA4-4E5A-B91F-4FC4C27D2F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関連画像">
              <a:extLst>
                <a:ext uri="{FF2B5EF4-FFF2-40B4-BE49-F238E27FC236}">
                  <a16:creationId xmlns:a16="http://schemas.microsoft.com/office/drawing/2014/main" id="{DA1DFF9A-37AC-415C-A53E-14CF7131BC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6" descr="「TAXIイラスト」の画像検索結果">
              <a:extLst>
                <a:ext uri="{FF2B5EF4-FFF2-40B4-BE49-F238E27FC236}">
                  <a16:creationId xmlns:a16="http://schemas.microsoft.com/office/drawing/2014/main" id="{41AF4AF5-B9DC-4F9C-A7BE-8CD295AE09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6" descr="「徒歩　イラスト」の画像検索結果">
              <a:extLst>
                <a:ext uri="{FF2B5EF4-FFF2-40B4-BE49-F238E27FC236}">
                  <a16:creationId xmlns:a16="http://schemas.microsoft.com/office/drawing/2014/main" id="{0F448513-6A56-4399-B679-F0D66D9600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148" name="右矢印 262">
            <a:extLst>
              <a:ext uri="{FF2B5EF4-FFF2-40B4-BE49-F238E27FC236}">
                <a16:creationId xmlns:a16="http://schemas.microsoft.com/office/drawing/2014/main" id="{39981727-F4C0-4502-8A71-5EE0DE456A5F}"/>
              </a:ext>
            </a:extLst>
          </p:cNvPr>
          <p:cNvSpPr/>
          <p:nvPr/>
        </p:nvSpPr>
        <p:spPr bwMode="auto">
          <a:xfrm flipH="1">
            <a:off x="1381201" y="5455824"/>
            <a:ext cx="492440" cy="298800"/>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9" name="正方形/長方形 148">
            <a:extLst>
              <a:ext uri="{FF2B5EF4-FFF2-40B4-BE49-F238E27FC236}">
                <a16:creationId xmlns:a16="http://schemas.microsoft.com/office/drawing/2014/main" id="{5E555B21-39E6-41A6-A246-CC8326FEE7D5}"/>
              </a:ext>
            </a:extLst>
          </p:cNvPr>
          <p:cNvSpPr/>
          <p:nvPr/>
        </p:nvSpPr>
        <p:spPr>
          <a:xfrm>
            <a:off x="542440" y="4654444"/>
            <a:ext cx="852807" cy="577081"/>
          </a:xfrm>
          <a:prstGeom prst="rect">
            <a:avLst/>
          </a:prstGeom>
          <a:solidFill>
            <a:schemeClr val="bg1"/>
          </a:solidFill>
          <a:ln>
            <a:solidFill>
              <a:schemeClr val="tx1"/>
            </a:solidFill>
          </a:ln>
        </p:spPr>
        <p:txBody>
          <a:bodyPr wrap="none">
            <a:spAutoFit/>
          </a:bodyPr>
          <a:lstStyle/>
          <a:p>
            <a:r>
              <a:rPr lang="en-US" altLang="ja-JP" sz="1050">
                <a:latin typeface="Meiryo UI" panose="020B0604030504040204" pitchFamily="50" charset="-128"/>
                <a:ea typeface="Meiryo UI" panose="020B0604030504040204" pitchFamily="50" charset="-128"/>
                <a:cs typeface="Meiryo UI" panose="020B0604030504040204" pitchFamily="50" charset="-128"/>
              </a:rPr>
              <a:t>Society5.0</a:t>
            </a:r>
          </a:p>
          <a:p>
            <a:r>
              <a:rPr lang="ja-JP" altLang="en-US" sz="105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a:latin typeface="Meiryo UI" panose="020B0604030504040204" pitchFamily="50" charset="-128"/>
                <a:ea typeface="Meiryo UI" panose="020B0604030504040204" pitchFamily="50" charset="-128"/>
                <a:cs typeface="Meiryo UI" panose="020B0604030504040204" pitchFamily="50" charset="-128"/>
              </a:rPr>
              <a:t>利用ユーザ</a:t>
            </a:r>
          </a:p>
        </p:txBody>
      </p:sp>
      <p:grpSp>
        <p:nvGrpSpPr>
          <p:cNvPr id="150" name="グループ化 149">
            <a:extLst>
              <a:ext uri="{FF2B5EF4-FFF2-40B4-BE49-F238E27FC236}">
                <a16:creationId xmlns:a16="http://schemas.microsoft.com/office/drawing/2014/main" id="{08A65CB8-7DFE-488F-8498-A191A5968F2C}"/>
              </a:ext>
            </a:extLst>
          </p:cNvPr>
          <p:cNvGrpSpPr>
            <a:grpSpLocks noChangeAspect="1"/>
          </p:cNvGrpSpPr>
          <p:nvPr/>
        </p:nvGrpSpPr>
        <p:grpSpPr>
          <a:xfrm flipH="1">
            <a:off x="961519" y="3140429"/>
            <a:ext cx="657607" cy="365606"/>
            <a:chOff x="10041164" y="-1374776"/>
            <a:chExt cx="15093951" cy="9607552"/>
          </a:xfrm>
          <a:solidFill>
            <a:schemeClr val="tx1"/>
          </a:solidFill>
        </p:grpSpPr>
        <p:sp>
          <p:nvSpPr>
            <p:cNvPr id="151" name="Oval 6">
              <a:extLst>
                <a:ext uri="{FF2B5EF4-FFF2-40B4-BE49-F238E27FC236}">
                  <a16:creationId xmlns:a16="http://schemas.microsoft.com/office/drawing/2014/main" id="{6EC7B554-FCE4-4EDF-AB37-F818A66102A6}"/>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52" name="Freeform 7">
              <a:extLst>
                <a:ext uri="{FF2B5EF4-FFF2-40B4-BE49-F238E27FC236}">
                  <a16:creationId xmlns:a16="http://schemas.microsoft.com/office/drawing/2014/main" id="{3E75EABA-5EDF-43F8-8788-C41DE6D99E46}"/>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53" name="正方形/長方形 152">
            <a:extLst>
              <a:ext uri="{FF2B5EF4-FFF2-40B4-BE49-F238E27FC236}">
                <a16:creationId xmlns:a16="http://schemas.microsoft.com/office/drawing/2014/main" id="{C425E7C8-9A60-4F6F-9D5F-140C1A3911AC}"/>
              </a:ext>
            </a:extLst>
          </p:cNvPr>
          <p:cNvSpPr/>
          <p:nvPr/>
        </p:nvSpPr>
        <p:spPr>
          <a:xfrm>
            <a:off x="567365" y="2376387"/>
            <a:ext cx="942296" cy="739048"/>
          </a:xfrm>
          <a:prstGeom prst="rect">
            <a:avLst/>
          </a:prstGeom>
        </p:spPr>
        <p:txBody>
          <a:bodyPr wrap="none">
            <a:spAutoFit/>
          </a:bodyPr>
          <a:lstStyle/>
          <a:p>
            <a:r>
              <a:rPr lang="ja-JP" altLang="en-US" sz="1401">
                <a:latin typeface="Meiryo UI" panose="020B0604030504040204" pitchFamily="50" charset="-128"/>
                <a:ea typeface="Meiryo UI" panose="020B0604030504040204" pitchFamily="50" charset="-128"/>
                <a:cs typeface="Meiryo UI" panose="020B0604030504040204" pitchFamily="50" charset="-128"/>
              </a:rPr>
              <a:t>データ利用</a:t>
            </a:r>
            <a:endParaRPr lang="en-US" altLang="ja-JP" sz="1401">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401">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a:latin typeface="Meiryo UI" panose="020B0604030504040204" pitchFamily="50" charset="-128"/>
                <a:ea typeface="Meiryo UI" panose="020B0604030504040204" pitchFamily="50" charset="-128"/>
                <a:cs typeface="Meiryo UI" panose="020B0604030504040204" pitchFamily="50" charset="-128"/>
              </a:rPr>
              <a:t>企画者</a:t>
            </a:r>
          </a:p>
        </p:txBody>
      </p:sp>
      <p:grpSp>
        <p:nvGrpSpPr>
          <p:cNvPr id="154" name="グループ化 153">
            <a:extLst>
              <a:ext uri="{FF2B5EF4-FFF2-40B4-BE49-F238E27FC236}">
                <a16:creationId xmlns:a16="http://schemas.microsoft.com/office/drawing/2014/main" id="{069440BA-6468-4245-8529-9CE95D4CB5C2}"/>
              </a:ext>
            </a:extLst>
          </p:cNvPr>
          <p:cNvGrpSpPr>
            <a:grpSpLocks noChangeAspect="1"/>
          </p:cNvGrpSpPr>
          <p:nvPr/>
        </p:nvGrpSpPr>
        <p:grpSpPr>
          <a:xfrm>
            <a:off x="10251796" y="3076139"/>
            <a:ext cx="628951" cy="384206"/>
            <a:chOff x="10206038" y="4416425"/>
            <a:chExt cx="16386186" cy="9577388"/>
          </a:xfrm>
          <a:solidFill>
            <a:schemeClr val="tx1"/>
          </a:solidFill>
        </p:grpSpPr>
        <p:sp>
          <p:nvSpPr>
            <p:cNvPr id="155" name="Freeform 56">
              <a:extLst>
                <a:ext uri="{FF2B5EF4-FFF2-40B4-BE49-F238E27FC236}">
                  <a16:creationId xmlns:a16="http://schemas.microsoft.com/office/drawing/2014/main" id="{301A9D4F-5078-4D4E-B8D4-7139B77BD914}"/>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56" name="Oval 57">
              <a:extLst>
                <a:ext uri="{FF2B5EF4-FFF2-40B4-BE49-F238E27FC236}">
                  <a16:creationId xmlns:a16="http://schemas.microsoft.com/office/drawing/2014/main" id="{B53BF548-E6A6-4A58-9120-158A21B35E36}"/>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Freeform 58">
              <a:extLst>
                <a:ext uri="{FF2B5EF4-FFF2-40B4-BE49-F238E27FC236}">
                  <a16:creationId xmlns:a16="http://schemas.microsoft.com/office/drawing/2014/main" id="{68425923-2C42-4ABA-A175-6749F188F828}"/>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58" name="正方形/長方形 157">
            <a:extLst>
              <a:ext uri="{FF2B5EF4-FFF2-40B4-BE49-F238E27FC236}">
                <a16:creationId xmlns:a16="http://schemas.microsoft.com/office/drawing/2014/main" id="{6A375DFD-63CC-49A7-AA6F-423BC65B896C}"/>
              </a:ext>
            </a:extLst>
          </p:cNvPr>
          <p:cNvSpPr/>
          <p:nvPr/>
        </p:nvSpPr>
        <p:spPr>
          <a:xfrm>
            <a:off x="10239548" y="3640347"/>
            <a:ext cx="1469806" cy="307905"/>
          </a:xfrm>
          <a:prstGeom prst="rect">
            <a:avLst/>
          </a:prstGeom>
        </p:spPr>
        <p:txBody>
          <a:bodyPr wrap="none">
            <a:spAutoFit/>
          </a:bodyPr>
          <a:lstStyle/>
          <a:p>
            <a:r>
              <a:rPr lang="ja-JP" altLang="en-US" sz="1401">
                <a:latin typeface="Meiryo UI" panose="020B0604030504040204" pitchFamily="50" charset="-128"/>
                <a:ea typeface="Meiryo UI" panose="020B0604030504040204" pitchFamily="50" charset="-128"/>
                <a:cs typeface="Meiryo UI" panose="020B0604030504040204" pitchFamily="50" charset="-128"/>
              </a:rPr>
              <a:t>データ提供準備者</a:t>
            </a:r>
          </a:p>
        </p:txBody>
      </p:sp>
      <p:sp>
        <p:nvSpPr>
          <p:cNvPr id="159" name="正方形/長方形 158">
            <a:extLst>
              <a:ext uri="{FF2B5EF4-FFF2-40B4-BE49-F238E27FC236}">
                <a16:creationId xmlns:a16="http://schemas.microsoft.com/office/drawing/2014/main" id="{768E14F1-B93E-4EB3-B775-00750AA58716}"/>
              </a:ext>
            </a:extLst>
          </p:cNvPr>
          <p:cNvSpPr/>
          <p:nvPr/>
        </p:nvSpPr>
        <p:spPr>
          <a:xfrm>
            <a:off x="1907876" y="4850818"/>
            <a:ext cx="1339809" cy="471991"/>
          </a:xfrm>
          <a:prstGeom prst="rect">
            <a:avLst/>
          </a:prstGeom>
          <a:solidFill>
            <a:schemeClr val="bg1"/>
          </a:solidFill>
          <a:ln>
            <a:solidFill>
              <a:schemeClr val="tx1"/>
            </a:solidFill>
          </a:ln>
        </p:spPr>
        <p:txBody>
          <a:bodyPr wrap="none">
            <a:no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データ加工分析</a:t>
            </a:r>
          </a:p>
        </p:txBody>
      </p:sp>
      <p:sp>
        <p:nvSpPr>
          <p:cNvPr id="160" name="正方形/長方形 159">
            <a:extLst>
              <a:ext uri="{FF2B5EF4-FFF2-40B4-BE49-F238E27FC236}">
                <a16:creationId xmlns:a16="http://schemas.microsoft.com/office/drawing/2014/main" id="{1CCEDF4F-4C8B-4FCF-AFBD-EA6D9594CD31}"/>
              </a:ext>
            </a:extLst>
          </p:cNvPr>
          <p:cNvSpPr/>
          <p:nvPr/>
        </p:nvSpPr>
        <p:spPr>
          <a:xfrm>
            <a:off x="1907876" y="2739446"/>
            <a:ext cx="1339809" cy="269690"/>
          </a:xfrm>
          <a:prstGeom prst="rect">
            <a:avLst/>
          </a:prstGeom>
          <a:solidFill>
            <a:schemeClr val="bg1"/>
          </a:solidFill>
          <a:ln>
            <a:solidFill>
              <a:schemeClr val="bg1">
                <a:lumMod val="50000"/>
              </a:schemeClr>
            </a:solidFill>
          </a:ln>
        </p:spPr>
        <p:txBody>
          <a:bodyPr wrap="none">
            <a:no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データ利用企画</a:t>
            </a:r>
          </a:p>
        </p:txBody>
      </p:sp>
      <p:grpSp>
        <p:nvGrpSpPr>
          <p:cNvPr id="162" name="グループ化 161">
            <a:extLst>
              <a:ext uri="{FF2B5EF4-FFF2-40B4-BE49-F238E27FC236}">
                <a16:creationId xmlns:a16="http://schemas.microsoft.com/office/drawing/2014/main" id="{DFB8EA7C-3B2B-4A5E-8932-E732B524762C}"/>
              </a:ext>
            </a:extLst>
          </p:cNvPr>
          <p:cNvGrpSpPr/>
          <p:nvPr/>
        </p:nvGrpSpPr>
        <p:grpSpPr>
          <a:xfrm>
            <a:off x="595773" y="5333785"/>
            <a:ext cx="756272" cy="603600"/>
            <a:chOff x="-87560" y="1510311"/>
            <a:chExt cx="2635603" cy="2408322"/>
          </a:xfrm>
        </p:grpSpPr>
        <p:pic>
          <p:nvPicPr>
            <p:cNvPr id="163" name="Picture 2" descr="「電車　イラスト」の画像検索結果">
              <a:extLst>
                <a:ext uri="{FF2B5EF4-FFF2-40B4-BE49-F238E27FC236}">
                  <a16:creationId xmlns:a16="http://schemas.microsoft.com/office/drawing/2014/main" id="{D293D38C-8EE7-4850-AB17-F0E442DD1E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4" descr="関連画像">
              <a:extLst>
                <a:ext uri="{FF2B5EF4-FFF2-40B4-BE49-F238E27FC236}">
                  <a16:creationId xmlns:a16="http://schemas.microsoft.com/office/drawing/2014/main" id="{91486BEA-7121-4340-BDA0-FEB7E634B1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6" descr="「TAXIイラスト」の画像検索結果">
              <a:extLst>
                <a:ext uri="{FF2B5EF4-FFF2-40B4-BE49-F238E27FC236}">
                  <a16:creationId xmlns:a16="http://schemas.microsoft.com/office/drawing/2014/main" id="{D648056A-868F-42E4-919B-9601B9A8FF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 descr="「徒歩　イラスト」の画像検索結果">
              <a:extLst>
                <a:ext uri="{FF2B5EF4-FFF2-40B4-BE49-F238E27FC236}">
                  <a16:creationId xmlns:a16="http://schemas.microsoft.com/office/drawing/2014/main" id="{FB2C904F-E972-4832-BC4A-CBEBD021D1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167" name="正方形/長方形 166">
            <a:extLst>
              <a:ext uri="{FF2B5EF4-FFF2-40B4-BE49-F238E27FC236}">
                <a16:creationId xmlns:a16="http://schemas.microsoft.com/office/drawing/2014/main" id="{A7E6738B-485D-4708-A9AE-0E6B5FE40890}"/>
              </a:ext>
            </a:extLst>
          </p:cNvPr>
          <p:cNvSpPr/>
          <p:nvPr/>
        </p:nvSpPr>
        <p:spPr>
          <a:xfrm>
            <a:off x="599405" y="3591524"/>
            <a:ext cx="728780" cy="523477"/>
          </a:xfrm>
          <a:prstGeom prst="rect">
            <a:avLst/>
          </a:prstGeom>
        </p:spPr>
        <p:txBody>
          <a:bodyPr wrap="none">
            <a:spAutoFit/>
          </a:bodyPr>
          <a:lstStyle/>
          <a:p>
            <a:r>
              <a:rPr lang="ja-JP" altLang="en-US" sz="1401">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401">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a:latin typeface="Meiryo UI" panose="020B0604030504040204" pitchFamily="50" charset="-128"/>
                <a:ea typeface="Meiryo UI" panose="020B0604030504040204" pitchFamily="50" charset="-128"/>
                <a:cs typeface="Meiryo UI" panose="020B0604030504040204" pitchFamily="50" charset="-128"/>
              </a:rPr>
              <a:t>開発者</a:t>
            </a:r>
          </a:p>
        </p:txBody>
      </p:sp>
      <p:sp>
        <p:nvSpPr>
          <p:cNvPr id="170" name="正方形/長方形 169">
            <a:extLst>
              <a:ext uri="{FF2B5EF4-FFF2-40B4-BE49-F238E27FC236}">
                <a16:creationId xmlns:a16="http://schemas.microsoft.com/office/drawing/2014/main" id="{B208186E-A901-42BE-BA7C-51F4956ABDD3}"/>
              </a:ext>
            </a:extLst>
          </p:cNvPr>
          <p:cNvSpPr/>
          <p:nvPr/>
        </p:nvSpPr>
        <p:spPr>
          <a:xfrm>
            <a:off x="8475582" y="5966703"/>
            <a:ext cx="1602398" cy="276999"/>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来歴確認</a:t>
            </a:r>
          </a:p>
        </p:txBody>
      </p:sp>
      <p:sp>
        <p:nvSpPr>
          <p:cNvPr id="171" name="正方形/長方形 170">
            <a:extLst>
              <a:ext uri="{FF2B5EF4-FFF2-40B4-BE49-F238E27FC236}">
                <a16:creationId xmlns:a16="http://schemas.microsoft.com/office/drawing/2014/main" id="{CD3B1843-B85F-4DF7-A2CA-76F6B20751C3}"/>
              </a:ext>
            </a:extLst>
          </p:cNvPr>
          <p:cNvSpPr/>
          <p:nvPr/>
        </p:nvSpPr>
        <p:spPr>
          <a:xfrm>
            <a:off x="1907876" y="5940689"/>
            <a:ext cx="1339809" cy="269690"/>
          </a:xfrm>
          <a:prstGeom prst="rect">
            <a:avLst/>
          </a:prstGeom>
          <a:solidFill>
            <a:schemeClr val="bg1"/>
          </a:solidFill>
          <a:ln>
            <a:solidFill>
              <a:schemeClr val="tx1"/>
            </a:solidFill>
          </a:ln>
        </p:spPr>
        <p:txBody>
          <a:bodyPr wrap="none">
            <a:noAutofit/>
          </a:bodyPr>
          <a:lstStyle/>
          <a:p>
            <a:pPr algn="ctr"/>
            <a:r>
              <a:rPr lang="ja-JP" altLang="en-US" sz="1200">
                <a:latin typeface="Meiryo UI" panose="020B0604030504040204" pitchFamily="50" charset="-128"/>
                <a:ea typeface="Meiryo UI" panose="020B0604030504040204" pitchFamily="50" charset="-128"/>
              </a:rPr>
              <a:t>来歴確認</a:t>
            </a:r>
          </a:p>
        </p:txBody>
      </p:sp>
      <p:grpSp>
        <p:nvGrpSpPr>
          <p:cNvPr id="176" name="グループ化 175">
            <a:extLst>
              <a:ext uri="{FF2B5EF4-FFF2-40B4-BE49-F238E27FC236}">
                <a16:creationId xmlns:a16="http://schemas.microsoft.com/office/drawing/2014/main" id="{B6AA54BD-7914-4F32-B18E-4162039AE396}"/>
              </a:ext>
            </a:extLst>
          </p:cNvPr>
          <p:cNvGrpSpPr/>
          <p:nvPr/>
        </p:nvGrpSpPr>
        <p:grpSpPr>
          <a:xfrm>
            <a:off x="7395120" y="5940304"/>
            <a:ext cx="1096369" cy="296880"/>
            <a:chOff x="3397019" y="3232140"/>
            <a:chExt cx="1128082" cy="333257"/>
          </a:xfrm>
        </p:grpSpPr>
        <p:sp>
          <p:nvSpPr>
            <p:cNvPr id="177" name="右矢印 118">
              <a:extLst>
                <a:ext uri="{FF2B5EF4-FFF2-40B4-BE49-F238E27FC236}">
                  <a16:creationId xmlns:a16="http://schemas.microsoft.com/office/drawing/2014/main" id="{F4683895-03D7-408E-B669-7F6198F8DD40}"/>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8" name="右矢印 119">
              <a:extLst>
                <a:ext uri="{FF2B5EF4-FFF2-40B4-BE49-F238E27FC236}">
                  <a16:creationId xmlns:a16="http://schemas.microsoft.com/office/drawing/2014/main" id="{E13F0F0D-32BE-4E80-93AB-3D1F900FD90C}"/>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83" name="直線コネクタ 182">
            <a:extLst>
              <a:ext uri="{FF2B5EF4-FFF2-40B4-BE49-F238E27FC236}">
                <a16:creationId xmlns:a16="http://schemas.microsoft.com/office/drawing/2014/main" id="{935D0B69-A185-405C-84ED-6AD7F91949DE}"/>
              </a:ext>
            </a:extLst>
          </p:cNvPr>
          <p:cNvCxnSpPr>
            <a:cxnSpLocks/>
          </p:cNvCxnSpPr>
          <p:nvPr/>
        </p:nvCxnSpPr>
        <p:spPr bwMode="auto">
          <a:xfrm>
            <a:off x="239826" y="1967734"/>
            <a:ext cx="3843136"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184" name="直線コネクタ 183">
            <a:extLst>
              <a:ext uri="{FF2B5EF4-FFF2-40B4-BE49-F238E27FC236}">
                <a16:creationId xmlns:a16="http://schemas.microsoft.com/office/drawing/2014/main" id="{50EE4819-B5BC-4E9C-AE0A-CA53D6964F38}"/>
              </a:ext>
            </a:extLst>
          </p:cNvPr>
          <p:cNvCxnSpPr>
            <a:cxnSpLocks/>
          </p:cNvCxnSpPr>
          <p:nvPr/>
        </p:nvCxnSpPr>
        <p:spPr bwMode="auto">
          <a:xfrm>
            <a:off x="7566319" y="1967734"/>
            <a:ext cx="4217967"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185" name="テキスト ボックス 184">
            <a:extLst>
              <a:ext uri="{FF2B5EF4-FFF2-40B4-BE49-F238E27FC236}">
                <a16:creationId xmlns:a16="http://schemas.microsoft.com/office/drawing/2014/main" id="{099DF26B-E253-43B8-A5CA-1D5D3633B827}"/>
              </a:ext>
            </a:extLst>
          </p:cNvPr>
          <p:cNvSpPr txBox="1"/>
          <p:nvPr/>
        </p:nvSpPr>
        <p:spPr>
          <a:xfrm>
            <a:off x="8301613" y="1599215"/>
            <a:ext cx="2594998" cy="369332"/>
          </a:xfrm>
          <a:prstGeom prst="rect">
            <a:avLst/>
          </a:prstGeom>
          <a:noFill/>
          <a:ln>
            <a:noFill/>
          </a:ln>
        </p:spPr>
        <p:txBody>
          <a:bodyPr wrap="square" rtlCol="0">
            <a:spAutoFit/>
          </a:bodyPr>
          <a:lstStyle/>
          <a:p>
            <a:pPr algn="ctr"/>
            <a:r>
              <a:rPr lang="ja-JP" altLang="en-US">
                <a:latin typeface="Meiryo UI" panose="020B0604030504040204" pitchFamily="50" charset="-128"/>
                <a:ea typeface="Meiryo UI" panose="020B0604030504040204" pitchFamily="50" charset="-128"/>
              </a:rPr>
              <a:t>データ提供者</a:t>
            </a:r>
          </a:p>
        </p:txBody>
      </p:sp>
      <p:sp>
        <p:nvSpPr>
          <p:cNvPr id="186" name="テキスト ボックス 185">
            <a:extLst>
              <a:ext uri="{FF2B5EF4-FFF2-40B4-BE49-F238E27FC236}">
                <a16:creationId xmlns:a16="http://schemas.microsoft.com/office/drawing/2014/main" id="{634B651D-3510-4CFB-93A1-5FDB09686AB6}"/>
              </a:ext>
            </a:extLst>
          </p:cNvPr>
          <p:cNvSpPr txBox="1"/>
          <p:nvPr/>
        </p:nvSpPr>
        <p:spPr>
          <a:xfrm>
            <a:off x="626715" y="1601166"/>
            <a:ext cx="2595525" cy="369332"/>
          </a:xfrm>
          <a:prstGeom prst="rect">
            <a:avLst/>
          </a:prstGeom>
          <a:noFill/>
          <a:ln>
            <a:noFill/>
          </a:ln>
        </p:spPr>
        <p:txBody>
          <a:bodyPr wrap="square" rtlCol="0">
            <a:spAutoFit/>
          </a:bodyPr>
          <a:lstStyle/>
          <a:p>
            <a:pPr algn="ctr"/>
            <a:r>
              <a:rPr lang="ja-JP" altLang="en-US">
                <a:latin typeface="Meiryo UI" panose="020B0604030504040204" pitchFamily="50" charset="-128"/>
                <a:ea typeface="Meiryo UI" panose="020B0604030504040204" pitchFamily="50" charset="-128"/>
              </a:rPr>
              <a:t>データ利用者</a:t>
            </a:r>
          </a:p>
        </p:txBody>
      </p:sp>
      <p:grpSp>
        <p:nvGrpSpPr>
          <p:cNvPr id="187" name="グループ化 186">
            <a:extLst>
              <a:ext uri="{FF2B5EF4-FFF2-40B4-BE49-F238E27FC236}">
                <a16:creationId xmlns:a16="http://schemas.microsoft.com/office/drawing/2014/main" id="{C96B930D-5F0C-4268-A1F4-4F698E87D2F6}"/>
              </a:ext>
            </a:extLst>
          </p:cNvPr>
          <p:cNvGrpSpPr>
            <a:grpSpLocks noChangeAspect="1"/>
          </p:cNvGrpSpPr>
          <p:nvPr/>
        </p:nvGrpSpPr>
        <p:grpSpPr>
          <a:xfrm flipH="1">
            <a:off x="952071" y="4140118"/>
            <a:ext cx="657607" cy="365606"/>
            <a:chOff x="10041164" y="-1374776"/>
            <a:chExt cx="15093951" cy="9607552"/>
          </a:xfrm>
          <a:solidFill>
            <a:schemeClr val="tx1"/>
          </a:solidFill>
        </p:grpSpPr>
        <p:sp>
          <p:nvSpPr>
            <p:cNvPr id="188" name="Oval 6">
              <a:extLst>
                <a:ext uri="{FF2B5EF4-FFF2-40B4-BE49-F238E27FC236}">
                  <a16:creationId xmlns:a16="http://schemas.microsoft.com/office/drawing/2014/main" id="{2AD220D4-BD8C-4E3E-827D-7BB196D137E9}"/>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Freeform 7">
              <a:extLst>
                <a:ext uri="{FF2B5EF4-FFF2-40B4-BE49-F238E27FC236}">
                  <a16:creationId xmlns:a16="http://schemas.microsoft.com/office/drawing/2014/main" id="{7E013342-845D-438F-82F7-2F7170446E0C}"/>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0" name="正方形/長方形 189">
            <a:extLst>
              <a:ext uri="{FF2B5EF4-FFF2-40B4-BE49-F238E27FC236}">
                <a16:creationId xmlns:a16="http://schemas.microsoft.com/office/drawing/2014/main" id="{802C28EF-E972-404F-A7FE-E37CB901DD57}"/>
              </a:ext>
            </a:extLst>
          </p:cNvPr>
          <p:cNvSpPr/>
          <p:nvPr/>
        </p:nvSpPr>
        <p:spPr>
          <a:xfrm>
            <a:off x="968843" y="5877042"/>
            <a:ext cx="728780" cy="523477"/>
          </a:xfrm>
          <a:prstGeom prst="rect">
            <a:avLst/>
          </a:prstGeom>
        </p:spPr>
        <p:txBody>
          <a:bodyPr wrap="none">
            <a:spAutoFit/>
          </a:bodyPr>
          <a:lstStyle/>
          <a:p>
            <a:r>
              <a:rPr lang="ja-JP" altLang="en-US" sz="1401">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401">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a:latin typeface="Meiryo UI" panose="020B0604030504040204" pitchFamily="50" charset="-128"/>
                <a:ea typeface="Meiryo UI" panose="020B0604030504040204" pitchFamily="50" charset="-128"/>
                <a:cs typeface="Meiryo UI" panose="020B0604030504040204" pitchFamily="50" charset="-128"/>
              </a:rPr>
              <a:t>提供</a:t>
            </a:r>
          </a:p>
        </p:txBody>
      </p:sp>
      <p:sp>
        <p:nvSpPr>
          <p:cNvPr id="191" name="正方形/長方形 190">
            <a:extLst>
              <a:ext uri="{FF2B5EF4-FFF2-40B4-BE49-F238E27FC236}">
                <a16:creationId xmlns:a16="http://schemas.microsoft.com/office/drawing/2014/main" id="{62E47493-5EC7-4DDE-849D-5D074A43DC46}"/>
              </a:ext>
            </a:extLst>
          </p:cNvPr>
          <p:cNvSpPr/>
          <p:nvPr/>
        </p:nvSpPr>
        <p:spPr>
          <a:xfrm>
            <a:off x="10339219" y="4844060"/>
            <a:ext cx="1168371" cy="261610"/>
          </a:xfrm>
          <a:prstGeom prst="rect">
            <a:avLst/>
          </a:prstGeom>
          <a:solidFill>
            <a:schemeClr val="bg1"/>
          </a:solidFill>
          <a:ln>
            <a:solidFill>
              <a:schemeClr val="accent6">
                <a:lumMod val="50000"/>
              </a:schemeClr>
            </a:solidFill>
          </a:ln>
        </p:spPr>
        <p:txBody>
          <a:bodyPr wrap="none">
            <a:spAutoFit/>
          </a:bodyPr>
          <a:lstStyle/>
          <a:p>
            <a:r>
              <a:rPr lang="ja-JP" altLang="en-US" sz="1100">
                <a:latin typeface="Meiryo UI" panose="020B0604030504040204" pitchFamily="50" charset="-128"/>
                <a:ea typeface="Meiryo UI" panose="020B0604030504040204" pitchFamily="50" charset="-128"/>
                <a:cs typeface="Meiryo UI" panose="020B0604030504040204" pitchFamily="50" charset="-128"/>
              </a:rPr>
              <a:t>企業の業務データ</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192" name="正方形/長方形 191">
            <a:extLst>
              <a:ext uri="{FF2B5EF4-FFF2-40B4-BE49-F238E27FC236}">
                <a16:creationId xmlns:a16="http://schemas.microsoft.com/office/drawing/2014/main" id="{608F81B5-EC2C-4606-863F-ADC3685283DB}"/>
              </a:ext>
            </a:extLst>
          </p:cNvPr>
          <p:cNvSpPr/>
          <p:nvPr/>
        </p:nvSpPr>
        <p:spPr>
          <a:xfrm>
            <a:off x="10339219" y="4554284"/>
            <a:ext cx="1168371" cy="261610"/>
          </a:xfrm>
          <a:prstGeom prst="rect">
            <a:avLst/>
          </a:prstGeom>
          <a:solidFill>
            <a:schemeClr val="bg1"/>
          </a:solidFill>
          <a:ln>
            <a:solidFill>
              <a:schemeClr val="accent6">
                <a:lumMod val="50000"/>
              </a:schemeClr>
            </a:solidFill>
          </a:ln>
        </p:spPr>
        <p:txBody>
          <a:bodyPr wrap="square">
            <a:spAutoFit/>
          </a:bodyPr>
          <a:lstStyle/>
          <a:p>
            <a:r>
              <a:rPr lang="ja-JP" altLang="en-US" sz="1100">
                <a:latin typeface="Meiryo UI" panose="020B0604030504040204" pitchFamily="50" charset="-128"/>
                <a:ea typeface="Meiryo UI" panose="020B0604030504040204" pitchFamily="50" charset="-128"/>
                <a:cs typeface="Meiryo UI" panose="020B0604030504040204" pitchFamily="50" charset="-128"/>
              </a:rPr>
              <a:t>オープンデータ</a:t>
            </a:r>
          </a:p>
        </p:txBody>
      </p:sp>
      <p:grpSp>
        <p:nvGrpSpPr>
          <p:cNvPr id="193" name="グループ化 192">
            <a:extLst>
              <a:ext uri="{FF2B5EF4-FFF2-40B4-BE49-F238E27FC236}">
                <a16:creationId xmlns:a16="http://schemas.microsoft.com/office/drawing/2014/main" id="{2975F8D6-269A-4B73-9564-B5792F797741}"/>
              </a:ext>
            </a:extLst>
          </p:cNvPr>
          <p:cNvGrpSpPr>
            <a:grpSpLocks noChangeAspect="1"/>
          </p:cNvGrpSpPr>
          <p:nvPr/>
        </p:nvGrpSpPr>
        <p:grpSpPr>
          <a:xfrm>
            <a:off x="10230181" y="4058970"/>
            <a:ext cx="628951" cy="384206"/>
            <a:chOff x="10206038" y="4416425"/>
            <a:chExt cx="16386186" cy="9577388"/>
          </a:xfrm>
          <a:solidFill>
            <a:schemeClr val="tx1"/>
          </a:solidFill>
        </p:grpSpPr>
        <p:sp>
          <p:nvSpPr>
            <p:cNvPr id="194" name="Freeform 56">
              <a:extLst>
                <a:ext uri="{FF2B5EF4-FFF2-40B4-BE49-F238E27FC236}">
                  <a16:creationId xmlns:a16="http://schemas.microsoft.com/office/drawing/2014/main" id="{A6165C19-F213-4CBD-885B-E1BA9A0C7FE7}"/>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95" name="Oval 57">
              <a:extLst>
                <a:ext uri="{FF2B5EF4-FFF2-40B4-BE49-F238E27FC236}">
                  <a16:creationId xmlns:a16="http://schemas.microsoft.com/office/drawing/2014/main" id="{A3C69802-119E-457F-8330-204852A07F24}"/>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96" name="Freeform 58">
              <a:extLst>
                <a:ext uri="{FF2B5EF4-FFF2-40B4-BE49-F238E27FC236}">
                  <a16:creationId xmlns:a16="http://schemas.microsoft.com/office/drawing/2014/main" id="{0C938AB0-AE7A-4E1B-AF71-6D5F6179E7AB}"/>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7" name="正方形/長方形 196">
            <a:extLst>
              <a:ext uri="{FF2B5EF4-FFF2-40B4-BE49-F238E27FC236}">
                <a16:creationId xmlns:a16="http://schemas.microsoft.com/office/drawing/2014/main" id="{A15330BD-54E5-4988-9E00-C28592797BE0}"/>
              </a:ext>
            </a:extLst>
          </p:cNvPr>
          <p:cNvSpPr/>
          <p:nvPr/>
        </p:nvSpPr>
        <p:spPr>
          <a:xfrm>
            <a:off x="10170460" y="2424471"/>
            <a:ext cx="1469806" cy="523477"/>
          </a:xfrm>
          <a:prstGeom prst="rect">
            <a:avLst/>
          </a:prstGeom>
        </p:spPr>
        <p:txBody>
          <a:bodyPr wrap="none">
            <a:spAutoFit/>
          </a:bodyPr>
          <a:lstStyle/>
          <a:p>
            <a:r>
              <a:rPr lang="ja-JP" altLang="en-US" sz="1401">
                <a:latin typeface="Meiryo UI" panose="020B0604030504040204" pitchFamily="50" charset="-128"/>
                <a:ea typeface="Meiryo UI" panose="020B0604030504040204" pitchFamily="50" charset="-128"/>
                <a:cs typeface="Meiryo UI" panose="020B0604030504040204" pitchFamily="50" charset="-128"/>
              </a:rPr>
              <a:t>データ提供企画者</a:t>
            </a:r>
            <a:endParaRPr lang="en-US" altLang="ja-JP" sz="1401">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a:latin typeface="Meiryo UI" panose="020B0604030504040204" pitchFamily="50" charset="-128"/>
                <a:ea typeface="Meiryo UI" panose="020B0604030504040204" pitchFamily="50" charset="-128"/>
                <a:cs typeface="Meiryo UI" panose="020B0604030504040204" pitchFamily="50" charset="-128"/>
              </a:rPr>
              <a:t>データ販売企画者</a:t>
            </a:r>
          </a:p>
        </p:txBody>
      </p:sp>
      <p:cxnSp>
        <p:nvCxnSpPr>
          <p:cNvPr id="203" name="直線矢印コネクタ 202">
            <a:extLst>
              <a:ext uri="{FF2B5EF4-FFF2-40B4-BE49-F238E27FC236}">
                <a16:creationId xmlns:a16="http://schemas.microsoft.com/office/drawing/2014/main" id="{E42DC531-D1D6-4669-AFAA-0A1936DA22B2}"/>
              </a:ext>
            </a:extLst>
          </p:cNvPr>
          <p:cNvCxnSpPr>
            <a:cxnSpLocks/>
          </p:cNvCxnSpPr>
          <p:nvPr/>
        </p:nvCxnSpPr>
        <p:spPr>
          <a:xfrm flipH="1">
            <a:off x="9275331" y="4575063"/>
            <a:ext cx="1" cy="3751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a:extLst>
              <a:ext uri="{FF2B5EF4-FFF2-40B4-BE49-F238E27FC236}">
                <a16:creationId xmlns:a16="http://schemas.microsoft.com/office/drawing/2014/main" id="{F3E818A7-F58E-458D-9509-EE6038993E19}"/>
              </a:ext>
            </a:extLst>
          </p:cNvPr>
          <p:cNvCxnSpPr>
            <a:cxnSpLocks/>
          </p:cNvCxnSpPr>
          <p:nvPr/>
        </p:nvCxnSpPr>
        <p:spPr>
          <a:xfrm flipH="1">
            <a:off x="9275332" y="3384647"/>
            <a:ext cx="2899" cy="55127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a:extLst>
              <a:ext uri="{FF2B5EF4-FFF2-40B4-BE49-F238E27FC236}">
                <a16:creationId xmlns:a16="http://schemas.microsoft.com/office/drawing/2014/main" id="{08B79BB7-889E-4032-A82B-C8E0C6DC5D22}"/>
              </a:ext>
            </a:extLst>
          </p:cNvPr>
          <p:cNvCxnSpPr>
            <a:cxnSpLocks/>
            <a:stCxn id="135" idx="2"/>
          </p:cNvCxnSpPr>
          <p:nvPr/>
        </p:nvCxnSpPr>
        <p:spPr>
          <a:xfrm flipH="1">
            <a:off x="9275331" y="5558587"/>
            <a:ext cx="1450" cy="40811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a:extLst>
              <a:ext uri="{FF2B5EF4-FFF2-40B4-BE49-F238E27FC236}">
                <a16:creationId xmlns:a16="http://schemas.microsoft.com/office/drawing/2014/main" id="{C8EDE846-09BB-4899-89AD-7DCC97C165AE}"/>
              </a:ext>
            </a:extLst>
          </p:cNvPr>
          <p:cNvCxnSpPr>
            <a:cxnSpLocks/>
          </p:cNvCxnSpPr>
          <p:nvPr/>
        </p:nvCxnSpPr>
        <p:spPr>
          <a:xfrm>
            <a:off x="2569115" y="3482666"/>
            <a:ext cx="0" cy="46033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a:extLst>
              <a:ext uri="{FF2B5EF4-FFF2-40B4-BE49-F238E27FC236}">
                <a16:creationId xmlns:a16="http://schemas.microsoft.com/office/drawing/2014/main" id="{CA859F04-3264-4255-BDFB-429BAC89E1B2}"/>
              </a:ext>
            </a:extLst>
          </p:cNvPr>
          <p:cNvCxnSpPr>
            <a:cxnSpLocks/>
            <a:stCxn id="130" idx="2"/>
            <a:endCxn id="159" idx="0"/>
          </p:cNvCxnSpPr>
          <p:nvPr/>
        </p:nvCxnSpPr>
        <p:spPr>
          <a:xfrm>
            <a:off x="2577781" y="4421213"/>
            <a:ext cx="0" cy="42960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a:extLst>
              <a:ext uri="{FF2B5EF4-FFF2-40B4-BE49-F238E27FC236}">
                <a16:creationId xmlns:a16="http://schemas.microsoft.com/office/drawing/2014/main" id="{8418586B-6F11-423C-9BF0-184B487E9F8E}"/>
              </a:ext>
            </a:extLst>
          </p:cNvPr>
          <p:cNvCxnSpPr>
            <a:cxnSpLocks/>
          </p:cNvCxnSpPr>
          <p:nvPr/>
        </p:nvCxnSpPr>
        <p:spPr>
          <a:xfrm>
            <a:off x="2570654" y="5813396"/>
            <a:ext cx="0" cy="127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0" name="テキスト ボックス 209">
            <a:extLst>
              <a:ext uri="{FF2B5EF4-FFF2-40B4-BE49-F238E27FC236}">
                <a16:creationId xmlns:a16="http://schemas.microsoft.com/office/drawing/2014/main" id="{0348AA51-CBAA-4ABF-A122-9E3F8E265F0D}"/>
              </a:ext>
            </a:extLst>
          </p:cNvPr>
          <p:cNvSpPr txBox="1"/>
          <p:nvPr/>
        </p:nvSpPr>
        <p:spPr>
          <a:xfrm>
            <a:off x="7904364" y="2387025"/>
            <a:ext cx="2124000" cy="307777"/>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algn="ctr"/>
            <a:r>
              <a:rPr lang="ja-JP" altLang="en-US" sz="1400">
                <a:latin typeface="Meiryo UI" panose="020B0604030504040204" pitchFamily="50" charset="-128"/>
                <a:ea typeface="Meiryo UI" panose="020B0604030504040204" pitchFamily="50" charset="-128"/>
              </a:rPr>
              <a:t>②データカタログ作成ツール</a:t>
            </a:r>
          </a:p>
        </p:txBody>
      </p:sp>
      <p:grpSp>
        <p:nvGrpSpPr>
          <p:cNvPr id="109" name="グループ化 108">
            <a:extLst>
              <a:ext uri="{FF2B5EF4-FFF2-40B4-BE49-F238E27FC236}">
                <a16:creationId xmlns:a16="http://schemas.microsoft.com/office/drawing/2014/main" id="{170CA903-B228-4A15-A631-D7BBF3CBD3F1}"/>
              </a:ext>
            </a:extLst>
          </p:cNvPr>
          <p:cNvGrpSpPr/>
          <p:nvPr/>
        </p:nvGrpSpPr>
        <p:grpSpPr>
          <a:xfrm>
            <a:off x="7372362" y="4098872"/>
            <a:ext cx="1096369" cy="296880"/>
            <a:chOff x="3397019" y="3232140"/>
            <a:chExt cx="1128082" cy="333257"/>
          </a:xfrm>
        </p:grpSpPr>
        <p:sp>
          <p:nvSpPr>
            <p:cNvPr id="110" name="右矢印 118">
              <a:extLst>
                <a:ext uri="{FF2B5EF4-FFF2-40B4-BE49-F238E27FC236}">
                  <a16:creationId xmlns:a16="http://schemas.microsoft.com/office/drawing/2014/main" id="{3D8D4828-D334-4611-A82E-CE9B7087D358}"/>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右矢印 119">
              <a:extLst>
                <a:ext uri="{FF2B5EF4-FFF2-40B4-BE49-F238E27FC236}">
                  <a16:creationId xmlns:a16="http://schemas.microsoft.com/office/drawing/2014/main" id="{FE909C4D-43C8-438E-BDF5-9BD891404AC1}"/>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6" name="グループ化 115">
            <a:extLst>
              <a:ext uri="{FF2B5EF4-FFF2-40B4-BE49-F238E27FC236}">
                <a16:creationId xmlns:a16="http://schemas.microsoft.com/office/drawing/2014/main" id="{D1190F6A-7271-4C0E-951A-0DC63B58725B}"/>
              </a:ext>
            </a:extLst>
          </p:cNvPr>
          <p:cNvGrpSpPr/>
          <p:nvPr/>
        </p:nvGrpSpPr>
        <p:grpSpPr>
          <a:xfrm>
            <a:off x="7351673" y="2930535"/>
            <a:ext cx="1096369" cy="296880"/>
            <a:chOff x="3397019" y="3232140"/>
            <a:chExt cx="1128082" cy="333257"/>
          </a:xfrm>
        </p:grpSpPr>
        <p:sp>
          <p:nvSpPr>
            <p:cNvPr id="117" name="右矢印 118">
              <a:extLst>
                <a:ext uri="{FF2B5EF4-FFF2-40B4-BE49-F238E27FC236}">
                  <a16:creationId xmlns:a16="http://schemas.microsoft.com/office/drawing/2014/main" id="{4160A0C6-13B2-42C9-820A-B7DFFB0EB69A}"/>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8" name="右矢印 119">
              <a:extLst>
                <a:ext uri="{FF2B5EF4-FFF2-40B4-BE49-F238E27FC236}">
                  <a16:creationId xmlns:a16="http://schemas.microsoft.com/office/drawing/2014/main" id="{719F9ABA-1ADB-460D-8F1C-F878E4CA5B09}"/>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9" name="グループ化 118">
            <a:extLst>
              <a:ext uri="{FF2B5EF4-FFF2-40B4-BE49-F238E27FC236}">
                <a16:creationId xmlns:a16="http://schemas.microsoft.com/office/drawing/2014/main" id="{34C2C3CD-5353-4BFB-9FB8-4887D1607C50}"/>
              </a:ext>
            </a:extLst>
          </p:cNvPr>
          <p:cNvGrpSpPr/>
          <p:nvPr/>
        </p:nvGrpSpPr>
        <p:grpSpPr>
          <a:xfrm>
            <a:off x="3259079" y="5940304"/>
            <a:ext cx="955091" cy="296880"/>
            <a:chOff x="3397019" y="3232140"/>
            <a:chExt cx="1128082" cy="333257"/>
          </a:xfrm>
        </p:grpSpPr>
        <p:sp>
          <p:nvSpPr>
            <p:cNvPr id="182" name="右矢印 118">
              <a:extLst>
                <a:ext uri="{FF2B5EF4-FFF2-40B4-BE49-F238E27FC236}">
                  <a16:creationId xmlns:a16="http://schemas.microsoft.com/office/drawing/2014/main" id="{B98EBFAD-A3C9-4CDC-AD48-353E115BFFB1}"/>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2" name="右矢印 119">
              <a:extLst>
                <a:ext uri="{FF2B5EF4-FFF2-40B4-BE49-F238E27FC236}">
                  <a16:creationId xmlns:a16="http://schemas.microsoft.com/office/drawing/2014/main" id="{29470AE0-F52C-41DB-AFD9-0A01C6C74FC8}"/>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13" name="グループ化 212">
            <a:extLst>
              <a:ext uri="{FF2B5EF4-FFF2-40B4-BE49-F238E27FC236}">
                <a16:creationId xmlns:a16="http://schemas.microsoft.com/office/drawing/2014/main" id="{E35E2B40-300E-4C13-B64C-0D6B3E11D40E}"/>
              </a:ext>
            </a:extLst>
          </p:cNvPr>
          <p:cNvGrpSpPr/>
          <p:nvPr/>
        </p:nvGrpSpPr>
        <p:grpSpPr>
          <a:xfrm>
            <a:off x="3228483" y="4098872"/>
            <a:ext cx="1044230" cy="296880"/>
            <a:chOff x="3397019" y="3232140"/>
            <a:chExt cx="1128082" cy="333257"/>
          </a:xfrm>
        </p:grpSpPr>
        <p:sp>
          <p:nvSpPr>
            <p:cNvPr id="214" name="右矢印 118">
              <a:extLst>
                <a:ext uri="{FF2B5EF4-FFF2-40B4-BE49-F238E27FC236}">
                  <a16:creationId xmlns:a16="http://schemas.microsoft.com/office/drawing/2014/main" id="{7529C18A-7545-45C6-9871-1487430FC80E}"/>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5" name="右矢印 119">
              <a:extLst>
                <a:ext uri="{FF2B5EF4-FFF2-40B4-BE49-F238E27FC236}">
                  <a16:creationId xmlns:a16="http://schemas.microsoft.com/office/drawing/2014/main" id="{50BC123F-B2B4-4AE2-91E1-2621213B6B5C}"/>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17" name="グループ化 216">
            <a:extLst>
              <a:ext uri="{FF2B5EF4-FFF2-40B4-BE49-F238E27FC236}">
                <a16:creationId xmlns:a16="http://schemas.microsoft.com/office/drawing/2014/main" id="{D7B294C8-8ADB-4DD3-94C3-044383FB7E41}"/>
              </a:ext>
            </a:extLst>
          </p:cNvPr>
          <p:cNvGrpSpPr/>
          <p:nvPr/>
        </p:nvGrpSpPr>
        <p:grpSpPr>
          <a:xfrm>
            <a:off x="3204004" y="2930535"/>
            <a:ext cx="1044230" cy="296880"/>
            <a:chOff x="3397019" y="3232140"/>
            <a:chExt cx="1128082" cy="333257"/>
          </a:xfrm>
        </p:grpSpPr>
        <p:sp>
          <p:nvSpPr>
            <p:cNvPr id="218" name="右矢印 118">
              <a:extLst>
                <a:ext uri="{FF2B5EF4-FFF2-40B4-BE49-F238E27FC236}">
                  <a16:creationId xmlns:a16="http://schemas.microsoft.com/office/drawing/2014/main" id="{FFA7DDBF-D0A2-4723-BF51-EDBEEF7FCB74}"/>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右矢印 119">
              <a:extLst>
                <a:ext uri="{FF2B5EF4-FFF2-40B4-BE49-F238E27FC236}">
                  <a16:creationId xmlns:a16="http://schemas.microsoft.com/office/drawing/2014/main" id="{296D9088-AA2F-4A4E-9464-9E54B4A24683}"/>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9" name="テキスト ボックス 178">
            <a:extLst>
              <a:ext uri="{FF2B5EF4-FFF2-40B4-BE49-F238E27FC236}">
                <a16:creationId xmlns:a16="http://schemas.microsoft.com/office/drawing/2014/main" id="{0E0EC3D4-172E-4B2C-B8DE-99786B12BB2C}"/>
              </a:ext>
            </a:extLst>
          </p:cNvPr>
          <p:cNvSpPr txBox="1"/>
          <p:nvPr/>
        </p:nvSpPr>
        <p:spPr>
          <a:xfrm>
            <a:off x="3718931" y="3115434"/>
            <a:ext cx="252000" cy="3462333"/>
          </a:xfrm>
          <a:prstGeom prst="rect">
            <a:avLst/>
          </a:prstGeom>
          <a:solidFill>
            <a:schemeClr val="bg1"/>
          </a:solidFill>
          <a:ln w="9525" cmpd="dbl">
            <a:solidFill>
              <a:schemeClr val="tx1"/>
            </a:solidFill>
          </a:ln>
          <a:effectLst/>
        </p:spPr>
        <p:txBody>
          <a:bodyPr vert="eaVert" wrap="none" lIns="29250" rIns="0" rtlCol="0" anchor="ctr">
            <a:noAutofit/>
          </a:bodyPr>
          <a:lstStyle/>
          <a:p>
            <a:pPr algn="ctr"/>
            <a:r>
              <a:rPr lang="ja-JP" altLang="en-US" sz="1200" kern="0" spc="-89" dirty="0">
                <a:latin typeface="Meiryo UI" panose="020B0604030504040204" pitchFamily="50" charset="-128"/>
                <a:ea typeface="Meiryo UI" panose="020B0604030504040204" pitchFamily="50" charset="-128"/>
                <a:cs typeface="Meiryo UI" panose="020B0604030504040204" pitchFamily="50" charset="-128"/>
              </a:rPr>
              <a:t>利用者</a:t>
            </a:r>
            <a:r>
              <a:rPr kumimoji="0" lang="ja-JP" altLang="en-US" sz="1200" kern="0" spc="-89" dirty="0">
                <a:latin typeface="Meiryo UI" panose="020B0604030504040204" pitchFamily="50" charset="-128"/>
                <a:ea typeface="Meiryo UI" panose="020B0604030504040204" pitchFamily="50" charset="-128"/>
                <a:cs typeface="Meiryo UI" panose="020B0604030504040204" pitchFamily="50" charset="-128"/>
              </a:rPr>
              <a:t>コネクタ</a:t>
            </a:r>
          </a:p>
        </p:txBody>
      </p:sp>
      <p:sp>
        <p:nvSpPr>
          <p:cNvPr id="180" name="正方形/長方形 179">
            <a:extLst>
              <a:ext uri="{FF2B5EF4-FFF2-40B4-BE49-F238E27FC236}">
                <a16:creationId xmlns:a16="http://schemas.microsoft.com/office/drawing/2014/main" id="{10852F9D-66DF-4DBE-8E41-92D0CBD389ED}"/>
              </a:ext>
            </a:extLst>
          </p:cNvPr>
          <p:cNvSpPr/>
          <p:nvPr/>
        </p:nvSpPr>
        <p:spPr>
          <a:xfrm>
            <a:off x="3431704" y="2725768"/>
            <a:ext cx="252000" cy="3852000"/>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vert="eaVert" rtlCol="0" anchor="ctr" anchorCtr="0"/>
          <a:lstStyle/>
          <a:p>
            <a:pPr algn="ctr"/>
            <a:r>
              <a:rPr lang="ja-JP" altLang="en-US" sz="1050">
                <a:solidFill>
                  <a:schemeClr val="tx1"/>
                </a:solidFill>
                <a:latin typeface="Meiryo UI" panose="020B0604030504040204" pitchFamily="50" charset="-128"/>
                <a:ea typeface="Meiryo UI" panose="020B0604030504040204" pitchFamily="50" charset="-128"/>
                <a:cs typeface="Meiryo UI" panose="020B0604030504040204" pitchFamily="50" charset="-128"/>
              </a:rPr>
              <a:t>利用者アプリ</a:t>
            </a:r>
          </a:p>
        </p:txBody>
      </p:sp>
      <p:sp>
        <p:nvSpPr>
          <p:cNvPr id="101" name="正方形/長方形 100">
            <a:extLst>
              <a:ext uri="{FF2B5EF4-FFF2-40B4-BE49-F238E27FC236}">
                <a16:creationId xmlns:a16="http://schemas.microsoft.com/office/drawing/2014/main" id="{DBCAD0B4-D60D-4A30-8911-789E7B932F59}"/>
              </a:ext>
            </a:extLst>
          </p:cNvPr>
          <p:cNvSpPr/>
          <p:nvPr/>
        </p:nvSpPr>
        <p:spPr>
          <a:xfrm>
            <a:off x="8468732" y="3266642"/>
            <a:ext cx="1616097" cy="276999"/>
          </a:xfrm>
          <a:prstGeom prst="rect">
            <a:avLst/>
          </a:prstGeom>
          <a:solidFill>
            <a:schemeClr val="bg1"/>
          </a:solidFill>
          <a:ln>
            <a:solidFill>
              <a:schemeClr val="tx1"/>
            </a:solidFill>
          </a:ln>
        </p:spPr>
        <p:txBody>
          <a:bodyPr wrap="square">
            <a:spAutoFit/>
          </a:bodyPr>
          <a:lstStyle/>
          <a:p>
            <a:pPr algn="ctr"/>
            <a:r>
              <a:rPr lang="ja-JP" altLang="en-US" sz="1200">
                <a:latin typeface="Meiryo UI" panose="020B0604030504040204" pitchFamily="50" charset="-128"/>
                <a:ea typeface="Meiryo UI" panose="020B0604030504040204" pitchFamily="50" charset="-128"/>
                <a:cs typeface="Meiryo UI" panose="020B0604030504040204" pitchFamily="50" charset="-128"/>
              </a:rPr>
              <a:t>データカタログ公開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23" name="テキスト プレースホルダー 1">
            <a:extLst>
              <a:ext uri="{FF2B5EF4-FFF2-40B4-BE49-F238E27FC236}">
                <a16:creationId xmlns:a16="http://schemas.microsoft.com/office/drawing/2014/main" id="{CEFF903D-DA9B-47E5-F9F0-6D990805240C}"/>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r>
              <a:rPr lang="en-US" altLang="ja-JP"/>
              <a:t>6.2. </a:t>
            </a:r>
            <a:r>
              <a:rPr lang="ja-JP" altLang="en-US"/>
              <a:t>契約に基づく限定データを連携するための機能</a:t>
            </a:r>
          </a:p>
        </p:txBody>
      </p:sp>
      <p:sp>
        <p:nvSpPr>
          <p:cNvPr id="111" name="矢印: 五方向 110">
            <a:extLst>
              <a:ext uri="{FF2B5EF4-FFF2-40B4-BE49-F238E27FC236}">
                <a16:creationId xmlns:a16="http://schemas.microsoft.com/office/drawing/2014/main" id="{7ABA6B3F-0FFA-BF48-758F-955A6325D5D5}"/>
              </a:ext>
            </a:extLst>
          </p:cNvPr>
          <p:cNvSpPr/>
          <p:nvPr/>
        </p:nvSpPr>
        <p:spPr>
          <a:xfrm rot="5400000">
            <a:off x="-146434" y="3888216"/>
            <a:ext cx="847656"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113" name="矢印: 五方向 112">
            <a:extLst>
              <a:ext uri="{FF2B5EF4-FFF2-40B4-BE49-F238E27FC236}">
                <a16:creationId xmlns:a16="http://schemas.microsoft.com/office/drawing/2014/main" id="{B58C9B1E-1B8F-9A20-3AF7-4701A2D82FB5}"/>
              </a:ext>
            </a:extLst>
          </p:cNvPr>
          <p:cNvSpPr/>
          <p:nvPr/>
        </p:nvSpPr>
        <p:spPr>
          <a:xfrm rot="5400000">
            <a:off x="-341775" y="5000551"/>
            <a:ext cx="1238335"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114" name="矢印: 五方向 113">
            <a:extLst>
              <a:ext uri="{FF2B5EF4-FFF2-40B4-BE49-F238E27FC236}">
                <a16:creationId xmlns:a16="http://schemas.microsoft.com/office/drawing/2014/main" id="{006E4EDB-B1C0-CBDC-8220-32D511795A95}"/>
              </a:ext>
            </a:extLst>
          </p:cNvPr>
          <p:cNvSpPr/>
          <p:nvPr/>
        </p:nvSpPr>
        <p:spPr>
          <a:xfrm rot="5400000">
            <a:off x="-100050" y="6043856"/>
            <a:ext cx="754888"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確認</a:t>
            </a:r>
          </a:p>
        </p:txBody>
      </p:sp>
      <p:sp>
        <p:nvSpPr>
          <p:cNvPr id="122" name="矢印: 五方向 121">
            <a:extLst>
              <a:ext uri="{FF2B5EF4-FFF2-40B4-BE49-F238E27FC236}">
                <a16:creationId xmlns:a16="http://schemas.microsoft.com/office/drawing/2014/main" id="{519D7D9F-BD43-FACA-E338-45480FD40DED}"/>
              </a:ext>
            </a:extLst>
          </p:cNvPr>
          <p:cNvSpPr/>
          <p:nvPr/>
        </p:nvSpPr>
        <p:spPr>
          <a:xfrm rot="5400000">
            <a:off x="-371087" y="2749363"/>
            <a:ext cx="1296960" cy="387359"/>
          </a:xfrm>
          <a:prstGeom prst="homePlate">
            <a:avLst>
              <a:gd name="adj" fmla="val 19607"/>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企画</a:t>
            </a:r>
          </a:p>
        </p:txBody>
      </p:sp>
      <p:sp>
        <p:nvSpPr>
          <p:cNvPr id="125" name="矢印: 五方向 124">
            <a:extLst>
              <a:ext uri="{FF2B5EF4-FFF2-40B4-BE49-F238E27FC236}">
                <a16:creationId xmlns:a16="http://schemas.microsoft.com/office/drawing/2014/main" id="{662F0FDA-994F-7474-6C8B-2E6D996267C3}"/>
              </a:ext>
            </a:extLst>
          </p:cNvPr>
          <p:cNvSpPr/>
          <p:nvPr/>
        </p:nvSpPr>
        <p:spPr>
          <a:xfrm rot="5400000">
            <a:off x="11441596" y="3888216"/>
            <a:ext cx="847656"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132" name="矢印: 五方向 131">
            <a:extLst>
              <a:ext uri="{FF2B5EF4-FFF2-40B4-BE49-F238E27FC236}">
                <a16:creationId xmlns:a16="http://schemas.microsoft.com/office/drawing/2014/main" id="{30734631-8E9E-90E1-00A8-B0D5D57805DA}"/>
              </a:ext>
            </a:extLst>
          </p:cNvPr>
          <p:cNvSpPr/>
          <p:nvPr/>
        </p:nvSpPr>
        <p:spPr>
          <a:xfrm rot="5400000">
            <a:off x="11246255" y="5000551"/>
            <a:ext cx="1238335"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140" name="矢印: 五方向 139">
            <a:extLst>
              <a:ext uri="{FF2B5EF4-FFF2-40B4-BE49-F238E27FC236}">
                <a16:creationId xmlns:a16="http://schemas.microsoft.com/office/drawing/2014/main" id="{28EDBD48-7FD0-F6F7-6D73-86C38DE7B140}"/>
              </a:ext>
            </a:extLst>
          </p:cNvPr>
          <p:cNvSpPr/>
          <p:nvPr/>
        </p:nvSpPr>
        <p:spPr>
          <a:xfrm rot="5400000">
            <a:off x="11487979" y="6043856"/>
            <a:ext cx="754889" cy="387359"/>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確認</a:t>
            </a:r>
          </a:p>
        </p:txBody>
      </p:sp>
      <p:sp>
        <p:nvSpPr>
          <p:cNvPr id="173" name="矢印: 五方向 172">
            <a:extLst>
              <a:ext uri="{FF2B5EF4-FFF2-40B4-BE49-F238E27FC236}">
                <a16:creationId xmlns:a16="http://schemas.microsoft.com/office/drawing/2014/main" id="{63CF78AD-9E91-D049-BF44-EC47F46236E7}"/>
              </a:ext>
            </a:extLst>
          </p:cNvPr>
          <p:cNvSpPr/>
          <p:nvPr/>
        </p:nvSpPr>
        <p:spPr>
          <a:xfrm rot="5400000">
            <a:off x="11216943" y="2749363"/>
            <a:ext cx="1296960" cy="387359"/>
          </a:xfrm>
          <a:prstGeom prst="homePlate">
            <a:avLst>
              <a:gd name="adj" fmla="val 19607"/>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企画</a:t>
            </a:r>
          </a:p>
        </p:txBody>
      </p:sp>
      <p:sp>
        <p:nvSpPr>
          <p:cNvPr id="174" name="正方形/長方形 173">
            <a:extLst>
              <a:ext uri="{FF2B5EF4-FFF2-40B4-BE49-F238E27FC236}">
                <a16:creationId xmlns:a16="http://schemas.microsoft.com/office/drawing/2014/main" id="{A49D6496-4C1B-0571-E9D0-8D9D3D1E1FD5}"/>
              </a:ext>
            </a:extLst>
          </p:cNvPr>
          <p:cNvSpPr/>
          <p:nvPr/>
        </p:nvSpPr>
        <p:spPr>
          <a:xfrm>
            <a:off x="10409240" y="39721"/>
            <a:ext cx="1542270" cy="531692"/>
          </a:xfrm>
          <a:prstGeom prst="rect">
            <a:avLst/>
          </a:prstGeom>
          <a:solidFill>
            <a:schemeClr val="accent1"/>
          </a:solidFill>
        </p:spPr>
        <p:txBody>
          <a:bodyPr wrap="none" anchor="ctr">
            <a:noAutofit/>
          </a:bodyPr>
          <a:lstStyle/>
          <a:p>
            <a:pPr algn="ctr"/>
            <a:r>
              <a:rPr lang="ja-JP" altLang="en-US" sz="1100">
                <a:solidFill>
                  <a:schemeClr val="bg1"/>
                </a:solidFill>
                <a:latin typeface="Meiryo UI" panose="020B0604030504040204" pitchFamily="50" charset="-128"/>
                <a:ea typeface="Meiryo UI" panose="020B0604030504040204" pitchFamily="50" charset="-128"/>
              </a:rPr>
              <a:t>対象読者：すべての方</a:t>
            </a:r>
          </a:p>
        </p:txBody>
      </p:sp>
      <p:sp>
        <p:nvSpPr>
          <p:cNvPr id="2" name="正方形/長方形 1">
            <a:extLst>
              <a:ext uri="{FF2B5EF4-FFF2-40B4-BE49-F238E27FC236}">
                <a16:creationId xmlns:a16="http://schemas.microsoft.com/office/drawing/2014/main" id="{EDFE2EB7-0795-D618-6146-859D5AD7E0BC}"/>
              </a:ext>
            </a:extLst>
          </p:cNvPr>
          <p:cNvSpPr/>
          <p:nvPr/>
        </p:nvSpPr>
        <p:spPr>
          <a:xfrm>
            <a:off x="4280475" y="4077377"/>
            <a:ext cx="3093014" cy="307777"/>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⑥データ利用マッチング</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契約</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決済</a:t>
            </a:r>
          </a:p>
        </p:txBody>
      </p:sp>
      <p:sp>
        <p:nvSpPr>
          <p:cNvPr id="3" name="正方形/長方形 2">
            <a:extLst>
              <a:ext uri="{FF2B5EF4-FFF2-40B4-BE49-F238E27FC236}">
                <a16:creationId xmlns:a16="http://schemas.microsoft.com/office/drawing/2014/main" id="{F9A8260E-0016-03E0-429F-672A36CB17F7}"/>
              </a:ext>
            </a:extLst>
          </p:cNvPr>
          <p:cNvSpPr/>
          <p:nvPr/>
        </p:nvSpPr>
        <p:spPr>
          <a:xfrm>
            <a:off x="4281988" y="5431634"/>
            <a:ext cx="3092400" cy="307905"/>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⑧認可に基づくデータ交換制御</a:t>
            </a:r>
          </a:p>
        </p:txBody>
      </p:sp>
      <p:sp>
        <p:nvSpPr>
          <p:cNvPr id="4" name="正方形/長方形 3">
            <a:extLst>
              <a:ext uri="{FF2B5EF4-FFF2-40B4-BE49-F238E27FC236}">
                <a16:creationId xmlns:a16="http://schemas.microsoft.com/office/drawing/2014/main" id="{C2659F3C-7CD6-483B-E278-BFF0E479546E}"/>
              </a:ext>
            </a:extLst>
          </p:cNvPr>
          <p:cNvSpPr/>
          <p:nvPr/>
        </p:nvSpPr>
        <p:spPr>
          <a:xfrm>
            <a:off x="4245240" y="2753854"/>
            <a:ext cx="3085424" cy="307905"/>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cs typeface="メイリオ" panose="020B0604030504040204" pitchFamily="50" charset="-128"/>
              </a:rPr>
              <a:t>②カタログ横断検索</a:t>
            </a:r>
          </a:p>
        </p:txBody>
      </p:sp>
      <p:sp>
        <p:nvSpPr>
          <p:cNvPr id="5" name="正方形/長方形 4">
            <a:extLst>
              <a:ext uri="{FF2B5EF4-FFF2-40B4-BE49-F238E27FC236}">
                <a16:creationId xmlns:a16="http://schemas.microsoft.com/office/drawing/2014/main" id="{1A29DEEB-5838-8E4A-083E-9CD48BA70198}"/>
              </a:ext>
            </a:extLst>
          </p:cNvPr>
          <p:cNvSpPr/>
          <p:nvPr/>
        </p:nvSpPr>
        <p:spPr>
          <a:xfrm>
            <a:off x="4245240" y="5942014"/>
            <a:ext cx="3120487" cy="307905"/>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spAutoFit/>
          </a:bodyPr>
          <a:lstStyle/>
          <a:p>
            <a:pPr algn="ctr"/>
            <a:r>
              <a:rPr lang="ja-JP" altLang="en-US" sz="1401">
                <a:latin typeface="Meiryo UI" panose="020B0604030504040204" pitchFamily="50" charset="-128"/>
                <a:ea typeface="Meiryo UI" panose="020B0604030504040204" pitchFamily="50" charset="-128"/>
              </a:rPr>
              <a:t>⑨来歴管理</a:t>
            </a:r>
          </a:p>
        </p:txBody>
      </p:sp>
      <p:sp>
        <p:nvSpPr>
          <p:cNvPr id="6" name="正方形/長方形 5">
            <a:extLst>
              <a:ext uri="{FF2B5EF4-FFF2-40B4-BE49-F238E27FC236}">
                <a16:creationId xmlns:a16="http://schemas.microsoft.com/office/drawing/2014/main" id="{41937ABF-84C2-63E4-29DF-A7D1D68E3E98}"/>
              </a:ext>
            </a:extLst>
          </p:cNvPr>
          <p:cNvSpPr/>
          <p:nvPr/>
        </p:nvSpPr>
        <p:spPr>
          <a:xfrm>
            <a:off x="4281374" y="4902077"/>
            <a:ext cx="3093014" cy="307905"/>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④データ交換</a:t>
            </a:r>
            <a:endParaRPr lang="en-US" altLang="ja-JP" sz="1401"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2A080E55-2567-B8E1-2385-088765E97B73}"/>
              </a:ext>
            </a:extLst>
          </p:cNvPr>
          <p:cNvSpPr/>
          <p:nvPr/>
        </p:nvSpPr>
        <p:spPr>
          <a:xfrm>
            <a:off x="4241442" y="2294564"/>
            <a:ext cx="3093014" cy="307905"/>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cs typeface="Meiryo UI" panose="020B0604030504040204" pitchFamily="50" charset="-128"/>
              </a:rPr>
              <a:t>⑤</a:t>
            </a:r>
            <a:r>
              <a:rPr lang="en-US" altLang="ja-JP" sz="1401" dirty="0">
                <a:latin typeface="Meiryo UI" panose="020B0604030504040204" pitchFamily="50" charset="-128"/>
                <a:ea typeface="Meiryo UI" panose="020B0604030504040204" pitchFamily="50" charset="-128"/>
                <a:cs typeface="Meiryo UI" panose="020B0604030504040204" pitchFamily="50" charset="-128"/>
              </a:rPr>
              <a:t>ID</a:t>
            </a:r>
            <a:r>
              <a:rPr lang="ja-JP" altLang="en-US" sz="1401" dirty="0">
                <a:latin typeface="Meiryo UI" panose="020B0604030504040204" pitchFamily="50" charset="-128"/>
                <a:ea typeface="Meiryo UI" panose="020B0604030504040204" pitchFamily="50" charset="-128"/>
                <a:cs typeface="Meiryo UI" panose="020B0604030504040204" pitchFamily="50" charset="-128"/>
              </a:rPr>
              <a:t>申請・発行・</a:t>
            </a:r>
            <a:r>
              <a:rPr lang="en-US" altLang="ja-JP" sz="1401" dirty="0">
                <a:latin typeface="Meiryo UI" panose="020B0604030504040204" pitchFamily="50" charset="-128"/>
                <a:ea typeface="Meiryo UI" panose="020B0604030504040204" pitchFamily="50" charset="-128"/>
                <a:cs typeface="Meiryo UI" panose="020B0604030504040204" pitchFamily="50" charset="-128"/>
              </a:rPr>
              <a:t>IdP</a:t>
            </a:r>
            <a:r>
              <a:rPr lang="ja-JP" altLang="en-US" sz="1401" dirty="0">
                <a:latin typeface="Meiryo UI" panose="020B0604030504040204" pitchFamily="50" charset="-128"/>
                <a:ea typeface="Meiryo UI" panose="020B0604030504040204" pitchFamily="50" charset="-128"/>
                <a:cs typeface="Meiryo UI" panose="020B0604030504040204" pitchFamily="50" charset="-128"/>
              </a:rPr>
              <a:t>（認証）</a:t>
            </a:r>
          </a:p>
        </p:txBody>
      </p:sp>
      <p:sp>
        <p:nvSpPr>
          <p:cNvPr id="9" name="正方形/長方形 8">
            <a:extLst>
              <a:ext uri="{FF2B5EF4-FFF2-40B4-BE49-F238E27FC236}">
                <a16:creationId xmlns:a16="http://schemas.microsoft.com/office/drawing/2014/main" id="{2220D450-988E-FB92-9B96-17F65D930AE5}"/>
              </a:ext>
            </a:extLst>
          </p:cNvPr>
          <p:cNvSpPr/>
          <p:nvPr/>
        </p:nvSpPr>
        <p:spPr>
          <a:xfrm>
            <a:off x="4245240" y="3126236"/>
            <a:ext cx="3085424" cy="307905"/>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cs typeface="メイリオ" panose="020B0604030504040204" pitchFamily="50" charset="-128"/>
              </a:rPr>
              <a:t>③データカタログ詳細情報取得</a:t>
            </a:r>
          </a:p>
        </p:txBody>
      </p:sp>
      <p:sp>
        <p:nvSpPr>
          <p:cNvPr id="10" name="正方形/長方形 9">
            <a:extLst>
              <a:ext uri="{FF2B5EF4-FFF2-40B4-BE49-F238E27FC236}">
                <a16:creationId xmlns:a16="http://schemas.microsoft.com/office/drawing/2014/main" id="{7953107A-540F-F98D-FE39-E51149E4A47A}"/>
              </a:ext>
            </a:extLst>
          </p:cNvPr>
          <p:cNvSpPr/>
          <p:nvPr/>
        </p:nvSpPr>
        <p:spPr>
          <a:xfrm>
            <a:off x="4670425" y="1619740"/>
            <a:ext cx="2656563" cy="230832"/>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nchor="ctr">
            <a:spAutoFit/>
          </a:bodyPr>
          <a:lstStyle/>
          <a:p>
            <a:r>
              <a:rPr lang="ja-JP" altLang="en-US" sz="900" dirty="0">
                <a:latin typeface="Meiryo UI" panose="020B0604030504040204" pitchFamily="50" charset="-128"/>
                <a:ea typeface="Meiryo UI" panose="020B0604030504040204" pitchFamily="50" charset="-128"/>
                <a:cs typeface="Meiryo UI" panose="020B0604030504040204" pitchFamily="50" charset="-128"/>
              </a:rPr>
              <a:t>データの「発見」、「取得・活用」に関する機能①～④</a:t>
            </a:r>
          </a:p>
        </p:txBody>
      </p:sp>
      <p:sp>
        <p:nvSpPr>
          <p:cNvPr id="11" name="正方形/長方形 10">
            <a:extLst>
              <a:ext uri="{FF2B5EF4-FFF2-40B4-BE49-F238E27FC236}">
                <a16:creationId xmlns:a16="http://schemas.microsoft.com/office/drawing/2014/main" id="{85FF0ABF-AE44-B3D1-A0EB-23D3D4666C14}"/>
              </a:ext>
            </a:extLst>
          </p:cNvPr>
          <p:cNvSpPr/>
          <p:nvPr/>
        </p:nvSpPr>
        <p:spPr>
          <a:xfrm>
            <a:off x="4670425" y="1891074"/>
            <a:ext cx="2656563" cy="230832"/>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nchor="ctr">
            <a:spAutoFit/>
          </a:bodyPr>
          <a:lstStyle/>
          <a:p>
            <a:r>
              <a:rPr lang="ja-JP" altLang="en-US" sz="900" dirty="0">
                <a:latin typeface="Meiryo UI" panose="020B0604030504040204" pitchFamily="50" charset="-128"/>
                <a:ea typeface="Meiryo UI" panose="020B0604030504040204" pitchFamily="50" charset="-128"/>
                <a:cs typeface="Meiryo UI" panose="020B0604030504040204" pitchFamily="50" charset="-128"/>
              </a:rPr>
              <a:t>契約に基づく限定データの提供機能⑤～⑨</a:t>
            </a:r>
          </a:p>
        </p:txBody>
      </p:sp>
      <p:sp>
        <p:nvSpPr>
          <p:cNvPr id="12" name="テキスト ボックス 11">
            <a:extLst>
              <a:ext uri="{FF2B5EF4-FFF2-40B4-BE49-F238E27FC236}">
                <a16:creationId xmlns:a16="http://schemas.microsoft.com/office/drawing/2014/main" id="{EF98DFB8-341C-08C3-3F8F-FD8F74A51B03}"/>
              </a:ext>
            </a:extLst>
          </p:cNvPr>
          <p:cNvSpPr txBox="1"/>
          <p:nvPr/>
        </p:nvSpPr>
        <p:spPr>
          <a:xfrm>
            <a:off x="4139864" y="1758102"/>
            <a:ext cx="613673" cy="276999"/>
          </a:xfrm>
          <a:prstGeom prst="rect">
            <a:avLst/>
          </a:prstGeom>
          <a:noFill/>
          <a:ln>
            <a:noFill/>
          </a:ln>
        </p:spPr>
        <p:txBody>
          <a:bodyPr wrap="square" rtlCol="0" anchor="ctr">
            <a:spAutoFit/>
          </a:bodyPr>
          <a:lstStyle/>
          <a:p>
            <a:pPr algn="ctr"/>
            <a:r>
              <a:rPr lang="ja-JP" altLang="en-US" sz="1200" dirty="0">
                <a:latin typeface="Meiryo UI" panose="020B0604030504040204" pitchFamily="50" charset="-128"/>
                <a:ea typeface="Meiryo UI" panose="020B0604030504040204" pitchFamily="50" charset="-128"/>
              </a:rPr>
              <a:t>凡例</a:t>
            </a:r>
          </a:p>
        </p:txBody>
      </p:sp>
      <p:sp>
        <p:nvSpPr>
          <p:cNvPr id="13" name="正方形/長方形 12">
            <a:extLst>
              <a:ext uri="{FF2B5EF4-FFF2-40B4-BE49-F238E27FC236}">
                <a16:creationId xmlns:a16="http://schemas.microsoft.com/office/drawing/2014/main" id="{0BFDA201-A8CB-42F1-4FEB-B1FA25A005F5}"/>
              </a:ext>
            </a:extLst>
          </p:cNvPr>
          <p:cNvSpPr/>
          <p:nvPr/>
        </p:nvSpPr>
        <p:spPr>
          <a:xfrm>
            <a:off x="4248234" y="1517701"/>
            <a:ext cx="3134409" cy="705935"/>
          </a:xfrm>
          <a:prstGeom prst="rect">
            <a:avLst/>
          </a:prstGeom>
          <a:noFill/>
          <a:ln>
            <a:solidFill>
              <a:schemeClr val="tx1"/>
            </a:solidFill>
          </a:ln>
        </p:spPr>
        <p:txBody>
          <a:bodyPr wrap="square" anchor="ctr">
            <a:noAutofit/>
          </a:bodyPr>
          <a:lstStyle/>
          <a:p>
            <a:endParaRPr lang="ja-JP" altLang="en-US" sz="985">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テキスト ボックス 13">
            <a:extLst>
              <a:ext uri="{FF2B5EF4-FFF2-40B4-BE49-F238E27FC236}">
                <a16:creationId xmlns:a16="http://schemas.microsoft.com/office/drawing/2014/main" id="{D6C39D52-5F8C-6465-9752-2A797B25971A}"/>
              </a:ext>
            </a:extLst>
          </p:cNvPr>
          <p:cNvSpPr txBox="1"/>
          <p:nvPr/>
        </p:nvSpPr>
        <p:spPr>
          <a:xfrm>
            <a:off x="4508743" y="3815421"/>
            <a:ext cx="2539136" cy="304466"/>
          </a:xfrm>
          <a:prstGeom prst="rect">
            <a:avLst/>
          </a:prstGeom>
          <a:noFill/>
          <a:ln>
            <a:noFill/>
          </a:ln>
        </p:spPr>
        <p:txBody>
          <a:bodyPr wrap="square" rtlCol="0">
            <a:spAutoFit/>
          </a:bodyPr>
          <a:lstStyle/>
          <a:p>
            <a:pPr algn="ctr"/>
            <a:r>
              <a:rPr lang="ja-JP" altLang="en-US" sz="1138" dirty="0">
                <a:latin typeface="Meiryo UI" panose="020B0604030504040204" pitchFamily="50" charset="-128"/>
                <a:ea typeface="Meiryo UI" panose="020B0604030504040204" pitchFamily="50" charset="-128"/>
              </a:rPr>
              <a:t>データ取引市場連携</a:t>
            </a:r>
          </a:p>
        </p:txBody>
      </p:sp>
      <p:sp>
        <p:nvSpPr>
          <p:cNvPr id="15" name="テキスト ボックス 14">
            <a:extLst>
              <a:ext uri="{FF2B5EF4-FFF2-40B4-BE49-F238E27FC236}">
                <a16:creationId xmlns:a16="http://schemas.microsoft.com/office/drawing/2014/main" id="{33AD3FE1-D540-B3C1-A900-B56B39239A8C}"/>
              </a:ext>
            </a:extLst>
          </p:cNvPr>
          <p:cNvSpPr txBox="1"/>
          <p:nvPr/>
        </p:nvSpPr>
        <p:spPr>
          <a:xfrm>
            <a:off x="7919604" y="2387025"/>
            <a:ext cx="2124000" cy="307777"/>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①データカタログ作成ツール</a:t>
            </a:r>
          </a:p>
        </p:txBody>
      </p:sp>
      <p:sp>
        <p:nvSpPr>
          <p:cNvPr id="16" name="正方形/長方形 15">
            <a:extLst>
              <a:ext uri="{FF2B5EF4-FFF2-40B4-BE49-F238E27FC236}">
                <a16:creationId xmlns:a16="http://schemas.microsoft.com/office/drawing/2014/main" id="{4910B51E-4962-1BB7-AD15-36BACC0F1A7E}"/>
              </a:ext>
            </a:extLst>
          </p:cNvPr>
          <p:cNvSpPr/>
          <p:nvPr/>
        </p:nvSpPr>
        <p:spPr>
          <a:xfrm>
            <a:off x="7919604" y="4614850"/>
            <a:ext cx="1062003" cy="307905"/>
          </a:xfrm>
          <a:prstGeom prst="rect">
            <a:avLst/>
          </a:prstGeom>
          <a:solidFill>
            <a:schemeClr val="accent2">
              <a:lumMod val="20000"/>
              <a:lumOff val="80000"/>
            </a:schemeClr>
          </a:solidFill>
          <a:ln>
            <a:solidFill>
              <a:srgbClr val="FF0000"/>
            </a:solidFill>
          </a:ln>
          <a:effectLst>
            <a:outerShdw blurRad="50800" dist="38100" dir="2700000" algn="tl" rotWithShape="0">
              <a:prstClr val="black">
                <a:alpha val="40000"/>
              </a:prstClr>
            </a:outerShdw>
          </a:effectLst>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⑦認可</a:t>
            </a:r>
          </a:p>
        </p:txBody>
      </p:sp>
      <p:sp>
        <p:nvSpPr>
          <p:cNvPr id="17" name="テキスト ボックス 16">
            <a:extLst>
              <a:ext uri="{FF2B5EF4-FFF2-40B4-BE49-F238E27FC236}">
                <a16:creationId xmlns:a16="http://schemas.microsoft.com/office/drawing/2014/main" id="{6139807D-F623-0C08-088A-D7F039FCFB9C}"/>
              </a:ext>
            </a:extLst>
          </p:cNvPr>
          <p:cNvSpPr txBox="1"/>
          <p:nvPr/>
        </p:nvSpPr>
        <p:spPr>
          <a:xfrm>
            <a:off x="7631150" y="3658067"/>
            <a:ext cx="252000" cy="2919700"/>
          </a:xfrm>
          <a:prstGeom prst="rect">
            <a:avLst/>
          </a:prstGeom>
          <a:solidFill>
            <a:schemeClr val="bg1"/>
          </a:solidFill>
          <a:ln w="9525" cmpd="dbl">
            <a:solidFill>
              <a:schemeClr val="tx1"/>
            </a:solidFill>
          </a:ln>
          <a:effectLst/>
        </p:spPr>
        <p:txBody>
          <a:bodyPr vert="eaVert" wrap="none" lIns="29250" rIns="0" rtlCol="0" anchor="ctr">
            <a:noAutofit/>
          </a:bodyPr>
          <a:lstStyle/>
          <a:p>
            <a:pPr algn="ctr"/>
            <a:r>
              <a:rPr kumimoji="0" lang="ja-JP" altLang="en-US" sz="1200" kern="0" spc="-89" dirty="0">
                <a:latin typeface="Meiryo UI" panose="020B0604030504040204" pitchFamily="50" charset="-128"/>
                <a:ea typeface="Meiryo UI" panose="020B0604030504040204" pitchFamily="50" charset="-128"/>
                <a:cs typeface="Meiryo UI" panose="020B0604030504040204" pitchFamily="50" charset="-128"/>
              </a:rPr>
              <a:t>提供者コネクタ</a:t>
            </a:r>
          </a:p>
        </p:txBody>
      </p:sp>
    </p:spTree>
    <p:extLst>
      <p:ext uri="{BB962C8B-B14F-4D97-AF65-F5344CB8AC3E}">
        <p14:creationId xmlns:p14="http://schemas.microsoft.com/office/powerpoint/2010/main" val="2858369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lnSpcReduction="10000"/>
          </a:bodyPr>
          <a:lstStyle/>
          <a:p>
            <a:r>
              <a:rPr lang="en-US" altLang="ja-JP"/>
              <a:t>1</a:t>
            </a:r>
            <a:r>
              <a:rPr kumimoji="1" lang="en-US" altLang="ja-JP"/>
              <a:t>.</a:t>
            </a:r>
            <a:r>
              <a:rPr lang="ja-JP" altLang="en-US"/>
              <a:t> 分野間データ連携基盤の</a:t>
            </a:r>
            <a:r>
              <a:rPr lang="en-US" altLang="ja-JP"/>
              <a:t>2021</a:t>
            </a:r>
            <a:r>
              <a:rPr lang="ja-JP" altLang="en-US"/>
              <a:t>年度版の全体構成</a:t>
            </a:r>
          </a:p>
        </p:txBody>
      </p:sp>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95410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buFont typeface="Wingdings" panose="05000000000000000000" pitchFamily="2" charset="2"/>
              <a:buChar char="ü"/>
            </a:pPr>
            <a:r>
              <a:rPr kumimoji="1" lang="ja-JP" altLang="en-US" sz="1400">
                <a:latin typeface="Meiryo UI" panose="020B0604030504040204" pitchFamily="50" charset="-128"/>
                <a:ea typeface="Meiryo UI" panose="020B0604030504040204" pitchFamily="50" charset="-128"/>
              </a:rPr>
              <a:t>本資料では、分野間データ連携基盤の</a:t>
            </a:r>
            <a:r>
              <a:rPr kumimoji="1" lang="en-US" altLang="ja-JP" sz="1400">
                <a:latin typeface="Meiryo UI" panose="020B0604030504040204" pitchFamily="50" charset="-128"/>
                <a:ea typeface="Meiryo UI" panose="020B0604030504040204" pitchFamily="50" charset="-128"/>
              </a:rPr>
              <a:t>2021</a:t>
            </a:r>
            <a:r>
              <a:rPr kumimoji="1" lang="ja-JP" altLang="en-US" sz="1400">
                <a:latin typeface="Meiryo UI" panose="020B0604030504040204" pitchFamily="50" charset="-128"/>
                <a:ea typeface="Meiryo UI" panose="020B0604030504040204" pitchFamily="50" charset="-128"/>
              </a:rPr>
              <a:t>年度版で提供する機能について説明します。</a:t>
            </a:r>
          </a:p>
          <a:p>
            <a:pPr marL="285750" indent="-285750">
              <a:buFont typeface="Wingdings" panose="05000000000000000000" pitchFamily="2" charset="2"/>
              <a:buChar char="ü"/>
            </a:pPr>
            <a:r>
              <a:rPr kumimoji="1" lang="en-US" altLang="ja-JP" sz="1400">
                <a:latin typeface="Meiryo UI" panose="020B0604030504040204" pitchFamily="50" charset="-128"/>
                <a:ea typeface="Meiryo UI" panose="020B0604030504040204" pitchFamily="50" charset="-128"/>
              </a:rPr>
              <a:t>2</a:t>
            </a:r>
            <a:r>
              <a:rPr kumimoji="1" lang="ja-JP" altLang="en-US" sz="1400">
                <a:latin typeface="Meiryo UI" panose="020B0604030504040204" pitchFamily="50" charset="-128"/>
                <a:ea typeface="Meiryo UI" panose="020B0604030504040204" pitchFamily="50" charset="-128"/>
              </a:rPr>
              <a:t>章では、「データとデータカタログの関係性」、「データカタログサイトの構築に用いる</a:t>
            </a:r>
            <a:r>
              <a:rPr kumimoji="1" lang="en-US" altLang="ja-JP" sz="1400">
                <a:latin typeface="Meiryo UI" panose="020B0604030504040204" pitchFamily="50" charset="-128"/>
                <a:ea typeface="Meiryo UI" panose="020B0604030504040204" pitchFamily="50" charset="-128"/>
              </a:rPr>
              <a:t>OSS</a:t>
            </a:r>
            <a:r>
              <a:rPr kumimoji="1" lang="ja-JP" altLang="en-US" sz="1400">
                <a:latin typeface="Meiryo UI" panose="020B0604030504040204" pitchFamily="50" charset="-128"/>
                <a:ea typeface="Meiryo UI" panose="020B0604030504040204" pitchFamily="50" charset="-128"/>
              </a:rPr>
              <a:t>の</a:t>
            </a:r>
            <a:r>
              <a:rPr kumimoji="1" lang="en-US" altLang="ja-JP" sz="1400">
                <a:latin typeface="Meiryo UI" panose="020B0604030504040204" pitchFamily="50" charset="-128"/>
                <a:ea typeface="Meiryo UI" panose="020B0604030504040204" pitchFamily="50" charset="-128"/>
              </a:rPr>
              <a:t>CKAN</a:t>
            </a:r>
            <a:r>
              <a:rPr kumimoji="1" lang="ja-JP" altLang="en-US" sz="1400">
                <a:latin typeface="Meiryo UI" panose="020B0604030504040204" pitchFamily="50" charset="-128"/>
                <a:ea typeface="Meiryo UI" panose="020B0604030504040204" pitchFamily="50" charset="-128"/>
              </a:rPr>
              <a:t>」、「データカタログ作成ツール」についてご紹介、</a:t>
            </a:r>
            <a:r>
              <a:rPr kumimoji="1" lang="en-US" altLang="ja-JP" sz="1400">
                <a:latin typeface="Meiryo UI" panose="020B0604030504040204" pitchFamily="50" charset="-128"/>
                <a:ea typeface="Meiryo UI" panose="020B0604030504040204" pitchFamily="50" charset="-128"/>
              </a:rPr>
              <a:t>3</a:t>
            </a:r>
            <a:r>
              <a:rPr kumimoji="1" lang="ja-JP" altLang="en-US" sz="1400">
                <a:latin typeface="Meiryo UI" panose="020B0604030504040204" pitchFamily="50" charset="-128"/>
                <a:ea typeface="Meiryo UI" panose="020B0604030504040204" pitchFamily="50" charset="-128"/>
              </a:rPr>
              <a:t>章では、「横断検索」が提供するサービスについてご紹介し、</a:t>
            </a:r>
            <a:r>
              <a:rPr kumimoji="1" lang="en-US" altLang="ja-JP" sz="1400">
                <a:latin typeface="Meiryo UI" panose="020B0604030504040204" pitchFamily="50" charset="-128"/>
                <a:ea typeface="Meiryo UI" panose="020B0604030504040204" pitchFamily="50" charset="-128"/>
              </a:rPr>
              <a:t>4</a:t>
            </a:r>
            <a:r>
              <a:rPr kumimoji="1" lang="ja-JP" altLang="en-US" sz="1400">
                <a:latin typeface="Meiryo UI" panose="020B0604030504040204" pitchFamily="50" charset="-128"/>
                <a:ea typeface="Meiryo UI" panose="020B0604030504040204" pitchFamily="50" charset="-128"/>
              </a:rPr>
              <a:t>章では、試行環境として提供している「</a:t>
            </a:r>
            <a:r>
              <a:rPr kumimoji="1" lang="en-US" altLang="ja-JP" sz="1400">
                <a:latin typeface="Meiryo UI" panose="020B0604030504040204" pitchFamily="50" charset="-128"/>
                <a:ea typeface="Meiryo UI" panose="020B0604030504040204" pitchFamily="50" charset="-128"/>
              </a:rPr>
              <a:t>WebApp</a:t>
            </a:r>
            <a:r>
              <a:rPr kumimoji="1" lang="ja-JP" altLang="en-US" sz="1400">
                <a:latin typeface="Meiryo UI" panose="020B0604030504040204" pitchFamily="50" charset="-128"/>
                <a:ea typeface="Meiryo UI" panose="020B0604030504040204" pitchFamily="50" charset="-128"/>
              </a:rPr>
              <a:t>」をご紹介、</a:t>
            </a:r>
            <a:r>
              <a:rPr kumimoji="1" lang="en-US" altLang="ja-JP" sz="1400">
                <a:latin typeface="Meiryo UI" panose="020B0604030504040204" pitchFamily="50" charset="-128"/>
                <a:ea typeface="Meiryo UI" panose="020B0604030504040204" pitchFamily="50" charset="-128"/>
              </a:rPr>
              <a:t>5</a:t>
            </a:r>
            <a:r>
              <a:rPr kumimoji="1" lang="ja-JP" altLang="en-US" sz="1400">
                <a:latin typeface="Meiryo UI" panose="020B0604030504040204" pitchFamily="50" charset="-128"/>
                <a:ea typeface="Meiryo UI" panose="020B0604030504040204" pitchFamily="50" charset="-128"/>
              </a:rPr>
              <a:t>章では、データ提供者が提供するデータを「利用者コネクタ」を介して取得する方法についてご紹介し、</a:t>
            </a:r>
            <a:r>
              <a:rPr kumimoji="1" lang="en-US" altLang="ja-JP" sz="1400">
                <a:solidFill>
                  <a:schemeClr val="bg1"/>
                </a:solidFill>
                <a:latin typeface="Meiryo UI" panose="020B0604030504040204" pitchFamily="50" charset="-128"/>
                <a:ea typeface="Meiryo UI" panose="020B0604030504040204" pitchFamily="50" charset="-128"/>
              </a:rPr>
              <a:t>6</a:t>
            </a:r>
            <a:r>
              <a:rPr kumimoji="1" lang="ja-JP" altLang="en-US" sz="1400">
                <a:solidFill>
                  <a:schemeClr val="bg1"/>
                </a:solidFill>
                <a:latin typeface="Meiryo UI" panose="020B0604030504040204" pitchFamily="50" charset="-128"/>
                <a:ea typeface="Meiryo UI" panose="020B0604030504040204" pitchFamily="50" charset="-128"/>
              </a:rPr>
              <a:t>章では、データの利用者とデータ提供者間で必要になる「認証認可」、「契約管理」についてご紹介します。</a:t>
            </a:r>
          </a:p>
        </p:txBody>
      </p:sp>
      <p:grpSp>
        <p:nvGrpSpPr>
          <p:cNvPr id="4" name="グループ化 3">
            <a:extLst>
              <a:ext uri="{FF2B5EF4-FFF2-40B4-BE49-F238E27FC236}">
                <a16:creationId xmlns:a16="http://schemas.microsoft.com/office/drawing/2014/main" id="{DC3D3335-D7AB-4106-8327-70E133486DBB}"/>
              </a:ext>
            </a:extLst>
          </p:cNvPr>
          <p:cNvGrpSpPr/>
          <p:nvPr/>
        </p:nvGrpSpPr>
        <p:grpSpPr>
          <a:xfrm>
            <a:off x="268087" y="1612594"/>
            <a:ext cx="11581935" cy="5135226"/>
            <a:chOff x="268087" y="1612594"/>
            <a:chExt cx="11581935" cy="5135226"/>
          </a:xfrm>
        </p:grpSpPr>
        <p:sp>
          <p:nvSpPr>
            <p:cNvPr id="200" name="雲 199">
              <a:extLst>
                <a:ext uri="{FF2B5EF4-FFF2-40B4-BE49-F238E27FC236}">
                  <a16:creationId xmlns:a16="http://schemas.microsoft.com/office/drawing/2014/main" id="{3B20AF37-02A1-40C7-AF45-F701B2D96361}"/>
                </a:ext>
              </a:extLst>
            </p:cNvPr>
            <p:cNvSpPr/>
            <p:nvPr/>
          </p:nvSpPr>
          <p:spPr>
            <a:xfrm>
              <a:off x="3265452" y="1818225"/>
              <a:ext cx="2566756" cy="3393559"/>
            </a:xfrm>
            <a:prstGeom prst="cloud">
              <a:avLst/>
            </a:prstGeom>
            <a:solidFill>
              <a:sysClr val="window" lastClr="FFFFFF"/>
            </a:solidFill>
            <a:ln w="19050" cap="flat" cmpd="sng" algn="ctr">
              <a:solidFill>
                <a:sysClr val="windowText" lastClr="000000">
                  <a:lumMod val="50000"/>
                  <a:lumOff val="50000"/>
                </a:sysClr>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1" name="Rectangle 34">
              <a:extLst>
                <a:ext uri="{FF2B5EF4-FFF2-40B4-BE49-F238E27FC236}">
                  <a16:creationId xmlns:a16="http://schemas.microsoft.com/office/drawing/2014/main" id="{B5F22060-E15B-4668-B506-8B23E6EBDAEE}"/>
                </a:ext>
              </a:extLst>
            </p:cNvPr>
            <p:cNvSpPr/>
            <p:nvPr/>
          </p:nvSpPr>
          <p:spPr>
            <a:xfrm>
              <a:off x="370750" y="1956270"/>
              <a:ext cx="2700000" cy="2966055"/>
            </a:xfrm>
            <a:prstGeom prst="rect">
              <a:avLst/>
            </a:prstGeom>
            <a:solidFill>
              <a:sysClr val="window" lastClr="FFFFFF"/>
            </a:solidFill>
            <a:ln w="12700" cap="flat" cmpd="sng" algn="ctr">
              <a:solidFill>
                <a:sysClr val="windowText" lastClr="000000"/>
              </a:solidFill>
              <a:prstDash val="solid"/>
              <a:miter lim="800000"/>
            </a:ln>
            <a:effectLst/>
          </p:spPr>
          <p:txBody>
            <a:bodyPr lIns="108000" tIns="91440"/>
            <a:lstStyle/>
            <a:p>
              <a:pPr marL="0" marR="0" lvl="0" indent="0" defTabSz="1800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202" name="正方形/長方形 201">
              <a:extLst>
                <a:ext uri="{FF2B5EF4-FFF2-40B4-BE49-F238E27FC236}">
                  <a16:creationId xmlns:a16="http://schemas.microsoft.com/office/drawing/2014/main" id="{A9C47DFA-4104-4F68-9D16-036A9BC5187B}"/>
                </a:ext>
              </a:extLst>
            </p:cNvPr>
            <p:cNvSpPr/>
            <p:nvPr/>
          </p:nvSpPr>
          <p:spPr bwMode="auto">
            <a:xfrm>
              <a:off x="441700" y="2102880"/>
              <a:ext cx="2091464" cy="174014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3" name="Rectangle 34">
              <a:extLst>
                <a:ext uri="{FF2B5EF4-FFF2-40B4-BE49-F238E27FC236}">
                  <a16:creationId xmlns:a16="http://schemas.microsoft.com/office/drawing/2014/main" id="{05835F85-A232-4EEE-97FD-F172CB5899F0}"/>
                </a:ext>
              </a:extLst>
            </p:cNvPr>
            <p:cNvSpPr/>
            <p:nvPr/>
          </p:nvSpPr>
          <p:spPr>
            <a:xfrm>
              <a:off x="5948878" y="1938287"/>
              <a:ext cx="5681610" cy="2644078"/>
            </a:xfrm>
            <a:prstGeom prst="rect">
              <a:avLst/>
            </a:prstGeom>
            <a:solidFill>
              <a:sysClr val="window" lastClr="FFFFFF"/>
            </a:solidFill>
            <a:ln w="12700" cap="flat" cmpd="sng" algn="ctr">
              <a:solidFill>
                <a:sysClr val="windowText" lastClr="000000"/>
              </a:solidFill>
              <a:prstDash val="solid"/>
              <a:miter lim="800000"/>
            </a:ln>
            <a:effectLst/>
          </p:spPr>
          <p:txBody>
            <a:bodyPr lIns="72000" tIns="9144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204" name="正方形/長方形 203">
              <a:extLst>
                <a:ext uri="{FF2B5EF4-FFF2-40B4-BE49-F238E27FC236}">
                  <a16:creationId xmlns:a16="http://schemas.microsoft.com/office/drawing/2014/main" id="{B3622F07-21F0-4EAE-8D2D-3589E9FE6840}"/>
                </a:ext>
              </a:extLst>
            </p:cNvPr>
            <p:cNvSpPr/>
            <p:nvPr/>
          </p:nvSpPr>
          <p:spPr bwMode="auto">
            <a:xfrm>
              <a:off x="9557879" y="3392242"/>
              <a:ext cx="1767210" cy="97936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5" name="正方形/長方形 204">
              <a:extLst>
                <a:ext uri="{FF2B5EF4-FFF2-40B4-BE49-F238E27FC236}">
                  <a16:creationId xmlns:a16="http://schemas.microsoft.com/office/drawing/2014/main" id="{5BA545BA-25BF-46F4-BD20-7CF2BC1E1236}"/>
                </a:ext>
              </a:extLst>
            </p:cNvPr>
            <p:cNvSpPr/>
            <p:nvPr/>
          </p:nvSpPr>
          <p:spPr bwMode="auto">
            <a:xfrm>
              <a:off x="6498939" y="2111407"/>
              <a:ext cx="2239487" cy="1731614"/>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4" name="フリーフォーム: 図形 83">
              <a:extLst>
                <a:ext uri="{FF2B5EF4-FFF2-40B4-BE49-F238E27FC236}">
                  <a16:creationId xmlns:a16="http://schemas.microsoft.com/office/drawing/2014/main" id="{D94A6494-B8F3-46B0-BE0E-5C1430D4C105}"/>
                </a:ext>
              </a:extLst>
            </p:cNvPr>
            <p:cNvSpPr/>
            <p:nvPr/>
          </p:nvSpPr>
          <p:spPr>
            <a:xfrm>
              <a:off x="370750" y="5463294"/>
              <a:ext cx="6622307" cy="1284526"/>
            </a:xfrm>
            <a:custGeom>
              <a:avLst/>
              <a:gdLst>
                <a:gd name="connsiteX0" fmla="*/ 0 w 6622307"/>
                <a:gd name="connsiteY0" fmla="*/ 0 h 1284526"/>
                <a:gd name="connsiteX1" fmla="*/ 6622307 w 6622307"/>
                <a:gd name="connsiteY1" fmla="*/ 0 h 1284526"/>
                <a:gd name="connsiteX2" fmla="*/ 6622307 w 6622307"/>
                <a:gd name="connsiteY2" fmla="*/ 662324 h 1284526"/>
                <a:gd name="connsiteX3" fmla="*/ 1965836 w 6622307"/>
                <a:gd name="connsiteY3" fmla="*/ 662324 h 1284526"/>
                <a:gd name="connsiteX4" fmla="*/ 1965836 w 6622307"/>
                <a:gd name="connsiteY4" fmla="*/ 1284526 h 1284526"/>
                <a:gd name="connsiteX5" fmla="*/ 0 w 6622307"/>
                <a:gd name="connsiteY5" fmla="*/ 1284526 h 1284526"/>
                <a:gd name="connsiteX6" fmla="*/ 0 w 6622307"/>
                <a:gd name="connsiteY6" fmla="*/ 662324 h 1284526"/>
                <a:gd name="connsiteX7" fmla="*/ 0 w 6622307"/>
                <a:gd name="connsiteY7" fmla="*/ 662064 h 12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2307" h="1284526">
                  <a:moveTo>
                    <a:pt x="0" y="0"/>
                  </a:moveTo>
                  <a:lnTo>
                    <a:pt x="6622307" y="0"/>
                  </a:lnTo>
                  <a:lnTo>
                    <a:pt x="6622307" y="662324"/>
                  </a:lnTo>
                  <a:lnTo>
                    <a:pt x="1965836" y="662324"/>
                  </a:lnTo>
                  <a:lnTo>
                    <a:pt x="1965836" y="1284526"/>
                  </a:lnTo>
                  <a:lnTo>
                    <a:pt x="0" y="1284526"/>
                  </a:lnTo>
                  <a:lnTo>
                    <a:pt x="0" y="662324"/>
                  </a:lnTo>
                  <a:lnTo>
                    <a:pt x="0" y="662064"/>
                  </a:lnTo>
                  <a:close/>
                </a:path>
              </a:pathLst>
            </a:custGeom>
            <a:solidFill>
              <a:sysClr val="window" lastClr="FFFFFF"/>
            </a:solidFill>
            <a:ln w="12700" cap="flat" cmpd="sng" algn="ctr">
              <a:solidFill>
                <a:srgbClr val="5B9BD5"/>
              </a:solidFill>
              <a:prstDash val="solid"/>
              <a:miter lim="800000"/>
            </a:ln>
            <a:effectLst/>
          </p:spPr>
          <p:txBody>
            <a:bodyPr wrap="square" lIns="72000" tIns="9144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cxnSp>
          <p:nvCxnSpPr>
            <p:cNvPr id="207" name="直線コネクタ 206">
              <a:extLst>
                <a:ext uri="{FF2B5EF4-FFF2-40B4-BE49-F238E27FC236}">
                  <a16:creationId xmlns:a16="http://schemas.microsoft.com/office/drawing/2014/main" id="{95B43C28-6AE1-476E-8435-D46A2447CD45}"/>
                </a:ext>
              </a:extLst>
            </p:cNvPr>
            <p:cNvCxnSpPr>
              <a:cxnSpLocks/>
            </p:cNvCxnSpPr>
            <p:nvPr/>
          </p:nvCxnSpPr>
          <p:spPr bwMode="auto">
            <a:xfrm>
              <a:off x="268087" y="1902682"/>
              <a:ext cx="2880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cxnSp>
          <p:nvCxnSpPr>
            <p:cNvPr id="208" name="直線コネクタ 207">
              <a:extLst>
                <a:ext uri="{FF2B5EF4-FFF2-40B4-BE49-F238E27FC236}">
                  <a16:creationId xmlns:a16="http://schemas.microsoft.com/office/drawing/2014/main" id="{4CB5283F-FCB6-4606-BFBF-0F318C1B3CFB}"/>
                </a:ext>
              </a:extLst>
            </p:cNvPr>
            <p:cNvCxnSpPr>
              <a:cxnSpLocks/>
            </p:cNvCxnSpPr>
            <p:nvPr/>
          </p:nvCxnSpPr>
          <p:spPr bwMode="auto">
            <a:xfrm>
              <a:off x="5817724" y="1902682"/>
              <a:ext cx="5904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210" name="テキスト ボックス 209">
              <a:extLst>
                <a:ext uri="{FF2B5EF4-FFF2-40B4-BE49-F238E27FC236}">
                  <a16:creationId xmlns:a16="http://schemas.microsoft.com/office/drawing/2014/main" id="{A6E6C276-D5D7-4010-8944-668F1D4EC218}"/>
                </a:ext>
              </a:extLst>
            </p:cNvPr>
            <p:cNvSpPr txBox="1"/>
            <p:nvPr/>
          </p:nvSpPr>
          <p:spPr>
            <a:xfrm>
              <a:off x="5371138" y="6125358"/>
              <a:ext cx="822875"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a:t>
              </a:r>
              <a:br>
                <a:rPr kumimoji="1" lang="en-US" altLang="ja-JP" sz="1100">
                  <a:solidFill>
                    <a:prstClr val="black"/>
                  </a:solidFill>
                  <a:latin typeface="Meiryo UI" panose="020B0604030504040204" pitchFamily="50" charset="-128"/>
                  <a:ea typeface="Meiryo UI" panose="020B0604030504040204" pitchFamily="50" charset="-128"/>
                </a:rPr>
              </a:br>
              <a:r>
                <a:rPr kumimoji="1" lang="ja-JP" altLang="en-US" sz="1100">
                  <a:solidFill>
                    <a:prstClr val="black"/>
                  </a:solidFill>
                  <a:latin typeface="Meiryo UI" panose="020B0604030504040204" pitchFamily="50" charset="-128"/>
                  <a:ea typeface="Meiryo UI" panose="020B0604030504040204" pitchFamily="50" charset="-128"/>
                </a:rPr>
                <a:t>データ作成</a:t>
              </a:r>
            </a:p>
          </p:txBody>
        </p:sp>
        <p:sp>
          <p:nvSpPr>
            <p:cNvPr id="211" name="テキスト ボックス 210">
              <a:extLst>
                <a:ext uri="{FF2B5EF4-FFF2-40B4-BE49-F238E27FC236}">
                  <a16:creationId xmlns:a16="http://schemas.microsoft.com/office/drawing/2014/main" id="{7BA212CB-8CCA-4ED7-9210-D0FC3E0816A2}"/>
                </a:ext>
              </a:extLst>
            </p:cNvPr>
            <p:cNvSpPr txBox="1"/>
            <p:nvPr/>
          </p:nvSpPr>
          <p:spPr>
            <a:xfrm>
              <a:off x="4922898" y="3624967"/>
              <a:ext cx="940157"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カタログ収集</a:t>
              </a:r>
            </a:p>
          </p:txBody>
        </p:sp>
        <p:sp>
          <p:nvSpPr>
            <p:cNvPr id="212" name="テキスト ボックス 211">
              <a:extLst>
                <a:ext uri="{FF2B5EF4-FFF2-40B4-BE49-F238E27FC236}">
                  <a16:creationId xmlns:a16="http://schemas.microsoft.com/office/drawing/2014/main" id="{E457B37A-3F7F-429C-9C13-2099B512FE1B}"/>
                </a:ext>
              </a:extLst>
            </p:cNvPr>
            <p:cNvSpPr txBox="1"/>
            <p:nvPr/>
          </p:nvSpPr>
          <p:spPr>
            <a:xfrm>
              <a:off x="8614404" y="2719487"/>
              <a:ext cx="940157" cy="261610"/>
            </a:xfrm>
            <a:prstGeom prst="rect">
              <a:avLst/>
            </a:prstGeom>
            <a:noFill/>
          </p:spPr>
          <p:txBody>
            <a:bodyPr wrap="square" rtlCol="0">
              <a:spAutoFit/>
            </a:bodyPr>
            <a:lstStyle/>
            <a:p>
              <a:pPr algn="ctr" defTabSz="914400"/>
              <a:r>
                <a:rPr kumimoji="1" lang="ja-JP" altLang="en-US" sz="1100">
                  <a:solidFill>
                    <a:prstClr val="black"/>
                  </a:solidFill>
                  <a:latin typeface="Meiryo UI" panose="020B0604030504040204" pitchFamily="50" charset="-128"/>
                  <a:ea typeface="Meiryo UI" panose="020B0604030504040204" pitchFamily="50" charset="-128"/>
                </a:rPr>
                <a:t>詳細検索</a:t>
              </a:r>
            </a:p>
          </p:txBody>
        </p:sp>
        <p:sp>
          <p:nvSpPr>
            <p:cNvPr id="213" name="正方形/長方形 212">
              <a:extLst>
                <a:ext uri="{FF2B5EF4-FFF2-40B4-BE49-F238E27FC236}">
                  <a16:creationId xmlns:a16="http://schemas.microsoft.com/office/drawing/2014/main" id="{04C91D8F-4B33-4772-8362-0060A62CC00C}"/>
                </a:ext>
              </a:extLst>
            </p:cNvPr>
            <p:cNvSpPr/>
            <p:nvPr/>
          </p:nvSpPr>
          <p:spPr>
            <a:xfrm>
              <a:off x="493042" y="2445287"/>
              <a:ext cx="1440000" cy="5040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利用者コネクタ</a:t>
              </a:r>
              <a:endParaRPr kumimoji="1" lang="en-US" altLang="ja-JP"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4" name="正方形/長方形 213">
              <a:extLst>
                <a:ext uri="{FF2B5EF4-FFF2-40B4-BE49-F238E27FC236}">
                  <a16:creationId xmlns:a16="http://schemas.microsoft.com/office/drawing/2014/main" id="{328895BF-0506-4572-BDBC-C4A543F146A1}"/>
                </a:ext>
              </a:extLst>
            </p:cNvPr>
            <p:cNvSpPr/>
            <p:nvPr/>
          </p:nvSpPr>
          <p:spPr>
            <a:xfrm>
              <a:off x="2599378" y="2102881"/>
              <a:ext cx="378242" cy="23832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ファイヤーウォール等</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5" name="正方形/長方形 214">
              <a:extLst>
                <a:ext uri="{FF2B5EF4-FFF2-40B4-BE49-F238E27FC236}">
                  <a16:creationId xmlns:a16="http://schemas.microsoft.com/office/drawing/2014/main" id="{C7D8F838-0591-4F00-92A1-C8E5D86F44A0}"/>
                </a:ext>
              </a:extLst>
            </p:cNvPr>
            <p:cNvSpPr/>
            <p:nvPr/>
          </p:nvSpPr>
          <p:spPr>
            <a:xfrm>
              <a:off x="2098904" y="2189503"/>
              <a:ext cx="378242" cy="15408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プロキシ</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6" name="正方形/長方形 215">
              <a:extLst>
                <a:ext uri="{FF2B5EF4-FFF2-40B4-BE49-F238E27FC236}">
                  <a16:creationId xmlns:a16="http://schemas.microsoft.com/office/drawing/2014/main" id="{F4A56E7E-656D-49F4-8702-64F171943BFB}"/>
                </a:ext>
              </a:extLst>
            </p:cNvPr>
            <p:cNvSpPr/>
            <p:nvPr/>
          </p:nvSpPr>
          <p:spPr>
            <a:xfrm>
              <a:off x="3960021" y="5585441"/>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a:t>
              </a:r>
            </a:p>
          </p:txBody>
        </p:sp>
        <p:sp>
          <p:nvSpPr>
            <p:cNvPr id="217" name="テキスト ボックス 216">
              <a:extLst>
                <a:ext uri="{FF2B5EF4-FFF2-40B4-BE49-F238E27FC236}">
                  <a16:creationId xmlns:a16="http://schemas.microsoft.com/office/drawing/2014/main" id="{95FC1874-8503-4EEE-8380-13FA9D85FF42}"/>
                </a:ext>
              </a:extLst>
            </p:cNvPr>
            <p:cNvSpPr txBox="1"/>
            <p:nvPr/>
          </p:nvSpPr>
          <p:spPr>
            <a:xfrm>
              <a:off x="294841" y="5211785"/>
              <a:ext cx="1116000" cy="307777"/>
            </a:xfrm>
            <a:prstGeom prst="rect">
              <a:avLst/>
            </a:prstGeom>
            <a:solidFill>
              <a:sysClr val="window" lastClr="FFFFFF"/>
            </a:solidFill>
            <a:ln w="12700" cap="flat" cmpd="sng" algn="ctr">
              <a:solidFill>
                <a:srgbClr val="5B9BD5"/>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支援サービス</a:t>
              </a:r>
            </a:p>
          </p:txBody>
        </p:sp>
        <p:sp>
          <p:nvSpPr>
            <p:cNvPr id="218" name="正方形/長方形 217">
              <a:extLst>
                <a:ext uri="{FF2B5EF4-FFF2-40B4-BE49-F238E27FC236}">
                  <a16:creationId xmlns:a16="http://schemas.microsoft.com/office/drawing/2014/main" id="{F768CBAE-CF1D-4F4F-AD07-3E9FFE8BF008}"/>
                </a:ext>
              </a:extLst>
            </p:cNvPr>
            <p:cNvSpPr/>
            <p:nvPr/>
          </p:nvSpPr>
          <p:spPr>
            <a:xfrm>
              <a:off x="9768401" y="3639241"/>
              <a:ext cx="1421554" cy="630074"/>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サイト</a:t>
              </a:r>
            </a:p>
          </p:txBody>
        </p:sp>
        <p:sp>
          <p:nvSpPr>
            <p:cNvPr id="219" name="正方形/長方形 218">
              <a:extLst>
                <a:ext uri="{FF2B5EF4-FFF2-40B4-BE49-F238E27FC236}">
                  <a16:creationId xmlns:a16="http://schemas.microsoft.com/office/drawing/2014/main" id="{AE8DC19E-51ED-4A33-BB15-B2DDACF0AD3D}"/>
                </a:ext>
              </a:extLst>
            </p:cNvPr>
            <p:cNvSpPr/>
            <p:nvPr/>
          </p:nvSpPr>
          <p:spPr>
            <a:xfrm>
              <a:off x="5506215" y="5585441"/>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作成ツール</a:t>
              </a:r>
            </a:p>
          </p:txBody>
        </p:sp>
        <p:sp>
          <p:nvSpPr>
            <p:cNvPr id="220" name="正方形/長方形 219">
              <a:extLst>
                <a:ext uri="{FF2B5EF4-FFF2-40B4-BE49-F238E27FC236}">
                  <a16:creationId xmlns:a16="http://schemas.microsoft.com/office/drawing/2014/main" id="{115019AB-BECF-4EB0-ACE6-2634FBF20E96}"/>
                </a:ext>
              </a:extLst>
            </p:cNvPr>
            <p:cNvSpPr/>
            <p:nvPr/>
          </p:nvSpPr>
          <p:spPr>
            <a:xfrm>
              <a:off x="9733321" y="2303834"/>
              <a:ext cx="1260000" cy="5040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データ管理</a:t>
              </a:r>
            </a:p>
          </p:txBody>
        </p:sp>
        <p:sp>
          <p:nvSpPr>
            <p:cNvPr id="221" name="フローチャート: 磁気ディスク 220">
              <a:extLst>
                <a:ext uri="{FF2B5EF4-FFF2-40B4-BE49-F238E27FC236}">
                  <a16:creationId xmlns:a16="http://schemas.microsoft.com/office/drawing/2014/main" id="{AFFACE93-EB25-4B11-A9E1-65B578B2C21E}"/>
                </a:ext>
              </a:extLst>
            </p:cNvPr>
            <p:cNvSpPr/>
            <p:nvPr/>
          </p:nvSpPr>
          <p:spPr>
            <a:xfrm>
              <a:off x="10785602" y="2620192"/>
              <a:ext cx="679987" cy="345735"/>
            </a:xfrm>
            <a:prstGeom prst="flowChartMagneticDisk">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222" name="正方形/長方形 221">
              <a:extLst>
                <a:ext uri="{FF2B5EF4-FFF2-40B4-BE49-F238E27FC236}">
                  <a16:creationId xmlns:a16="http://schemas.microsoft.com/office/drawing/2014/main" id="{772309AC-ED31-485B-9AAC-7447A0DA8A00}"/>
                </a:ext>
              </a:extLst>
            </p:cNvPr>
            <p:cNvSpPr/>
            <p:nvPr/>
          </p:nvSpPr>
          <p:spPr>
            <a:xfrm>
              <a:off x="6591025" y="2222454"/>
              <a:ext cx="504828" cy="154129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リバース</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プロキシ</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23" name="直線矢印コネクタ 18">
              <a:extLst>
                <a:ext uri="{FF2B5EF4-FFF2-40B4-BE49-F238E27FC236}">
                  <a16:creationId xmlns:a16="http://schemas.microsoft.com/office/drawing/2014/main" id="{C3E3A692-A4A7-49D2-8ED9-57AD03ECE07D}"/>
                </a:ext>
              </a:extLst>
            </p:cNvPr>
            <p:cNvCxnSpPr>
              <a:cxnSpLocks/>
              <a:stCxn id="209" idx="3"/>
            </p:cNvCxnSpPr>
            <p:nvPr/>
          </p:nvCxnSpPr>
          <p:spPr>
            <a:xfrm>
              <a:off x="8645925" y="2697287"/>
              <a:ext cx="1112227" cy="1047127"/>
            </a:xfrm>
            <a:prstGeom prst="bentConnector3">
              <a:avLst>
                <a:gd name="adj1" fmla="val 68475"/>
              </a:avLst>
            </a:prstGeom>
            <a:noFill/>
            <a:ln w="12700" cap="flat" cmpd="sng" algn="ctr">
              <a:solidFill>
                <a:sysClr val="windowText" lastClr="000000"/>
              </a:solidFill>
              <a:prstDash val="dash"/>
              <a:miter lim="800000"/>
              <a:headEnd type="none" w="med" len="med"/>
              <a:tailEnd type="arrow" w="med" len="med"/>
            </a:ln>
            <a:effectLst/>
          </p:spPr>
        </p:cxnSp>
        <p:cxnSp>
          <p:nvCxnSpPr>
            <p:cNvPr id="224" name="直線矢印コネクタ 18">
              <a:extLst>
                <a:ext uri="{FF2B5EF4-FFF2-40B4-BE49-F238E27FC236}">
                  <a16:creationId xmlns:a16="http://schemas.microsoft.com/office/drawing/2014/main" id="{F1C688EB-BEF3-40D4-9AAF-32655FC52B32}"/>
                </a:ext>
              </a:extLst>
            </p:cNvPr>
            <p:cNvCxnSpPr>
              <a:cxnSpLocks/>
              <a:endCxn id="219" idx="2"/>
            </p:cNvCxnSpPr>
            <p:nvPr/>
          </p:nvCxnSpPr>
          <p:spPr>
            <a:xfrm flipH="1" flipV="1">
              <a:off x="6172215" y="6053441"/>
              <a:ext cx="208949" cy="365324"/>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sp>
          <p:nvSpPr>
            <p:cNvPr id="225" name="正方形/長方形 224">
              <a:extLst>
                <a:ext uri="{FF2B5EF4-FFF2-40B4-BE49-F238E27FC236}">
                  <a16:creationId xmlns:a16="http://schemas.microsoft.com/office/drawing/2014/main" id="{FE888304-A512-43A2-B021-CC388D30B38B}"/>
                </a:ext>
              </a:extLst>
            </p:cNvPr>
            <p:cNvSpPr/>
            <p:nvPr/>
          </p:nvSpPr>
          <p:spPr>
            <a:xfrm>
              <a:off x="418267" y="3981812"/>
              <a:ext cx="1674871" cy="504000"/>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n-cs"/>
                </a:rPr>
                <a:t>WebApp</a:t>
              </a:r>
              <a:endPar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利用者システム</a:t>
              </a:r>
              <a:r>
                <a:rPr kumimoji="1" lang="en-US" altLang="ja-JP"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26" name="直線矢印コネクタ 18">
              <a:extLst>
                <a:ext uri="{FF2B5EF4-FFF2-40B4-BE49-F238E27FC236}">
                  <a16:creationId xmlns:a16="http://schemas.microsoft.com/office/drawing/2014/main" id="{73633DB3-FB27-46A3-BABB-41EB5DF2156D}"/>
                </a:ext>
              </a:extLst>
            </p:cNvPr>
            <p:cNvCxnSpPr>
              <a:stCxn id="225" idx="0"/>
              <a:endCxn id="213" idx="2"/>
            </p:cNvCxnSpPr>
            <p:nvPr/>
          </p:nvCxnSpPr>
          <p:spPr>
            <a:xfrm flipH="1" flipV="1">
              <a:off x="1213042" y="2949287"/>
              <a:ext cx="0" cy="1032525"/>
            </a:xfrm>
            <a:prstGeom prst="straightConnector1">
              <a:avLst/>
            </a:prstGeom>
            <a:noFill/>
            <a:ln w="12700" cap="flat" cmpd="sng" algn="ctr">
              <a:solidFill>
                <a:sysClr val="windowText" lastClr="000000"/>
              </a:solidFill>
              <a:prstDash val="dash"/>
              <a:miter lim="800000"/>
              <a:headEnd type="arrow" w="med" len="med"/>
              <a:tailEnd type="arrow" w="med" len="med"/>
            </a:ln>
            <a:effectLst/>
          </p:spPr>
        </p:cxnSp>
        <p:grpSp>
          <p:nvGrpSpPr>
            <p:cNvPr id="227" name="グループ化 226">
              <a:extLst>
                <a:ext uri="{FF2B5EF4-FFF2-40B4-BE49-F238E27FC236}">
                  <a16:creationId xmlns:a16="http://schemas.microsoft.com/office/drawing/2014/main" id="{AE11E495-7343-40AB-BA26-9D0B92B04F11}"/>
                </a:ext>
              </a:extLst>
            </p:cNvPr>
            <p:cNvGrpSpPr>
              <a:grpSpLocks noChangeAspect="1"/>
            </p:cNvGrpSpPr>
            <p:nvPr/>
          </p:nvGrpSpPr>
          <p:grpSpPr>
            <a:xfrm flipH="1">
              <a:off x="561513" y="4548535"/>
              <a:ext cx="529467" cy="337014"/>
              <a:chOff x="10041164" y="-1374776"/>
              <a:chExt cx="15093951" cy="9607552"/>
            </a:xfrm>
            <a:solidFill>
              <a:sysClr val="windowText" lastClr="000000"/>
            </a:solidFill>
          </p:grpSpPr>
          <p:sp>
            <p:nvSpPr>
              <p:cNvPr id="228" name="Oval 6">
                <a:extLst>
                  <a:ext uri="{FF2B5EF4-FFF2-40B4-BE49-F238E27FC236}">
                    <a16:creationId xmlns:a16="http://schemas.microsoft.com/office/drawing/2014/main" id="{61CA4B75-359D-4DBC-89E5-7C0ACDE50A9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29" name="Freeform 7">
                <a:extLst>
                  <a:ext uri="{FF2B5EF4-FFF2-40B4-BE49-F238E27FC236}">
                    <a16:creationId xmlns:a16="http://schemas.microsoft.com/office/drawing/2014/main" id="{BBF84487-8FB8-4BEE-85AE-0774A9F1387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230" name="直線矢印コネクタ 18">
              <a:extLst>
                <a:ext uri="{FF2B5EF4-FFF2-40B4-BE49-F238E27FC236}">
                  <a16:creationId xmlns:a16="http://schemas.microsoft.com/office/drawing/2014/main" id="{CAAD2D0D-9BDC-4CF0-918D-7AC0836D2CB4}"/>
                </a:ext>
              </a:extLst>
            </p:cNvPr>
            <p:cNvCxnSpPr>
              <a:cxnSpLocks/>
              <a:endCxn id="225" idx="2"/>
            </p:cNvCxnSpPr>
            <p:nvPr/>
          </p:nvCxnSpPr>
          <p:spPr>
            <a:xfrm flipV="1">
              <a:off x="1051271" y="4485812"/>
              <a:ext cx="204432" cy="183029"/>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grpSp>
          <p:nvGrpSpPr>
            <p:cNvPr id="231" name="グループ化 230">
              <a:extLst>
                <a:ext uri="{FF2B5EF4-FFF2-40B4-BE49-F238E27FC236}">
                  <a16:creationId xmlns:a16="http://schemas.microsoft.com/office/drawing/2014/main" id="{0C93A90E-99E9-4E3D-9822-9D5DAEBC06FE}"/>
                </a:ext>
              </a:extLst>
            </p:cNvPr>
            <p:cNvGrpSpPr>
              <a:grpSpLocks noChangeAspect="1"/>
            </p:cNvGrpSpPr>
            <p:nvPr/>
          </p:nvGrpSpPr>
          <p:grpSpPr>
            <a:xfrm>
              <a:off x="6172215" y="6264968"/>
              <a:ext cx="529467" cy="337014"/>
              <a:chOff x="10041164" y="-1374776"/>
              <a:chExt cx="15093951" cy="9607552"/>
            </a:xfrm>
            <a:solidFill>
              <a:sysClr val="windowText" lastClr="000000"/>
            </a:solidFill>
          </p:grpSpPr>
          <p:sp>
            <p:nvSpPr>
              <p:cNvPr id="232" name="Oval 6">
                <a:extLst>
                  <a:ext uri="{FF2B5EF4-FFF2-40B4-BE49-F238E27FC236}">
                    <a16:creationId xmlns:a16="http://schemas.microsoft.com/office/drawing/2014/main" id="{AB316A64-AD59-4B06-AFBE-D966AA76FFF0}"/>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33" name="Freeform 7">
                <a:extLst>
                  <a:ext uri="{FF2B5EF4-FFF2-40B4-BE49-F238E27FC236}">
                    <a16:creationId xmlns:a16="http://schemas.microsoft.com/office/drawing/2014/main" id="{DC857195-09C2-478D-95A7-F91CF32439DF}"/>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234" name="直線矢印コネクタ 18">
              <a:extLst>
                <a:ext uri="{FF2B5EF4-FFF2-40B4-BE49-F238E27FC236}">
                  <a16:creationId xmlns:a16="http://schemas.microsoft.com/office/drawing/2014/main" id="{625BB83C-0BB4-4165-8276-2FC652480479}"/>
                </a:ext>
              </a:extLst>
            </p:cNvPr>
            <p:cNvCxnSpPr>
              <a:cxnSpLocks/>
              <a:endCxn id="220" idx="1"/>
            </p:cNvCxnSpPr>
            <p:nvPr/>
          </p:nvCxnSpPr>
          <p:spPr>
            <a:xfrm flipV="1">
              <a:off x="8610845" y="2555834"/>
              <a:ext cx="1122476" cy="0"/>
            </a:xfrm>
            <a:prstGeom prst="straightConnector1">
              <a:avLst/>
            </a:prstGeom>
            <a:noFill/>
            <a:ln w="12700" cap="flat" cmpd="sng" algn="ctr">
              <a:solidFill>
                <a:srgbClr val="FF0000"/>
              </a:solidFill>
              <a:prstDash val="solid"/>
              <a:miter lim="800000"/>
              <a:headEnd type="none" w="med" len="med"/>
              <a:tailEnd type="arrow" w="med" len="med"/>
            </a:ln>
            <a:effectLst/>
          </p:spPr>
        </p:cxnSp>
        <p:sp>
          <p:nvSpPr>
            <p:cNvPr id="235" name="テキスト ボックス 234">
              <a:extLst>
                <a:ext uri="{FF2B5EF4-FFF2-40B4-BE49-F238E27FC236}">
                  <a16:creationId xmlns:a16="http://schemas.microsoft.com/office/drawing/2014/main" id="{60FB3D2B-E26E-4FCD-BCDF-83BFC9A99333}"/>
                </a:ext>
              </a:extLst>
            </p:cNvPr>
            <p:cNvSpPr txBox="1"/>
            <p:nvPr/>
          </p:nvSpPr>
          <p:spPr>
            <a:xfrm>
              <a:off x="8614404" y="2335290"/>
              <a:ext cx="940157" cy="261610"/>
            </a:xfrm>
            <a:prstGeom prst="rect">
              <a:avLst/>
            </a:prstGeom>
            <a:noFill/>
          </p:spPr>
          <p:txBody>
            <a:bodyPr wrap="square" rtlCol="0">
              <a:spAutoFit/>
            </a:bodyPr>
            <a:lstStyle/>
            <a:p>
              <a:pPr algn="ctr" defTabSz="914400"/>
              <a:r>
                <a:rPr kumimoji="1" lang="ja-JP" altLang="en-US" sz="1100">
                  <a:solidFill>
                    <a:prstClr val="black"/>
                  </a:solidFill>
                  <a:latin typeface="Meiryo UI" panose="020B0604030504040204" pitchFamily="50" charset="-128"/>
                  <a:ea typeface="Meiryo UI" panose="020B0604030504040204" pitchFamily="50" charset="-128"/>
                </a:rPr>
                <a:t>データ取得</a:t>
              </a:r>
            </a:p>
          </p:txBody>
        </p:sp>
        <p:sp>
          <p:nvSpPr>
            <p:cNvPr id="236" name="テキスト ボックス 235">
              <a:extLst>
                <a:ext uri="{FF2B5EF4-FFF2-40B4-BE49-F238E27FC236}">
                  <a16:creationId xmlns:a16="http://schemas.microsoft.com/office/drawing/2014/main" id="{DE6F3A62-50B5-4B69-A78C-A12257FEDCD8}"/>
                </a:ext>
              </a:extLst>
            </p:cNvPr>
            <p:cNvSpPr txBox="1"/>
            <p:nvPr/>
          </p:nvSpPr>
          <p:spPr>
            <a:xfrm>
              <a:off x="7444924" y="1612594"/>
              <a:ext cx="2649600" cy="307777"/>
            </a:xfrm>
            <a:prstGeom prst="rect">
              <a:avLst/>
            </a:prstGeom>
            <a:noFill/>
            <a:ln>
              <a:noFill/>
            </a:ln>
          </p:spPr>
          <p:txBody>
            <a:bodyPr wrap="square" rtlCol="0">
              <a:spAutoFit/>
            </a:bodyPr>
            <a:lstStyle/>
            <a:p>
              <a:pPr algn="ctr" defTabSz="914400"/>
              <a:r>
                <a:rPr kumimoji="1" lang="ja-JP" altLang="en-US" sz="1400">
                  <a:solidFill>
                    <a:prstClr val="black"/>
                  </a:solidFill>
                  <a:latin typeface="Meiryo UI" panose="020B0604030504040204" pitchFamily="50" charset="-128"/>
                  <a:ea typeface="Meiryo UI" panose="020B0604030504040204" pitchFamily="50" charset="-128"/>
                </a:rPr>
                <a:t>データ提供者環境</a:t>
              </a:r>
            </a:p>
          </p:txBody>
        </p:sp>
        <p:sp>
          <p:nvSpPr>
            <p:cNvPr id="237" name="テキスト ボックス 236">
              <a:extLst>
                <a:ext uri="{FF2B5EF4-FFF2-40B4-BE49-F238E27FC236}">
                  <a16:creationId xmlns:a16="http://schemas.microsoft.com/office/drawing/2014/main" id="{41FBBE3D-78FC-4F5C-8955-13F1731EE90E}"/>
                </a:ext>
              </a:extLst>
            </p:cNvPr>
            <p:cNvSpPr txBox="1"/>
            <p:nvPr/>
          </p:nvSpPr>
          <p:spPr>
            <a:xfrm>
              <a:off x="383018" y="1612594"/>
              <a:ext cx="2650138" cy="307777"/>
            </a:xfrm>
            <a:prstGeom prst="rect">
              <a:avLst/>
            </a:prstGeom>
            <a:noFill/>
            <a:ln>
              <a:noFill/>
            </a:ln>
          </p:spPr>
          <p:txBody>
            <a:bodyPr wrap="square" rtlCol="0">
              <a:spAutoFit/>
            </a:bodyPr>
            <a:lstStyle/>
            <a:p>
              <a:pPr algn="ctr" defTabSz="914400"/>
              <a:r>
                <a:rPr kumimoji="1" lang="ja-JP" altLang="en-US" sz="1400">
                  <a:solidFill>
                    <a:prstClr val="black"/>
                  </a:solidFill>
                  <a:latin typeface="Meiryo UI" panose="020B0604030504040204" pitchFamily="50" charset="-128"/>
                  <a:ea typeface="Meiryo UI" panose="020B0604030504040204" pitchFamily="50" charset="-128"/>
                </a:rPr>
                <a:t>データ利用者環境</a:t>
              </a:r>
            </a:p>
          </p:txBody>
        </p:sp>
        <p:sp>
          <p:nvSpPr>
            <p:cNvPr id="238" name="正方形/長方形 237">
              <a:extLst>
                <a:ext uri="{FF2B5EF4-FFF2-40B4-BE49-F238E27FC236}">
                  <a16:creationId xmlns:a16="http://schemas.microsoft.com/office/drawing/2014/main" id="{72B67C63-C889-40BB-BDCB-0888B3FBD92C}"/>
                </a:ext>
              </a:extLst>
            </p:cNvPr>
            <p:cNvSpPr/>
            <p:nvPr/>
          </p:nvSpPr>
          <p:spPr>
            <a:xfrm>
              <a:off x="6047666" y="2102881"/>
              <a:ext cx="378242" cy="2382931"/>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ファイヤーウォール等</a:t>
              </a:r>
              <a:endParaRPr kumimoji="1" lang="en-US" altLang="ja-JP"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9" name="フローチャート: カード 238">
              <a:extLst>
                <a:ext uri="{FF2B5EF4-FFF2-40B4-BE49-F238E27FC236}">
                  <a16:creationId xmlns:a16="http://schemas.microsoft.com/office/drawing/2014/main" id="{C0D94F4B-93E1-4F6E-9C79-614901D9AD44}"/>
                </a:ext>
              </a:extLst>
            </p:cNvPr>
            <p:cNvSpPr/>
            <p:nvPr/>
          </p:nvSpPr>
          <p:spPr>
            <a:xfrm>
              <a:off x="7069483" y="3064427"/>
              <a:ext cx="792000" cy="612000"/>
            </a:xfrm>
            <a:prstGeom prst="flowChartPunchedCard">
              <a:avLst/>
            </a:prstGeom>
            <a:solidFill>
              <a:sysClr val="window" lastClr="FFFFFF"/>
            </a:solidFill>
            <a:ln w="12700" cap="flat" cmpd="sng" algn="ctr">
              <a:solidFill>
                <a:sysClr val="windowText" lastClr="000000"/>
              </a:solidFill>
              <a:prstDash val="solid"/>
              <a:miter lim="800000"/>
            </a:ln>
            <a:effectLst/>
          </p:spPr>
          <p:txBody>
            <a:bodyPr tIns="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サーバー</a:t>
              </a:r>
              <a:endPar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証明書</a:t>
              </a:r>
              <a:r>
                <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&amp;</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秘密鍵</a:t>
              </a:r>
            </a:p>
          </p:txBody>
        </p:sp>
        <p:cxnSp>
          <p:nvCxnSpPr>
            <p:cNvPr id="240" name="直線矢印コネクタ 18">
              <a:extLst>
                <a:ext uri="{FF2B5EF4-FFF2-40B4-BE49-F238E27FC236}">
                  <a16:creationId xmlns:a16="http://schemas.microsoft.com/office/drawing/2014/main" id="{4F2866AB-9129-4E35-82D6-34CEF2971A17}"/>
                </a:ext>
              </a:extLst>
            </p:cNvPr>
            <p:cNvCxnSpPr>
              <a:cxnSpLocks/>
              <a:endCxn id="218" idx="1"/>
            </p:cNvCxnSpPr>
            <p:nvPr/>
          </p:nvCxnSpPr>
          <p:spPr>
            <a:xfrm flipV="1">
              <a:off x="4976727" y="3954278"/>
              <a:ext cx="4791674" cy="1622830"/>
            </a:xfrm>
            <a:prstGeom prst="bentConnector3">
              <a:avLst>
                <a:gd name="adj1" fmla="val 255"/>
              </a:avLst>
            </a:prstGeom>
            <a:noFill/>
            <a:ln w="12700" cap="flat" cmpd="sng" algn="ctr">
              <a:solidFill>
                <a:sysClr val="windowText" lastClr="000000"/>
              </a:solidFill>
              <a:prstDash val="dash"/>
              <a:miter lim="800000"/>
              <a:headEnd type="none" w="med" len="med"/>
              <a:tailEnd type="arrow" w="med" len="med"/>
            </a:ln>
            <a:effectLst/>
          </p:spPr>
        </p:cxnSp>
        <p:sp>
          <p:nvSpPr>
            <p:cNvPr id="241" name="フローチャート: カード 240">
              <a:extLst>
                <a:ext uri="{FF2B5EF4-FFF2-40B4-BE49-F238E27FC236}">
                  <a16:creationId xmlns:a16="http://schemas.microsoft.com/office/drawing/2014/main" id="{367C0F07-A703-4914-963B-7FF2E2390998}"/>
                </a:ext>
              </a:extLst>
            </p:cNvPr>
            <p:cNvSpPr/>
            <p:nvPr/>
          </p:nvSpPr>
          <p:spPr>
            <a:xfrm>
              <a:off x="1362203" y="3064427"/>
              <a:ext cx="792000" cy="612000"/>
            </a:xfrm>
            <a:prstGeom prst="flowChartPunchedCard">
              <a:avLst/>
            </a:prstGeom>
            <a:solidFill>
              <a:sysClr val="window" lastClr="FFFFFF"/>
            </a:solidFill>
            <a:ln w="12700" cap="flat" cmpd="sng" algn="ctr">
              <a:solidFill>
                <a:sysClr val="windowText" lastClr="000000"/>
              </a:solidFill>
              <a:prstDash val="solid"/>
              <a:miter lim="800000"/>
            </a:ln>
            <a:effectLst/>
          </p:spPr>
          <p:txBody>
            <a:bodyPr tIns="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クライアント証明書</a:t>
              </a:r>
              <a:r>
                <a:rPr kumimoji="1" lang="en-US" altLang="ja-JP"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&amp;</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秘密鍵</a:t>
              </a:r>
            </a:p>
          </p:txBody>
        </p:sp>
        <p:sp>
          <p:nvSpPr>
            <p:cNvPr id="242" name="テキスト ボックス 241">
              <a:extLst>
                <a:ext uri="{FF2B5EF4-FFF2-40B4-BE49-F238E27FC236}">
                  <a16:creationId xmlns:a16="http://schemas.microsoft.com/office/drawing/2014/main" id="{3A7FC81B-D135-4E3F-B329-53ED6BB3DDA3}"/>
                </a:ext>
              </a:extLst>
            </p:cNvPr>
            <p:cNvSpPr txBox="1"/>
            <p:nvPr/>
          </p:nvSpPr>
          <p:spPr>
            <a:xfrm>
              <a:off x="4149457" y="2309379"/>
              <a:ext cx="940157"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インターネット</a:t>
              </a:r>
            </a:p>
          </p:txBody>
        </p:sp>
        <p:sp>
          <p:nvSpPr>
            <p:cNvPr id="243" name="テキスト ボックス 242">
              <a:extLst>
                <a:ext uri="{FF2B5EF4-FFF2-40B4-BE49-F238E27FC236}">
                  <a16:creationId xmlns:a16="http://schemas.microsoft.com/office/drawing/2014/main" id="{7BBE566A-AEB8-47E3-B260-D51585B56F23}"/>
                </a:ext>
              </a:extLst>
            </p:cNvPr>
            <p:cNvSpPr txBox="1"/>
            <p:nvPr/>
          </p:nvSpPr>
          <p:spPr>
            <a:xfrm>
              <a:off x="5630570" y="4640940"/>
              <a:ext cx="1652319"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カタログデータ登録</a:t>
              </a:r>
              <a:endParaRPr kumimoji="1" lang="en-US" altLang="ja-JP" sz="1100">
                <a:solidFill>
                  <a:prstClr val="black"/>
                </a:solidFill>
                <a:latin typeface="Meiryo UI" panose="020B0604030504040204" pitchFamily="50" charset="-128"/>
                <a:ea typeface="Meiryo UI" panose="020B0604030504040204" pitchFamily="50" charset="-128"/>
              </a:endParaRPr>
            </a:p>
            <a:p>
              <a:pPr defTabSz="914400"/>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エクスポート</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インポート</a:t>
              </a:r>
              <a:r>
                <a:rPr kumimoji="1" lang="en-US" altLang="ja-JP" sz="1100">
                  <a:solidFill>
                    <a:prstClr val="black"/>
                  </a:solidFill>
                  <a:latin typeface="Meiryo UI" panose="020B0604030504040204" pitchFamily="50" charset="-128"/>
                  <a:ea typeface="Meiryo UI" panose="020B0604030504040204" pitchFamily="50" charset="-128"/>
                </a:rPr>
                <a:t>)</a:t>
              </a:r>
            </a:p>
          </p:txBody>
        </p:sp>
        <p:cxnSp>
          <p:nvCxnSpPr>
            <p:cNvPr id="244" name="直線矢印コネクタ 24">
              <a:extLst>
                <a:ext uri="{FF2B5EF4-FFF2-40B4-BE49-F238E27FC236}">
                  <a16:creationId xmlns:a16="http://schemas.microsoft.com/office/drawing/2014/main" id="{39410682-324A-440A-9412-E4C8DA1F957F}"/>
                </a:ext>
              </a:extLst>
            </p:cNvPr>
            <p:cNvCxnSpPr>
              <a:cxnSpLocks/>
            </p:cNvCxnSpPr>
            <p:nvPr/>
          </p:nvCxnSpPr>
          <p:spPr>
            <a:xfrm flipV="1">
              <a:off x="5671335" y="4096438"/>
              <a:ext cx="4097066" cy="1489003"/>
            </a:xfrm>
            <a:prstGeom prst="bentConnector3">
              <a:avLst>
                <a:gd name="adj1" fmla="val -405"/>
              </a:avLst>
            </a:prstGeom>
            <a:noFill/>
            <a:ln w="12700" cap="flat" cmpd="sng" algn="ctr">
              <a:solidFill>
                <a:sysClr val="windowText" lastClr="000000"/>
              </a:solidFill>
              <a:prstDash val="dash"/>
              <a:miter lim="800000"/>
              <a:headEnd type="none" w="med" len="med"/>
              <a:tailEnd type="arrow" w="med" len="med"/>
            </a:ln>
            <a:effectLst/>
          </p:spPr>
        </p:cxnSp>
        <p:sp>
          <p:nvSpPr>
            <p:cNvPr id="246" name="吹き出し: 四角形 245">
              <a:extLst>
                <a:ext uri="{FF2B5EF4-FFF2-40B4-BE49-F238E27FC236}">
                  <a16:creationId xmlns:a16="http://schemas.microsoft.com/office/drawing/2014/main" id="{107A6B66-2985-4282-BEE4-D25D3970847B}"/>
                </a:ext>
              </a:extLst>
            </p:cNvPr>
            <p:cNvSpPr/>
            <p:nvPr/>
          </p:nvSpPr>
          <p:spPr>
            <a:xfrm>
              <a:off x="6036016" y="5138596"/>
              <a:ext cx="1232692" cy="334461"/>
            </a:xfrm>
            <a:prstGeom prst="wedgeRectCallout">
              <a:avLst>
                <a:gd name="adj1" fmla="val -46334"/>
                <a:gd name="adj2" fmla="val 86733"/>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２章でご紹介</a:t>
              </a:r>
            </a:p>
          </p:txBody>
        </p:sp>
        <p:sp>
          <p:nvSpPr>
            <p:cNvPr id="247" name="吹き出し: 四角形 246">
              <a:extLst>
                <a:ext uri="{FF2B5EF4-FFF2-40B4-BE49-F238E27FC236}">
                  <a16:creationId xmlns:a16="http://schemas.microsoft.com/office/drawing/2014/main" id="{74C7401B-14DF-4321-AB8B-1195214AF136}"/>
                </a:ext>
              </a:extLst>
            </p:cNvPr>
            <p:cNvSpPr/>
            <p:nvPr/>
          </p:nvSpPr>
          <p:spPr>
            <a:xfrm>
              <a:off x="1517761" y="4582710"/>
              <a:ext cx="1300233" cy="334461"/>
            </a:xfrm>
            <a:prstGeom prst="wedgeRectCallout">
              <a:avLst>
                <a:gd name="adj1" fmla="val -15732"/>
                <a:gd name="adj2" fmla="val -96940"/>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４章でご紹介</a:t>
              </a:r>
            </a:p>
          </p:txBody>
        </p:sp>
        <p:sp>
          <p:nvSpPr>
            <p:cNvPr id="249" name="正方形/長方形 248">
              <a:extLst>
                <a:ext uri="{FF2B5EF4-FFF2-40B4-BE49-F238E27FC236}">
                  <a16:creationId xmlns:a16="http://schemas.microsoft.com/office/drawing/2014/main" id="{AEA66F8D-7FAF-4B97-85F9-713E750322BC}"/>
                </a:ext>
              </a:extLst>
            </p:cNvPr>
            <p:cNvSpPr/>
            <p:nvPr/>
          </p:nvSpPr>
          <p:spPr>
            <a:xfrm>
              <a:off x="2413826" y="5593526"/>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来歴管理</a:t>
              </a:r>
            </a:p>
          </p:txBody>
        </p:sp>
        <p:sp>
          <p:nvSpPr>
            <p:cNvPr id="250" name="正方形/長方形 249">
              <a:extLst>
                <a:ext uri="{FF2B5EF4-FFF2-40B4-BE49-F238E27FC236}">
                  <a16:creationId xmlns:a16="http://schemas.microsoft.com/office/drawing/2014/main" id="{AF858A67-89CC-4804-BB57-82251E095653}"/>
                </a:ext>
              </a:extLst>
            </p:cNvPr>
            <p:cNvSpPr/>
            <p:nvPr/>
          </p:nvSpPr>
          <p:spPr>
            <a:xfrm>
              <a:off x="867631" y="5581419"/>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認証認可</a:t>
              </a:r>
            </a:p>
          </p:txBody>
        </p:sp>
        <p:cxnSp>
          <p:nvCxnSpPr>
            <p:cNvPr id="251" name="直線矢印コネクタ 18">
              <a:extLst>
                <a:ext uri="{FF2B5EF4-FFF2-40B4-BE49-F238E27FC236}">
                  <a16:creationId xmlns:a16="http://schemas.microsoft.com/office/drawing/2014/main" id="{03E6227A-BC7E-4E7F-852D-B15E5511FA6F}"/>
                </a:ext>
              </a:extLst>
            </p:cNvPr>
            <p:cNvCxnSpPr>
              <a:cxnSpLocks/>
              <a:stCxn id="250" idx="0"/>
              <a:endCxn id="216" idx="0"/>
            </p:cNvCxnSpPr>
            <p:nvPr/>
          </p:nvCxnSpPr>
          <p:spPr>
            <a:xfrm rot="16200000" flipH="1">
              <a:off x="3077815" y="4037235"/>
              <a:ext cx="4022" cy="3092390"/>
            </a:xfrm>
            <a:prstGeom prst="bentConnector3">
              <a:avLst>
                <a:gd name="adj1" fmla="val -12025037"/>
              </a:avLst>
            </a:prstGeom>
            <a:noFill/>
            <a:ln w="12700" cap="flat" cmpd="sng" algn="ctr">
              <a:solidFill>
                <a:sysClr val="windowText" lastClr="000000"/>
              </a:solidFill>
              <a:prstDash val="solid"/>
              <a:miter lim="800000"/>
              <a:headEnd type="arrow"/>
              <a:tailEnd type="arrow"/>
            </a:ln>
            <a:effectLst/>
          </p:spPr>
        </p:cxnSp>
        <p:cxnSp>
          <p:nvCxnSpPr>
            <p:cNvPr id="252" name="直線矢印コネクタ 18">
              <a:extLst>
                <a:ext uri="{FF2B5EF4-FFF2-40B4-BE49-F238E27FC236}">
                  <a16:creationId xmlns:a16="http://schemas.microsoft.com/office/drawing/2014/main" id="{E873EFD5-833A-45B5-B300-4B8A01091069}"/>
                </a:ext>
              </a:extLst>
            </p:cNvPr>
            <p:cNvCxnSpPr>
              <a:cxnSpLocks/>
              <a:stCxn id="216" idx="0"/>
              <a:endCxn id="209" idx="1"/>
            </p:cNvCxnSpPr>
            <p:nvPr/>
          </p:nvCxnSpPr>
          <p:spPr>
            <a:xfrm rot="5400000" flipH="1" flipV="1">
              <a:off x="4471896" y="2851412"/>
              <a:ext cx="2888154" cy="2579904"/>
            </a:xfrm>
            <a:prstGeom prst="bentConnector2">
              <a:avLst/>
            </a:prstGeom>
            <a:noFill/>
            <a:ln w="12700" cap="flat" cmpd="sng" algn="ctr">
              <a:solidFill>
                <a:sysClr val="windowText" lastClr="000000"/>
              </a:solidFill>
              <a:prstDash val="solid"/>
              <a:miter lim="800000"/>
              <a:headEnd type="arrow"/>
              <a:tailEnd type="arrow"/>
            </a:ln>
            <a:effectLst/>
          </p:spPr>
        </p:cxnSp>
        <p:cxnSp>
          <p:nvCxnSpPr>
            <p:cNvPr id="253" name="直線矢印コネクタ 18">
              <a:extLst>
                <a:ext uri="{FF2B5EF4-FFF2-40B4-BE49-F238E27FC236}">
                  <a16:creationId xmlns:a16="http://schemas.microsoft.com/office/drawing/2014/main" id="{30A2EF41-54A7-4685-96A3-4D4DA0126470}"/>
                </a:ext>
              </a:extLst>
            </p:cNvPr>
            <p:cNvCxnSpPr>
              <a:cxnSpLocks/>
              <a:stCxn id="216" idx="0"/>
              <a:endCxn id="213" idx="3"/>
            </p:cNvCxnSpPr>
            <p:nvPr/>
          </p:nvCxnSpPr>
          <p:spPr>
            <a:xfrm rot="16200000" flipV="1">
              <a:off x="1835455" y="2794874"/>
              <a:ext cx="2888154" cy="2692979"/>
            </a:xfrm>
            <a:prstGeom prst="bentConnector2">
              <a:avLst/>
            </a:prstGeom>
            <a:noFill/>
            <a:ln w="12700" cap="flat" cmpd="sng" algn="ctr">
              <a:solidFill>
                <a:sysClr val="windowText" lastClr="000000"/>
              </a:solidFill>
              <a:prstDash val="solid"/>
              <a:miter lim="800000"/>
              <a:headEnd type="arrow"/>
              <a:tailEnd type="arrow"/>
            </a:ln>
            <a:effectLst/>
          </p:spPr>
        </p:cxnSp>
        <p:cxnSp>
          <p:nvCxnSpPr>
            <p:cNvPr id="254" name="直線矢印コネクタ 18">
              <a:extLst>
                <a:ext uri="{FF2B5EF4-FFF2-40B4-BE49-F238E27FC236}">
                  <a16:creationId xmlns:a16="http://schemas.microsoft.com/office/drawing/2014/main" id="{295A4D8F-05FE-49D4-88F4-2CFF8F300AEF}"/>
                </a:ext>
              </a:extLst>
            </p:cNvPr>
            <p:cNvCxnSpPr>
              <a:cxnSpLocks/>
              <a:stCxn id="249" idx="0"/>
              <a:endCxn id="250" idx="0"/>
            </p:cNvCxnSpPr>
            <p:nvPr/>
          </p:nvCxnSpPr>
          <p:spPr>
            <a:xfrm rot="16200000" flipV="1">
              <a:off x="2300676" y="4814375"/>
              <a:ext cx="12107" cy="1546195"/>
            </a:xfrm>
            <a:prstGeom prst="bentConnector3">
              <a:avLst>
                <a:gd name="adj1" fmla="val 4109697"/>
              </a:avLst>
            </a:prstGeom>
            <a:noFill/>
            <a:ln w="12700" cap="flat" cmpd="sng" algn="ctr">
              <a:solidFill>
                <a:sysClr val="windowText" lastClr="000000"/>
              </a:solidFill>
              <a:prstDash val="solid"/>
              <a:miter lim="800000"/>
              <a:headEnd type="arrow"/>
              <a:tailEnd type="arrow"/>
            </a:ln>
            <a:effectLst/>
          </p:spPr>
        </p:cxnSp>
        <p:sp>
          <p:nvSpPr>
            <p:cNvPr id="255" name="テキスト ボックス 254">
              <a:extLst>
                <a:ext uri="{FF2B5EF4-FFF2-40B4-BE49-F238E27FC236}">
                  <a16:creationId xmlns:a16="http://schemas.microsoft.com/office/drawing/2014/main" id="{DAE3886E-2E73-4FA2-9791-BBFAAB18AFCB}"/>
                </a:ext>
              </a:extLst>
            </p:cNvPr>
            <p:cNvSpPr txBox="1"/>
            <p:nvPr/>
          </p:nvSpPr>
          <p:spPr>
            <a:xfrm>
              <a:off x="4087187" y="6162731"/>
              <a:ext cx="639901" cy="430887"/>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カタログ</a:t>
              </a:r>
              <a:endParaRPr kumimoji="1" lang="en-US" altLang="ja-JP" sz="1100">
                <a:solidFill>
                  <a:prstClr val="black"/>
                </a:solidFill>
                <a:latin typeface="Meiryo UI" panose="020B0604030504040204" pitchFamily="50" charset="-128"/>
                <a:ea typeface="Meiryo UI" panose="020B0604030504040204" pitchFamily="50" charset="-128"/>
              </a:endParaRPr>
            </a:p>
            <a:p>
              <a:pPr defTabSz="914400"/>
              <a:r>
                <a:rPr kumimoji="1" lang="ja-JP" altLang="en-US" sz="1100">
                  <a:solidFill>
                    <a:prstClr val="black"/>
                  </a:solidFill>
                  <a:latin typeface="Meiryo UI" panose="020B0604030504040204" pitchFamily="50" charset="-128"/>
                  <a:ea typeface="Meiryo UI" panose="020B0604030504040204" pitchFamily="50" charset="-128"/>
                </a:rPr>
                <a:t>検索</a:t>
              </a:r>
            </a:p>
          </p:txBody>
        </p:sp>
        <p:cxnSp>
          <p:nvCxnSpPr>
            <p:cNvPr id="256" name="直線矢印コネクタ 18">
              <a:extLst>
                <a:ext uri="{FF2B5EF4-FFF2-40B4-BE49-F238E27FC236}">
                  <a16:creationId xmlns:a16="http://schemas.microsoft.com/office/drawing/2014/main" id="{8C6D2BD9-7B4F-4C03-9422-CD11D73DC870}"/>
                </a:ext>
              </a:extLst>
            </p:cNvPr>
            <p:cNvCxnSpPr>
              <a:cxnSpLocks/>
              <a:endCxn id="216" idx="2"/>
            </p:cNvCxnSpPr>
            <p:nvPr/>
          </p:nvCxnSpPr>
          <p:spPr>
            <a:xfrm flipH="1" flipV="1">
              <a:off x="4626021" y="6053441"/>
              <a:ext cx="176035" cy="338276"/>
            </a:xfrm>
            <a:prstGeom prst="straightConnector1">
              <a:avLst/>
            </a:prstGeom>
            <a:noFill/>
            <a:ln w="12700" cap="flat" cmpd="sng" algn="ctr">
              <a:solidFill>
                <a:sysClr val="windowText" lastClr="000000"/>
              </a:solidFill>
              <a:prstDash val="solid"/>
              <a:miter lim="800000"/>
              <a:headEnd type="none" w="med" len="med"/>
              <a:tailEnd type="triangle" w="med" len="med"/>
            </a:ln>
            <a:effectLst/>
          </p:spPr>
        </p:cxnSp>
        <p:grpSp>
          <p:nvGrpSpPr>
            <p:cNvPr id="257" name="グループ化 256">
              <a:extLst>
                <a:ext uri="{FF2B5EF4-FFF2-40B4-BE49-F238E27FC236}">
                  <a16:creationId xmlns:a16="http://schemas.microsoft.com/office/drawing/2014/main" id="{63D5327A-EFFD-41C5-98B6-CF0966FA3DFF}"/>
                </a:ext>
              </a:extLst>
            </p:cNvPr>
            <p:cNvGrpSpPr>
              <a:grpSpLocks noChangeAspect="1"/>
            </p:cNvGrpSpPr>
            <p:nvPr/>
          </p:nvGrpSpPr>
          <p:grpSpPr>
            <a:xfrm>
              <a:off x="4616916" y="6264968"/>
              <a:ext cx="529467" cy="337014"/>
              <a:chOff x="10041164" y="-1374776"/>
              <a:chExt cx="15093951" cy="9607552"/>
            </a:xfrm>
            <a:solidFill>
              <a:sysClr val="windowText" lastClr="000000"/>
            </a:solidFill>
          </p:grpSpPr>
          <p:sp>
            <p:nvSpPr>
              <p:cNvPr id="258" name="Oval 6">
                <a:extLst>
                  <a:ext uri="{FF2B5EF4-FFF2-40B4-BE49-F238E27FC236}">
                    <a16:creationId xmlns:a16="http://schemas.microsoft.com/office/drawing/2014/main" id="{AA25BBFA-B927-432C-9AAF-688A6C7C5273}"/>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59" name="Freeform 7">
                <a:extLst>
                  <a:ext uri="{FF2B5EF4-FFF2-40B4-BE49-F238E27FC236}">
                    <a16:creationId xmlns:a16="http://schemas.microsoft.com/office/drawing/2014/main" id="{84E1AEBE-C43F-4F84-97A8-C24868E622FA}"/>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463"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60" name="角丸四角形 98">
              <a:extLst>
                <a:ext uri="{FF2B5EF4-FFF2-40B4-BE49-F238E27FC236}">
                  <a16:creationId xmlns:a16="http://schemas.microsoft.com/office/drawing/2014/main" id="{3C433F6F-D8B8-4B27-8CA0-50E99CEE3C3B}"/>
                </a:ext>
              </a:extLst>
            </p:cNvPr>
            <p:cNvSpPr/>
            <p:nvPr/>
          </p:nvSpPr>
          <p:spPr>
            <a:xfrm>
              <a:off x="7428794" y="4694202"/>
              <a:ext cx="4393932" cy="194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61" name="直線矢印コネクタ 24">
              <a:extLst>
                <a:ext uri="{FF2B5EF4-FFF2-40B4-BE49-F238E27FC236}">
                  <a16:creationId xmlns:a16="http://schemas.microsoft.com/office/drawing/2014/main" id="{B4F7A056-7D87-4A5D-97A3-B6AB81AED4B4}"/>
                </a:ext>
              </a:extLst>
            </p:cNvPr>
            <p:cNvCxnSpPr/>
            <p:nvPr/>
          </p:nvCxnSpPr>
          <p:spPr>
            <a:xfrm flipV="1">
              <a:off x="7660789" y="5839514"/>
              <a:ext cx="576065" cy="1267"/>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262" name="直線矢印コネクタ 18">
              <a:extLst>
                <a:ext uri="{FF2B5EF4-FFF2-40B4-BE49-F238E27FC236}">
                  <a16:creationId xmlns:a16="http://schemas.microsoft.com/office/drawing/2014/main" id="{76276E0B-3DE3-4050-A46B-C3924C2DCA0A}"/>
                </a:ext>
              </a:extLst>
            </p:cNvPr>
            <p:cNvCxnSpPr/>
            <p:nvPr/>
          </p:nvCxnSpPr>
          <p:spPr>
            <a:xfrm>
              <a:off x="7660789" y="6056711"/>
              <a:ext cx="576065" cy="0"/>
            </a:xfrm>
            <a:prstGeom prst="straightConnector1">
              <a:avLst/>
            </a:prstGeom>
            <a:noFill/>
            <a:ln w="12700" cap="flat" cmpd="sng" algn="ctr">
              <a:solidFill>
                <a:sysClr val="windowText" lastClr="000000"/>
              </a:solidFill>
              <a:prstDash val="dash"/>
              <a:miter lim="800000"/>
              <a:headEnd type="arrow"/>
              <a:tailEnd type="arrow"/>
            </a:ln>
            <a:effectLst/>
          </p:spPr>
        </p:cxnSp>
        <p:sp>
          <p:nvSpPr>
            <p:cNvPr id="263" name="テキスト ボックス 262">
              <a:extLst>
                <a:ext uri="{FF2B5EF4-FFF2-40B4-BE49-F238E27FC236}">
                  <a16:creationId xmlns:a16="http://schemas.microsoft.com/office/drawing/2014/main" id="{6ACC01F1-CEEF-42CB-925E-78BFE6B39D30}"/>
                </a:ext>
              </a:extLst>
            </p:cNvPr>
            <p:cNvSpPr txBox="1"/>
            <p:nvPr/>
          </p:nvSpPr>
          <p:spPr>
            <a:xfrm>
              <a:off x="8146052" y="5704519"/>
              <a:ext cx="1714262"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HTTPS</a:t>
              </a:r>
            </a:p>
          </p:txBody>
        </p:sp>
        <p:sp>
          <p:nvSpPr>
            <p:cNvPr id="264" name="テキスト ボックス 263">
              <a:extLst>
                <a:ext uri="{FF2B5EF4-FFF2-40B4-BE49-F238E27FC236}">
                  <a16:creationId xmlns:a16="http://schemas.microsoft.com/office/drawing/2014/main" id="{AFFFBB39-7062-44D5-B31E-0A105CDF48F1}"/>
                </a:ext>
              </a:extLst>
            </p:cNvPr>
            <p:cNvSpPr txBox="1"/>
            <p:nvPr/>
          </p:nvSpPr>
          <p:spPr>
            <a:xfrm>
              <a:off x="8146052" y="5922985"/>
              <a:ext cx="2800034"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HTTPS/HTTP(</a:t>
              </a:r>
              <a:r>
                <a:rPr kumimoji="1" lang="ja-JP" altLang="en-US" sz="1100">
                  <a:solidFill>
                    <a:prstClr val="black"/>
                  </a:solidFill>
                  <a:latin typeface="Meiryo UI" panose="020B0604030504040204" pitchFamily="50" charset="-128"/>
                  <a:ea typeface="Meiryo UI" panose="020B0604030504040204" pitchFamily="50" charset="-128"/>
                </a:rPr>
                <a:t>環境により異なる</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265" name="テキスト ボックス 264">
              <a:extLst>
                <a:ext uri="{FF2B5EF4-FFF2-40B4-BE49-F238E27FC236}">
                  <a16:creationId xmlns:a16="http://schemas.microsoft.com/office/drawing/2014/main" id="{79545CB0-5670-4EA6-A31C-1D1F3D095456}"/>
                </a:ext>
              </a:extLst>
            </p:cNvPr>
            <p:cNvSpPr txBox="1"/>
            <p:nvPr/>
          </p:nvSpPr>
          <p:spPr>
            <a:xfrm>
              <a:off x="8158161" y="5228812"/>
              <a:ext cx="3250548"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：データ利用者</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提供者に準備頂く環境</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前提環境</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266" name="テキスト ボックス 265">
              <a:extLst>
                <a:ext uri="{FF2B5EF4-FFF2-40B4-BE49-F238E27FC236}">
                  <a16:creationId xmlns:a16="http://schemas.microsoft.com/office/drawing/2014/main" id="{A5A10B5E-B5F3-48B1-BA88-4EC73AD0C393}"/>
                </a:ext>
              </a:extLst>
            </p:cNvPr>
            <p:cNvSpPr txBox="1"/>
            <p:nvPr/>
          </p:nvSpPr>
          <p:spPr>
            <a:xfrm>
              <a:off x="8158161" y="5475160"/>
              <a:ext cx="2612216"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SIP</a:t>
              </a:r>
              <a:r>
                <a:rPr kumimoji="1" lang="ja-JP" altLang="en-US" sz="1100">
                  <a:solidFill>
                    <a:prstClr val="black"/>
                  </a:solidFill>
                  <a:latin typeface="Meiryo UI" panose="020B0604030504040204" pitchFamily="50" charset="-128"/>
                  <a:ea typeface="Meiryo UI" panose="020B0604030504040204" pitchFamily="50" charset="-128"/>
                </a:rPr>
                <a:t>分野間にて提供する環境</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サービス</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267" name="正方形/長方形 266">
              <a:extLst>
                <a:ext uri="{FF2B5EF4-FFF2-40B4-BE49-F238E27FC236}">
                  <a16:creationId xmlns:a16="http://schemas.microsoft.com/office/drawing/2014/main" id="{7134A1BF-3D87-46CB-99CE-AA321981D368}"/>
                </a:ext>
              </a:extLst>
            </p:cNvPr>
            <p:cNvSpPr/>
            <p:nvPr/>
          </p:nvSpPr>
          <p:spPr>
            <a:xfrm>
              <a:off x="7641735" y="5284276"/>
              <a:ext cx="581471" cy="181591"/>
            </a:xfrm>
            <a:prstGeom prst="rect">
              <a:avLst/>
            </a:prstGeom>
            <a:gradFill rotWithShape="1">
              <a:gsLst>
                <a:gs pos="0">
                  <a:sysClr val="window" lastClr="FFFFFF">
                    <a:lumMod val="85000"/>
                  </a:sysClr>
                </a:gs>
                <a:gs pos="50000">
                  <a:sysClr val="window" lastClr="FFFFFF">
                    <a:lumMod val="75000"/>
                  </a:sysClr>
                </a:gs>
                <a:gs pos="100000">
                  <a:sysClr val="window" lastClr="FFFFFF">
                    <a:lumMod val="75000"/>
                  </a:sysClr>
                </a:gs>
              </a:gsLst>
              <a:lin ang="5400000" scaled="0"/>
            </a:gra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68" name="正方形/長方形 267">
              <a:extLst>
                <a:ext uri="{FF2B5EF4-FFF2-40B4-BE49-F238E27FC236}">
                  <a16:creationId xmlns:a16="http://schemas.microsoft.com/office/drawing/2014/main" id="{5B3EE9E5-1404-45BA-8FA7-3F4C0C3E08F2}"/>
                </a:ext>
              </a:extLst>
            </p:cNvPr>
            <p:cNvSpPr/>
            <p:nvPr/>
          </p:nvSpPr>
          <p:spPr>
            <a:xfrm>
              <a:off x="7653997" y="5548071"/>
              <a:ext cx="569210" cy="16534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69" name="テキスト ボックス 268">
              <a:extLst>
                <a:ext uri="{FF2B5EF4-FFF2-40B4-BE49-F238E27FC236}">
                  <a16:creationId xmlns:a16="http://schemas.microsoft.com/office/drawing/2014/main" id="{25DDD172-1120-42FC-84BC-8FB2BF9EFB78}"/>
                </a:ext>
              </a:extLst>
            </p:cNvPr>
            <p:cNvSpPr txBox="1"/>
            <p:nvPr/>
          </p:nvSpPr>
          <p:spPr>
            <a:xfrm>
              <a:off x="7590795" y="6345895"/>
              <a:ext cx="4259227" cy="261610"/>
            </a:xfrm>
            <a:prstGeom prst="rect">
              <a:avLst/>
            </a:prstGeom>
            <a:noFill/>
          </p:spPr>
          <p:txBody>
            <a:bodyPr wrap="square" rtlCol="0">
              <a:spAutoFit/>
            </a:bodyPr>
            <a:lstStyle/>
            <a:p>
              <a:pPr defTabSz="914400"/>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太文字は、</a:t>
              </a:r>
              <a:r>
                <a:rPr kumimoji="1" lang="en-US" altLang="ja-JP" sz="1100">
                  <a:solidFill>
                    <a:prstClr val="black"/>
                  </a:solidFill>
                  <a:latin typeface="Meiryo UI" panose="020B0604030504040204" pitchFamily="50" charset="-128"/>
                  <a:ea typeface="Meiryo UI" panose="020B0604030504040204" pitchFamily="50" charset="-128"/>
                </a:rPr>
                <a:t>SIP</a:t>
              </a:r>
              <a:r>
                <a:rPr kumimoji="1" lang="ja-JP" altLang="en-US" sz="1100">
                  <a:solidFill>
                    <a:prstClr val="black"/>
                  </a:solidFill>
                  <a:latin typeface="Meiryo UI" panose="020B0604030504040204" pitchFamily="50" charset="-128"/>
                  <a:ea typeface="Meiryo UI" panose="020B0604030504040204" pitchFamily="50" charset="-128"/>
                </a:rPr>
                <a:t>分野間にて提供するアプリケーション</a:t>
              </a:r>
              <a:r>
                <a:rPr kumimoji="1" lang="en-US" altLang="ja-JP" sz="1100">
                  <a:solidFill>
                    <a:prstClr val="black"/>
                  </a:solidFill>
                  <a:latin typeface="Meiryo UI" panose="020B0604030504040204" pitchFamily="50" charset="-128"/>
                  <a:ea typeface="Meiryo UI" panose="020B0604030504040204" pitchFamily="50" charset="-128"/>
                </a:rPr>
                <a:t>(Docker</a:t>
              </a:r>
              <a:r>
                <a:rPr kumimoji="1" lang="ja-JP" altLang="en-US" sz="1100">
                  <a:solidFill>
                    <a:prstClr val="black"/>
                  </a:solidFill>
                  <a:latin typeface="Meiryo UI" panose="020B0604030504040204" pitchFamily="50" charset="-128"/>
                  <a:ea typeface="Meiryo UI" panose="020B0604030504040204" pitchFamily="50" charset="-128"/>
                </a:rPr>
                <a:t>コンテナ</a:t>
              </a:r>
              <a:r>
                <a:rPr kumimoji="1" lang="en-US" altLang="ja-JP" sz="1100">
                  <a:solidFill>
                    <a:prstClr val="black"/>
                  </a:solidFill>
                  <a:latin typeface="Meiryo UI" panose="020B0604030504040204" pitchFamily="50" charset="-128"/>
                  <a:ea typeface="Meiryo UI" panose="020B0604030504040204" pitchFamily="50" charset="-128"/>
                </a:rPr>
                <a:t>)</a:t>
              </a:r>
            </a:p>
          </p:txBody>
        </p:sp>
        <p:cxnSp>
          <p:nvCxnSpPr>
            <p:cNvPr id="270" name="直線矢印コネクタ 18">
              <a:extLst>
                <a:ext uri="{FF2B5EF4-FFF2-40B4-BE49-F238E27FC236}">
                  <a16:creationId xmlns:a16="http://schemas.microsoft.com/office/drawing/2014/main" id="{6CC857F8-652F-4DBF-9B92-D9C2D69DF485}"/>
                </a:ext>
              </a:extLst>
            </p:cNvPr>
            <p:cNvCxnSpPr/>
            <p:nvPr/>
          </p:nvCxnSpPr>
          <p:spPr>
            <a:xfrm>
              <a:off x="7663061" y="6263703"/>
              <a:ext cx="576065" cy="0"/>
            </a:xfrm>
            <a:prstGeom prst="straightConnector1">
              <a:avLst/>
            </a:prstGeom>
            <a:noFill/>
            <a:ln w="12700" cap="flat" cmpd="sng" algn="ctr">
              <a:solidFill>
                <a:srgbClr val="FF0000"/>
              </a:solidFill>
              <a:prstDash val="solid"/>
              <a:miter lim="800000"/>
              <a:headEnd type="arrow"/>
              <a:tailEnd type="arrow"/>
            </a:ln>
            <a:effectLst/>
          </p:spPr>
        </p:cxnSp>
        <p:sp>
          <p:nvSpPr>
            <p:cNvPr id="271" name="テキスト ボックス 270">
              <a:extLst>
                <a:ext uri="{FF2B5EF4-FFF2-40B4-BE49-F238E27FC236}">
                  <a16:creationId xmlns:a16="http://schemas.microsoft.com/office/drawing/2014/main" id="{C3153AD8-8EDE-4FCF-B7AB-FA10704762FE}"/>
                </a:ext>
              </a:extLst>
            </p:cNvPr>
            <p:cNvSpPr txBox="1"/>
            <p:nvPr/>
          </p:nvSpPr>
          <p:spPr>
            <a:xfrm>
              <a:off x="8148324" y="6129977"/>
              <a:ext cx="2961344"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a:t>
              </a:r>
              <a:r>
                <a:rPr kumimoji="1" lang="en-US" altLang="ja-JP" sz="1100">
                  <a:solidFill>
                    <a:prstClr val="black"/>
                  </a:solidFill>
                  <a:latin typeface="Meiryo UI" panose="020B0604030504040204" pitchFamily="50" charset="-128"/>
                  <a:ea typeface="Meiryo UI" panose="020B0604030504040204" pitchFamily="50" charset="-128"/>
                </a:rPr>
                <a:t>HTTP/FTP/NGSI(</a:t>
              </a:r>
              <a:r>
                <a:rPr kumimoji="1" lang="ja-JP" altLang="en-US" sz="1100">
                  <a:solidFill>
                    <a:prstClr val="black"/>
                  </a:solidFill>
                  <a:latin typeface="Meiryo UI" panose="020B0604030504040204" pitchFamily="50" charset="-128"/>
                  <a:ea typeface="Meiryo UI" panose="020B0604030504040204" pitchFamily="50" charset="-128"/>
                </a:rPr>
                <a:t>環境により異なる</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272" name="テキスト ボックス 271">
              <a:extLst>
                <a:ext uri="{FF2B5EF4-FFF2-40B4-BE49-F238E27FC236}">
                  <a16:creationId xmlns:a16="http://schemas.microsoft.com/office/drawing/2014/main" id="{B65E6ED5-3BE5-4543-B781-2800EDFD814A}"/>
                </a:ext>
              </a:extLst>
            </p:cNvPr>
            <p:cNvSpPr txBox="1"/>
            <p:nvPr/>
          </p:nvSpPr>
          <p:spPr>
            <a:xfrm>
              <a:off x="8160433" y="4971777"/>
              <a:ext cx="3608375"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：データ利用者</a:t>
              </a:r>
              <a:r>
                <a:rPr kumimoji="1" lang="en-US" altLang="ja-JP" sz="1100">
                  <a:solidFill>
                    <a:prstClr val="black"/>
                  </a:solidFill>
                  <a:latin typeface="Meiryo UI" panose="020B0604030504040204" pitchFamily="50" charset="-128"/>
                  <a:ea typeface="Meiryo UI" panose="020B0604030504040204" pitchFamily="50" charset="-128"/>
                </a:rPr>
                <a:t>/</a:t>
              </a:r>
              <a:r>
                <a:rPr kumimoji="1" lang="ja-JP" altLang="en-US" sz="1100">
                  <a:solidFill>
                    <a:prstClr val="black"/>
                  </a:solidFill>
                  <a:latin typeface="Meiryo UI" panose="020B0604030504040204" pitchFamily="50" charset="-128"/>
                  <a:ea typeface="Meiryo UI" panose="020B0604030504040204" pitchFamily="50" charset="-128"/>
                </a:rPr>
                <a:t>提供者に準備頂く環境</a:t>
              </a:r>
              <a:endParaRPr kumimoji="1" lang="en-US" altLang="ja-JP" sz="1100">
                <a:solidFill>
                  <a:prstClr val="black"/>
                </a:solidFill>
                <a:latin typeface="Meiryo UI" panose="020B0604030504040204" pitchFamily="50" charset="-128"/>
                <a:ea typeface="Meiryo UI" panose="020B0604030504040204" pitchFamily="50" charset="-128"/>
              </a:endParaRPr>
            </a:p>
          </p:txBody>
        </p:sp>
        <p:sp>
          <p:nvSpPr>
            <p:cNvPr id="273" name="正方形/長方形 272">
              <a:extLst>
                <a:ext uri="{FF2B5EF4-FFF2-40B4-BE49-F238E27FC236}">
                  <a16:creationId xmlns:a16="http://schemas.microsoft.com/office/drawing/2014/main" id="{A378E2F6-0E2C-4E84-9E6D-DD99C5286933}"/>
                </a:ext>
              </a:extLst>
            </p:cNvPr>
            <p:cNvSpPr/>
            <p:nvPr/>
          </p:nvSpPr>
          <p:spPr>
            <a:xfrm>
              <a:off x="7644007" y="5027241"/>
              <a:ext cx="581471" cy="18159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74" name="テキスト ボックス 273">
              <a:extLst>
                <a:ext uri="{FF2B5EF4-FFF2-40B4-BE49-F238E27FC236}">
                  <a16:creationId xmlns:a16="http://schemas.microsoft.com/office/drawing/2014/main" id="{71C82CAA-C971-4DCF-A1B3-D58FC52D8D22}"/>
                </a:ext>
              </a:extLst>
            </p:cNvPr>
            <p:cNvSpPr txBox="1"/>
            <p:nvPr/>
          </p:nvSpPr>
          <p:spPr>
            <a:xfrm>
              <a:off x="8160433" y="4713115"/>
              <a:ext cx="3608375" cy="261610"/>
            </a:xfrm>
            <a:prstGeom prst="rect">
              <a:avLst/>
            </a:prstGeom>
            <a:noFill/>
          </p:spPr>
          <p:txBody>
            <a:bodyPr wrap="square" rtlCol="0">
              <a:spAutoFit/>
            </a:bodyPr>
            <a:lstStyle/>
            <a:p>
              <a:pPr defTabSz="914400"/>
              <a:r>
                <a:rPr kumimoji="1" lang="ja-JP" altLang="en-US" sz="1100">
                  <a:solidFill>
                    <a:prstClr val="black"/>
                  </a:solidFill>
                  <a:latin typeface="Meiryo UI" panose="020B0604030504040204" pitchFamily="50" charset="-128"/>
                  <a:ea typeface="Meiryo UI" panose="020B0604030504040204" pitchFamily="50" charset="-128"/>
                </a:rPr>
                <a:t>：構築単位</a:t>
              </a:r>
              <a:r>
                <a:rPr kumimoji="1" lang="en-US" altLang="ja-JP" sz="1100">
                  <a:solidFill>
                    <a:prstClr val="black"/>
                  </a:solidFill>
                  <a:latin typeface="Meiryo UI" panose="020B0604030504040204" pitchFamily="50" charset="-128"/>
                  <a:ea typeface="Meiryo UI" panose="020B0604030504040204" pitchFamily="50" charset="-128"/>
                </a:rPr>
                <a:t>(1</a:t>
              </a:r>
              <a:r>
                <a:rPr kumimoji="1" lang="ja-JP" altLang="en-US" sz="1100">
                  <a:solidFill>
                    <a:prstClr val="black"/>
                  </a:solidFill>
                  <a:latin typeface="Meiryo UI" panose="020B0604030504040204" pitchFamily="50" charset="-128"/>
                  <a:ea typeface="Meiryo UI" panose="020B0604030504040204" pitchFamily="50" charset="-128"/>
                </a:rPr>
                <a:t>サーバ</a:t>
              </a:r>
              <a:r>
                <a:rPr kumimoji="1" lang="en-US" altLang="ja-JP" sz="1100">
                  <a:solidFill>
                    <a:prstClr val="black"/>
                  </a:solidFill>
                  <a:latin typeface="Meiryo UI" panose="020B0604030504040204" pitchFamily="50" charset="-128"/>
                  <a:ea typeface="Meiryo UI" panose="020B0604030504040204" pitchFamily="50" charset="-128"/>
                </a:rPr>
                <a:t>)</a:t>
              </a:r>
            </a:p>
          </p:txBody>
        </p:sp>
        <p:sp>
          <p:nvSpPr>
            <p:cNvPr id="275" name="正方形/長方形 274">
              <a:extLst>
                <a:ext uri="{FF2B5EF4-FFF2-40B4-BE49-F238E27FC236}">
                  <a16:creationId xmlns:a16="http://schemas.microsoft.com/office/drawing/2014/main" id="{4AF894C8-9A4C-4706-91A8-7E017A031F37}"/>
                </a:ext>
              </a:extLst>
            </p:cNvPr>
            <p:cNvSpPr/>
            <p:nvPr/>
          </p:nvSpPr>
          <p:spPr>
            <a:xfrm>
              <a:off x="7644007" y="4768579"/>
              <a:ext cx="581471" cy="181591"/>
            </a:xfrm>
            <a:prstGeom prst="rect">
              <a:avLst/>
            </a:prstGeom>
            <a:solidFill>
              <a:srgbClr val="ED7D31">
                <a:lumMod val="20000"/>
                <a:lumOff val="80000"/>
              </a:srgbClr>
            </a:solid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76" name="吹き出し: 四角形 275">
              <a:extLst>
                <a:ext uri="{FF2B5EF4-FFF2-40B4-BE49-F238E27FC236}">
                  <a16:creationId xmlns:a16="http://schemas.microsoft.com/office/drawing/2014/main" id="{4C52D3C7-F710-4A56-A1C3-919ACA099BAB}"/>
                </a:ext>
              </a:extLst>
            </p:cNvPr>
            <p:cNvSpPr/>
            <p:nvPr/>
          </p:nvSpPr>
          <p:spPr>
            <a:xfrm>
              <a:off x="3336419" y="5168245"/>
              <a:ext cx="1188752" cy="334461"/>
            </a:xfrm>
            <a:prstGeom prst="wedgeRectCallout">
              <a:avLst>
                <a:gd name="adj1" fmla="val 42304"/>
                <a:gd name="adj2" fmla="val 86733"/>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３章でご紹介</a:t>
              </a:r>
            </a:p>
          </p:txBody>
        </p:sp>
        <p:sp>
          <p:nvSpPr>
            <p:cNvPr id="209" name="正方形/長方形 208">
              <a:extLst>
                <a:ext uri="{FF2B5EF4-FFF2-40B4-BE49-F238E27FC236}">
                  <a16:creationId xmlns:a16="http://schemas.microsoft.com/office/drawing/2014/main" id="{1F8EC5F1-74FF-4A34-9ED6-176E5D43FCAC}"/>
                </a:ext>
              </a:extLst>
            </p:cNvPr>
            <p:cNvSpPr/>
            <p:nvPr/>
          </p:nvSpPr>
          <p:spPr bwMode="auto">
            <a:xfrm>
              <a:off x="7205925" y="2445287"/>
              <a:ext cx="1440000" cy="504000"/>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提供者コネクタ</a:t>
              </a:r>
            </a:p>
          </p:txBody>
        </p:sp>
        <p:sp>
          <p:nvSpPr>
            <p:cNvPr id="277" name="吹き出し: 四角形 276">
              <a:extLst>
                <a:ext uri="{FF2B5EF4-FFF2-40B4-BE49-F238E27FC236}">
                  <a16:creationId xmlns:a16="http://schemas.microsoft.com/office/drawing/2014/main" id="{83148F97-4963-469B-91DD-76932344E650}"/>
                </a:ext>
              </a:extLst>
            </p:cNvPr>
            <p:cNvSpPr/>
            <p:nvPr/>
          </p:nvSpPr>
          <p:spPr>
            <a:xfrm>
              <a:off x="10287999" y="3212926"/>
              <a:ext cx="1232692" cy="334461"/>
            </a:xfrm>
            <a:prstGeom prst="wedgeRectCallout">
              <a:avLst>
                <a:gd name="adj1" fmla="val -46334"/>
                <a:gd name="adj2" fmla="val 86733"/>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２章でご紹介</a:t>
              </a:r>
            </a:p>
          </p:txBody>
        </p:sp>
        <p:sp>
          <p:nvSpPr>
            <p:cNvPr id="278" name="吹き出し: 四角形 277">
              <a:extLst>
                <a:ext uri="{FF2B5EF4-FFF2-40B4-BE49-F238E27FC236}">
                  <a16:creationId xmlns:a16="http://schemas.microsoft.com/office/drawing/2014/main" id="{3DED789B-38A4-4314-841E-58903AD23B89}"/>
                </a:ext>
              </a:extLst>
            </p:cNvPr>
            <p:cNvSpPr/>
            <p:nvPr/>
          </p:nvSpPr>
          <p:spPr>
            <a:xfrm>
              <a:off x="519710" y="1943595"/>
              <a:ext cx="1300233" cy="334461"/>
            </a:xfrm>
            <a:prstGeom prst="wedgeRectCallout">
              <a:avLst>
                <a:gd name="adj1" fmla="val 2775"/>
                <a:gd name="adj2" fmla="val 101631"/>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kern="0">
                  <a:solidFill>
                    <a:prstClr val="white"/>
                  </a:solidFill>
                  <a:latin typeface="Meiryo UI" panose="020B0604030504040204" pitchFamily="50" charset="-128"/>
                  <a:ea typeface="Meiryo UI" panose="020B0604030504040204" pitchFamily="50" charset="-128"/>
                </a:rPr>
                <a:t>5</a:t>
              </a: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章でご紹介</a:t>
              </a:r>
            </a:p>
          </p:txBody>
        </p:sp>
        <p:sp>
          <p:nvSpPr>
            <p:cNvPr id="82" name="正方形/長方形 81">
              <a:extLst>
                <a:ext uri="{FF2B5EF4-FFF2-40B4-BE49-F238E27FC236}">
                  <a16:creationId xmlns:a16="http://schemas.microsoft.com/office/drawing/2014/main" id="{C5F88F2C-F993-4DCC-BF59-9E585DFA6B40}"/>
                </a:ext>
              </a:extLst>
            </p:cNvPr>
            <p:cNvSpPr/>
            <p:nvPr/>
          </p:nvSpPr>
          <p:spPr>
            <a:xfrm>
              <a:off x="867631" y="6198527"/>
              <a:ext cx="1332000" cy="46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kern="0">
                  <a:solidFill>
                    <a:prstClr val="black"/>
                  </a:solidFill>
                  <a:latin typeface="Meiryo UI" panose="020B0604030504040204" pitchFamily="50" charset="-128"/>
                  <a:ea typeface="Meiryo UI" panose="020B0604030504040204" pitchFamily="50" charset="-128"/>
                </a:rPr>
                <a:t>契約管理</a:t>
              </a:r>
              <a:endParaRPr kumimoji="1" lang="ja-JP" altLang="en-US" sz="14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85" name="吹き出し: 四角形 84">
            <a:extLst>
              <a:ext uri="{FF2B5EF4-FFF2-40B4-BE49-F238E27FC236}">
                <a16:creationId xmlns:a16="http://schemas.microsoft.com/office/drawing/2014/main" id="{8FFBEAB0-16B8-4EC4-AA25-449C7ED47E19}"/>
              </a:ext>
            </a:extLst>
          </p:cNvPr>
          <p:cNvSpPr/>
          <p:nvPr/>
        </p:nvSpPr>
        <p:spPr>
          <a:xfrm>
            <a:off x="2333834" y="6268170"/>
            <a:ext cx="1188752" cy="334461"/>
          </a:xfrm>
          <a:prstGeom prst="wedgeRectCallout">
            <a:avLst>
              <a:gd name="adj1" fmla="val -70001"/>
              <a:gd name="adj2" fmla="val -6221"/>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６章でご紹介</a:t>
            </a:r>
          </a:p>
        </p:txBody>
      </p:sp>
      <p:sp>
        <p:nvSpPr>
          <p:cNvPr id="86" name="吹き出し: 四角形 85">
            <a:extLst>
              <a:ext uri="{FF2B5EF4-FFF2-40B4-BE49-F238E27FC236}">
                <a16:creationId xmlns:a16="http://schemas.microsoft.com/office/drawing/2014/main" id="{8A3069B8-3790-42B0-8ACE-3A6B617BB025}"/>
              </a:ext>
            </a:extLst>
          </p:cNvPr>
          <p:cNvSpPr/>
          <p:nvPr/>
        </p:nvSpPr>
        <p:spPr>
          <a:xfrm>
            <a:off x="2329724" y="6263703"/>
            <a:ext cx="1188752" cy="334461"/>
          </a:xfrm>
          <a:prstGeom prst="wedgeRectCallout">
            <a:avLst>
              <a:gd name="adj1" fmla="val -71539"/>
              <a:gd name="adj2" fmla="val -140185"/>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６章でご紹介</a:t>
            </a:r>
          </a:p>
        </p:txBody>
      </p:sp>
      <p:sp>
        <p:nvSpPr>
          <p:cNvPr id="89" name="正方形/長方形 88">
            <a:extLst>
              <a:ext uri="{FF2B5EF4-FFF2-40B4-BE49-F238E27FC236}">
                <a16:creationId xmlns:a16="http://schemas.microsoft.com/office/drawing/2014/main" id="{121725CE-8F7C-4AA8-A5AE-0051AA05F372}"/>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260087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雲 60">
            <a:extLst>
              <a:ext uri="{FF2B5EF4-FFF2-40B4-BE49-F238E27FC236}">
                <a16:creationId xmlns:a16="http://schemas.microsoft.com/office/drawing/2014/main" id="{75CDAE8F-11D7-498D-A256-2ED8D44895B0}"/>
              </a:ext>
            </a:extLst>
          </p:cNvPr>
          <p:cNvSpPr/>
          <p:nvPr/>
        </p:nvSpPr>
        <p:spPr bwMode="auto">
          <a:xfrm>
            <a:off x="2482140" y="1917459"/>
            <a:ext cx="2412000" cy="1987390"/>
          </a:xfrm>
          <a:prstGeom prst="cloud">
            <a:avLst/>
          </a:prstGeom>
          <a:solidFill>
            <a:schemeClr val="accent2">
              <a:lumMod val="20000"/>
              <a:lumOff val="80000"/>
            </a:schemeClr>
          </a:solidFill>
          <a:ln w="12700">
            <a:solidFill>
              <a:schemeClr val="accent2"/>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CADDE</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7" name="正方形/長方形 76">
            <a:extLst>
              <a:ext uri="{FF2B5EF4-FFF2-40B4-BE49-F238E27FC236}">
                <a16:creationId xmlns:a16="http://schemas.microsoft.com/office/drawing/2014/main" id="{8E924FCB-147F-4B12-B45C-4759B4C59884}"/>
              </a:ext>
            </a:extLst>
          </p:cNvPr>
          <p:cNvSpPr/>
          <p:nvPr/>
        </p:nvSpPr>
        <p:spPr>
          <a:xfrm>
            <a:off x="218350" y="676176"/>
            <a:ext cx="11688822" cy="83099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前ページの「データ利用契約」から「データ利用」までの契約・認証・認可に係る業務の流れは、下記のシステム処理で実現されます。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データ提供者とデータ利用者の間で契約</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APP</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を介して契約を合意し、契約で合意された利用条件に基づき、コネクタを介してデータ提供者がデータ利用者へ契約に基づく限定データを送信します。 </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9" name="正方形/長方形 48">
            <a:extLst>
              <a:ext uri="{FF2B5EF4-FFF2-40B4-BE49-F238E27FC236}">
                <a16:creationId xmlns:a16="http://schemas.microsoft.com/office/drawing/2014/main" id="{E41DEF7F-B29F-436A-B1C3-DCF4A5D90831}"/>
              </a:ext>
            </a:extLst>
          </p:cNvPr>
          <p:cNvSpPr/>
          <p:nvPr/>
        </p:nvSpPr>
        <p:spPr>
          <a:xfrm>
            <a:off x="6949440" y="4482879"/>
            <a:ext cx="4957732" cy="20671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「データ利用」ではデータ利用者は、合意されたデータの利用条件に基づき、</a:t>
            </a:r>
            <a:r>
              <a:rPr kumimoji="1" lang="en-US" altLang="ja-JP" sz="1600" b="0" i="0" u="none" strike="noStrike" kern="120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WebAPP</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からデータ利用者コネクタを使用し、データ提供者コネクタを呼び出します。</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データ提供者コネクタは、データ利用者情報と利用条件を確認して、データ提供の可否を判断します。</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提供可能な場合、提供者コネクタはデータを提供者コネクタへデータを送信します。</a:t>
            </a:r>
          </a:p>
        </p:txBody>
      </p:sp>
      <p:sp>
        <p:nvSpPr>
          <p:cNvPr id="156" name="正方形/長方形 155">
            <a:extLst>
              <a:ext uri="{FF2B5EF4-FFF2-40B4-BE49-F238E27FC236}">
                <a16:creationId xmlns:a16="http://schemas.microsoft.com/office/drawing/2014/main" id="{F7668702-8FE2-4793-9A72-9A6345AA4EC0}"/>
              </a:ext>
            </a:extLst>
          </p:cNvPr>
          <p:cNvSpPr/>
          <p:nvPr/>
        </p:nvSpPr>
        <p:spPr>
          <a:xfrm>
            <a:off x="6949440" y="1875815"/>
            <a:ext cx="4957732" cy="20671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「データ利用契約」ではデータ利用者とデータ提供者は、それぞれの契約</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APP</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を利用し、契約仲介・管理サービス</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外部サービス</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にて契約調整を実施し契約を合意して締結</a:t>
            </a:r>
            <a:r>
              <a:rPr kumimoji="1" lang="ja-JP" altLang="en-US" sz="1600">
                <a:solidFill>
                  <a:prstClr val="black"/>
                </a:solidFill>
                <a:latin typeface="Meiryo UI" panose="020B0604030504040204" pitchFamily="50" charset="-128"/>
                <a:ea typeface="Meiryo UI" panose="020B0604030504040204" pitchFamily="50" charset="-128"/>
                <a:cs typeface="Meiryo UI" panose="020B0604030504040204" pitchFamily="50" charset="-128"/>
              </a:rPr>
              <a:t>します</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契約に記載されるデータ利用条件も合意されます。</a:t>
            </a:r>
          </a:p>
        </p:txBody>
      </p:sp>
      <p:sp>
        <p:nvSpPr>
          <p:cNvPr id="176" name="四角形: 角を丸くする 175">
            <a:extLst>
              <a:ext uri="{FF2B5EF4-FFF2-40B4-BE49-F238E27FC236}">
                <a16:creationId xmlns:a16="http://schemas.microsoft.com/office/drawing/2014/main" id="{E2C54029-4D8A-47AC-A97E-9AF11D45AB75}"/>
              </a:ext>
            </a:extLst>
          </p:cNvPr>
          <p:cNvSpPr/>
          <p:nvPr/>
        </p:nvSpPr>
        <p:spPr bwMode="auto">
          <a:xfrm>
            <a:off x="2771090" y="2730260"/>
            <a:ext cx="1022008"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契約仲介・管理</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solidFill>
                  <a:prstClr val="black"/>
                </a:solidFill>
                <a:latin typeface="Meiryo UI" panose="020B0604030504040204" pitchFamily="50" charset="-128"/>
                <a:ea typeface="Meiryo UI" panose="020B0604030504040204" pitchFamily="50" charset="-128"/>
              </a:rPr>
              <a:t>（外部サービス）</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77" name="直線矢印コネクタ 176">
            <a:extLst>
              <a:ext uri="{FF2B5EF4-FFF2-40B4-BE49-F238E27FC236}">
                <a16:creationId xmlns:a16="http://schemas.microsoft.com/office/drawing/2014/main" id="{0DB61B37-D1E2-4BAE-9290-AD02B27A6A8D}"/>
              </a:ext>
            </a:extLst>
          </p:cNvPr>
          <p:cNvCxnSpPr>
            <a:cxnSpLocks/>
            <a:stCxn id="190" idx="1"/>
            <a:endCxn id="176" idx="3"/>
          </p:cNvCxnSpPr>
          <p:nvPr/>
        </p:nvCxnSpPr>
        <p:spPr bwMode="auto">
          <a:xfrm flipH="1">
            <a:off x="3793098" y="2935389"/>
            <a:ext cx="1971160" cy="0"/>
          </a:xfrm>
          <a:prstGeom prst="straightConnector1">
            <a:avLst/>
          </a:prstGeom>
          <a:noFill/>
          <a:ln w="38100" cap="flat" cmpd="sng" algn="ctr">
            <a:solidFill>
              <a:schemeClr val="tx1"/>
            </a:solidFill>
            <a:prstDash val="solid"/>
            <a:round/>
            <a:headEnd type="triangle" w="med" len="med"/>
            <a:tailEnd type="triangle"/>
          </a:ln>
          <a:effectLst/>
        </p:spPr>
      </p:cxnSp>
      <p:sp>
        <p:nvSpPr>
          <p:cNvPr id="178" name="テキスト ボックス 177">
            <a:extLst>
              <a:ext uri="{FF2B5EF4-FFF2-40B4-BE49-F238E27FC236}">
                <a16:creationId xmlns:a16="http://schemas.microsoft.com/office/drawing/2014/main" id="{AF455F8A-AE8B-4788-8130-8A9C6F9DA78C}"/>
              </a:ext>
            </a:extLst>
          </p:cNvPr>
          <p:cNvSpPr txBox="1"/>
          <p:nvPr/>
        </p:nvSpPr>
        <p:spPr>
          <a:xfrm>
            <a:off x="1008270" y="1846722"/>
            <a:ext cx="11584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p>
        </p:txBody>
      </p:sp>
      <p:sp>
        <p:nvSpPr>
          <p:cNvPr id="179" name="テキスト ボックス 178">
            <a:extLst>
              <a:ext uri="{FF2B5EF4-FFF2-40B4-BE49-F238E27FC236}">
                <a16:creationId xmlns:a16="http://schemas.microsoft.com/office/drawing/2014/main" id="{5D9D01EE-04D7-4AB7-91A8-FAC919F3D54D}"/>
              </a:ext>
            </a:extLst>
          </p:cNvPr>
          <p:cNvSpPr txBox="1"/>
          <p:nvPr/>
        </p:nvSpPr>
        <p:spPr>
          <a:xfrm>
            <a:off x="5311048" y="1846722"/>
            <a:ext cx="11584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p>
        </p:txBody>
      </p:sp>
      <p:grpSp>
        <p:nvGrpSpPr>
          <p:cNvPr id="184" name="グループ化 183">
            <a:extLst>
              <a:ext uri="{FF2B5EF4-FFF2-40B4-BE49-F238E27FC236}">
                <a16:creationId xmlns:a16="http://schemas.microsoft.com/office/drawing/2014/main" id="{35C35300-8C99-4F3A-9113-C34BF53C2595}"/>
              </a:ext>
            </a:extLst>
          </p:cNvPr>
          <p:cNvGrpSpPr/>
          <p:nvPr/>
        </p:nvGrpSpPr>
        <p:grpSpPr>
          <a:xfrm>
            <a:off x="828820" y="1922689"/>
            <a:ext cx="237334" cy="136086"/>
            <a:chOff x="244181" y="1575390"/>
            <a:chExt cx="237334" cy="144766"/>
          </a:xfrm>
        </p:grpSpPr>
        <p:sp>
          <p:nvSpPr>
            <p:cNvPr id="185" name="Oval 6">
              <a:extLst>
                <a:ext uri="{FF2B5EF4-FFF2-40B4-BE49-F238E27FC236}">
                  <a16:creationId xmlns:a16="http://schemas.microsoft.com/office/drawing/2014/main" id="{56F0E1F2-732B-45C8-A828-1EB3722BC442}"/>
                </a:ext>
              </a:extLst>
            </p:cNvPr>
            <p:cNvSpPr>
              <a:spLocks noChangeArrowheads="1"/>
            </p:cNvSpPr>
            <p:nvPr/>
          </p:nvSpPr>
          <p:spPr bwMode="auto">
            <a:xfrm flipH="1">
              <a:off x="249619" y="1575390"/>
              <a:ext cx="55015" cy="46826"/>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86" name="Freeform 7">
              <a:extLst>
                <a:ext uri="{FF2B5EF4-FFF2-40B4-BE49-F238E27FC236}">
                  <a16:creationId xmlns:a16="http://schemas.microsoft.com/office/drawing/2014/main" id="{DE9B7C59-28EE-40E9-B75D-98E30D8AE5D0}"/>
                </a:ext>
              </a:extLst>
            </p:cNvPr>
            <p:cNvSpPr>
              <a:spLocks noEditPoints="1"/>
            </p:cNvSpPr>
            <p:nvPr/>
          </p:nvSpPr>
          <p:spPr bwMode="auto">
            <a:xfrm flipH="1">
              <a:off x="244181" y="1641057"/>
              <a:ext cx="237334" cy="79099"/>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87" name="グループ化 186">
            <a:extLst>
              <a:ext uri="{FF2B5EF4-FFF2-40B4-BE49-F238E27FC236}">
                <a16:creationId xmlns:a16="http://schemas.microsoft.com/office/drawing/2014/main" id="{D4B3E1BF-2F5F-498D-B206-F42D6460E66D}"/>
              </a:ext>
            </a:extLst>
          </p:cNvPr>
          <p:cNvGrpSpPr/>
          <p:nvPr/>
        </p:nvGrpSpPr>
        <p:grpSpPr>
          <a:xfrm>
            <a:off x="6454301" y="1922689"/>
            <a:ext cx="237334" cy="136086"/>
            <a:chOff x="4629618" y="1575390"/>
            <a:chExt cx="237334" cy="144766"/>
          </a:xfrm>
        </p:grpSpPr>
        <p:sp>
          <p:nvSpPr>
            <p:cNvPr id="188" name="Oval 6">
              <a:extLst>
                <a:ext uri="{FF2B5EF4-FFF2-40B4-BE49-F238E27FC236}">
                  <a16:creationId xmlns:a16="http://schemas.microsoft.com/office/drawing/2014/main" id="{8D7156A1-2531-4C22-85B6-56D72866FDB4}"/>
                </a:ext>
              </a:extLst>
            </p:cNvPr>
            <p:cNvSpPr>
              <a:spLocks noChangeArrowheads="1"/>
            </p:cNvSpPr>
            <p:nvPr/>
          </p:nvSpPr>
          <p:spPr bwMode="auto">
            <a:xfrm>
              <a:off x="4806499" y="1575390"/>
              <a:ext cx="55015" cy="46826"/>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Freeform 7">
              <a:extLst>
                <a:ext uri="{FF2B5EF4-FFF2-40B4-BE49-F238E27FC236}">
                  <a16:creationId xmlns:a16="http://schemas.microsoft.com/office/drawing/2014/main" id="{652013EB-FBDF-4BC3-8CB7-4D391EC8A70E}"/>
                </a:ext>
              </a:extLst>
            </p:cNvPr>
            <p:cNvSpPr>
              <a:spLocks noEditPoints="1"/>
            </p:cNvSpPr>
            <p:nvPr/>
          </p:nvSpPr>
          <p:spPr bwMode="auto">
            <a:xfrm>
              <a:off x="4629618" y="1641057"/>
              <a:ext cx="237334" cy="79099"/>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0" name="四角形: 角を丸くする 189">
            <a:extLst>
              <a:ext uri="{FF2B5EF4-FFF2-40B4-BE49-F238E27FC236}">
                <a16:creationId xmlns:a16="http://schemas.microsoft.com/office/drawing/2014/main" id="{C04A4C49-39EE-43B3-8F89-58EA851369E0}"/>
              </a:ext>
            </a:extLst>
          </p:cNvPr>
          <p:cNvSpPr/>
          <p:nvPr/>
        </p:nvSpPr>
        <p:spPr bwMode="auto">
          <a:xfrm>
            <a:off x="5764258" y="2730260"/>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APP</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1" name="四角形: 角を丸くする 190">
            <a:extLst>
              <a:ext uri="{FF2B5EF4-FFF2-40B4-BE49-F238E27FC236}">
                <a16:creationId xmlns:a16="http://schemas.microsoft.com/office/drawing/2014/main" id="{2DB6FAFA-2F27-451D-876D-918DCC9B5DC7}"/>
              </a:ext>
            </a:extLst>
          </p:cNvPr>
          <p:cNvSpPr/>
          <p:nvPr/>
        </p:nvSpPr>
        <p:spPr bwMode="auto">
          <a:xfrm>
            <a:off x="830060" y="2730260"/>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r>
              <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APP</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92" name="直線矢印コネクタ 191">
            <a:extLst>
              <a:ext uri="{FF2B5EF4-FFF2-40B4-BE49-F238E27FC236}">
                <a16:creationId xmlns:a16="http://schemas.microsoft.com/office/drawing/2014/main" id="{E702A530-798D-4419-AF91-66A819C762C3}"/>
              </a:ext>
            </a:extLst>
          </p:cNvPr>
          <p:cNvCxnSpPr>
            <a:cxnSpLocks/>
            <a:stCxn id="176" idx="1"/>
            <a:endCxn id="191" idx="3"/>
          </p:cNvCxnSpPr>
          <p:nvPr/>
        </p:nvCxnSpPr>
        <p:spPr bwMode="auto">
          <a:xfrm flipH="1">
            <a:off x="1485321" y="2935389"/>
            <a:ext cx="1285769" cy="0"/>
          </a:xfrm>
          <a:prstGeom prst="straightConnector1">
            <a:avLst/>
          </a:prstGeom>
          <a:noFill/>
          <a:ln w="38100" cap="flat" cmpd="sng" algn="ctr">
            <a:solidFill>
              <a:schemeClr val="tx1"/>
            </a:solidFill>
            <a:prstDash val="solid"/>
            <a:round/>
            <a:headEnd type="triangle" w="med" len="med"/>
            <a:tailEnd type="triangle"/>
          </a:ln>
          <a:effectLst/>
        </p:spPr>
      </p:cxnSp>
      <p:sp>
        <p:nvSpPr>
          <p:cNvPr id="194" name="四角形: 角を丸くする 193">
            <a:extLst>
              <a:ext uri="{FF2B5EF4-FFF2-40B4-BE49-F238E27FC236}">
                <a16:creationId xmlns:a16="http://schemas.microsoft.com/office/drawing/2014/main" id="{15553D75-663B-467C-8AFA-5B697BD414A7}"/>
              </a:ext>
            </a:extLst>
          </p:cNvPr>
          <p:cNvSpPr/>
          <p:nvPr/>
        </p:nvSpPr>
        <p:spPr bwMode="auto">
          <a:xfrm>
            <a:off x="3600001" y="3223378"/>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認可管理</a:t>
            </a:r>
          </a:p>
        </p:txBody>
      </p:sp>
      <p:sp>
        <p:nvSpPr>
          <p:cNvPr id="195" name="四角形: メモ 194">
            <a:extLst>
              <a:ext uri="{FF2B5EF4-FFF2-40B4-BE49-F238E27FC236}">
                <a16:creationId xmlns:a16="http://schemas.microsoft.com/office/drawing/2014/main" id="{DE4CB64A-F352-4C65-9B9D-EB7E1E55C624}"/>
              </a:ext>
            </a:extLst>
          </p:cNvPr>
          <p:cNvSpPr/>
          <p:nvPr/>
        </p:nvSpPr>
        <p:spPr bwMode="auto">
          <a:xfrm>
            <a:off x="4681344" y="2765985"/>
            <a:ext cx="655261" cy="338807"/>
          </a:xfrm>
          <a:prstGeom prst="foldedCorner">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利用条件</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6" name="四角形: メモ 195">
            <a:extLst>
              <a:ext uri="{FF2B5EF4-FFF2-40B4-BE49-F238E27FC236}">
                <a16:creationId xmlns:a16="http://schemas.microsoft.com/office/drawing/2014/main" id="{1A5CE839-256A-4333-A7D4-7266EF5980DE}"/>
              </a:ext>
            </a:extLst>
          </p:cNvPr>
          <p:cNvSpPr/>
          <p:nvPr/>
        </p:nvSpPr>
        <p:spPr bwMode="auto">
          <a:xfrm>
            <a:off x="1775330" y="2765985"/>
            <a:ext cx="655261" cy="338807"/>
          </a:xfrm>
          <a:prstGeom prst="foldedCorner">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契約内容</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8" name="雲 197">
            <a:extLst>
              <a:ext uri="{FF2B5EF4-FFF2-40B4-BE49-F238E27FC236}">
                <a16:creationId xmlns:a16="http://schemas.microsoft.com/office/drawing/2014/main" id="{E939AFBC-3093-4366-A861-1485AC07E614}"/>
              </a:ext>
            </a:extLst>
          </p:cNvPr>
          <p:cNvSpPr/>
          <p:nvPr/>
        </p:nvSpPr>
        <p:spPr bwMode="auto">
          <a:xfrm>
            <a:off x="2487277" y="4512231"/>
            <a:ext cx="2412000" cy="1987390"/>
          </a:xfrm>
          <a:prstGeom prst="cloud">
            <a:avLst/>
          </a:prstGeom>
          <a:solidFill>
            <a:schemeClr val="accent2">
              <a:lumMod val="20000"/>
              <a:lumOff val="80000"/>
            </a:schemeClr>
          </a:solidFill>
          <a:ln w="12700">
            <a:solidFill>
              <a:schemeClr val="accent2"/>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CADDE</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9" name="四角形: 角を丸くする 198">
            <a:extLst>
              <a:ext uri="{FF2B5EF4-FFF2-40B4-BE49-F238E27FC236}">
                <a16:creationId xmlns:a16="http://schemas.microsoft.com/office/drawing/2014/main" id="{E2B5C3F8-67CE-4C49-B81E-CCDB5BB4511B}"/>
              </a:ext>
            </a:extLst>
          </p:cNvPr>
          <p:cNvSpPr/>
          <p:nvPr/>
        </p:nvSpPr>
        <p:spPr bwMode="auto">
          <a:xfrm>
            <a:off x="3449692" y="5780356"/>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来歴管理</a:t>
            </a:r>
          </a:p>
        </p:txBody>
      </p:sp>
      <p:cxnSp>
        <p:nvCxnSpPr>
          <p:cNvPr id="200" name="直線矢印コネクタ 199">
            <a:extLst>
              <a:ext uri="{FF2B5EF4-FFF2-40B4-BE49-F238E27FC236}">
                <a16:creationId xmlns:a16="http://schemas.microsoft.com/office/drawing/2014/main" id="{868595C9-C1F1-420F-9289-B3B9568A21F7}"/>
              </a:ext>
            </a:extLst>
          </p:cNvPr>
          <p:cNvCxnSpPr>
            <a:cxnSpLocks/>
            <a:stCxn id="217" idx="2"/>
            <a:endCxn id="216" idx="3"/>
          </p:cNvCxnSpPr>
          <p:nvPr/>
        </p:nvCxnSpPr>
        <p:spPr bwMode="auto">
          <a:xfrm flipH="1" flipV="1">
            <a:off x="2341589" y="5557730"/>
            <a:ext cx="3834345" cy="4755"/>
          </a:xfrm>
          <a:prstGeom prst="straightConnector1">
            <a:avLst/>
          </a:prstGeom>
          <a:noFill/>
          <a:ln w="38100" cap="flat" cmpd="sng" algn="ctr">
            <a:solidFill>
              <a:schemeClr val="tx1"/>
            </a:solidFill>
            <a:prstDash val="solid"/>
            <a:round/>
            <a:headEnd type="triangle" w="med" len="med"/>
            <a:tailEnd type="triangle"/>
          </a:ln>
          <a:effectLst/>
        </p:spPr>
      </p:cxnSp>
      <p:sp>
        <p:nvSpPr>
          <p:cNvPr id="201" name="テキスト ボックス 200">
            <a:extLst>
              <a:ext uri="{FF2B5EF4-FFF2-40B4-BE49-F238E27FC236}">
                <a16:creationId xmlns:a16="http://schemas.microsoft.com/office/drawing/2014/main" id="{F4B1588B-AA3B-4A9A-9645-7520BB881C1A}"/>
              </a:ext>
            </a:extLst>
          </p:cNvPr>
          <p:cNvSpPr txBox="1"/>
          <p:nvPr/>
        </p:nvSpPr>
        <p:spPr>
          <a:xfrm>
            <a:off x="1002528" y="4455878"/>
            <a:ext cx="11584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a:t>
            </a:r>
          </a:p>
        </p:txBody>
      </p:sp>
      <p:sp>
        <p:nvSpPr>
          <p:cNvPr id="202" name="テキスト ボックス 201">
            <a:extLst>
              <a:ext uri="{FF2B5EF4-FFF2-40B4-BE49-F238E27FC236}">
                <a16:creationId xmlns:a16="http://schemas.microsoft.com/office/drawing/2014/main" id="{E9D4AA5C-DDB0-49F3-AA92-02AE00B51CE4}"/>
              </a:ext>
            </a:extLst>
          </p:cNvPr>
          <p:cNvSpPr txBox="1"/>
          <p:nvPr/>
        </p:nvSpPr>
        <p:spPr>
          <a:xfrm>
            <a:off x="5305306" y="4455878"/>
            <a:ext cx="11584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a:t>
            </a:r>
          </a:p>
        </p:txBody>
      </p:sp>
      <p:grpSp>
        <p:nvGrpSpPr>
          <p:cNvPr id="203" name="グループ化 202">
            <a:extLst>
              <a:ext uri="{FF2B5EF4-FFF2-40B4-BE49-F238E27FC236}">
                <a16:creationId xmlns:a16="http://schemas.microsoft.com/office/drawing/2014/main" id="{DC0AE752-413B-402E-86E7-649FBEDD56CC}"/>
              </a:ext>
            </a:extLst>
          </p:cNvPr>
          <p:cNvGrpSpPr/>
          <p:nvPr/>
        </p:nvGrpSpPr>
        <p:grpSpPr>
          <a:xfrm>
            <a:off x="828820" y="4531845"/>
            <a:ext cx="237334" cy="136086"/>
            <a:chOff x="244181" y="1575390"/>
            <a:chExt cx="237334" cy="144766"/>
          </a:xfrm>
        </p:grpSpPr>
        <p:sp>
          <p:nvSpPr>
            <p:cNvPr id="204" name="Oval 6">
              <a:extLst>
                <a:ext uri="{FF2B5EF4-FFF2-40B4-BE49-F238E27FC236}">
                  <a16:creationId xmlns:a16="http://schemas.microsoft.com/office/drawing/2014/main" id="{AC81CD4E-2DBA-4A8F-8C82-F2876ABA3121}"/>
                </a:ext>
              </a:extLst>
            </p:cNvPr>
            <p:cNvSpPr>
              <a:spLocks noChangeArrowheads="1"/>
            </p:cNvSpPr>
            <p:nvPr/>
          </p:nvSpPr>
          <p:spPr bwMode="auto">
            <a:xfrm flipH="1">
              <a:off x="249619" y="1575390"/>
              <a:ext cx="55015" cy="46826"/>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05" name="Freeform 7">
              <a:extLst>
                <a:ext uri="{FF2B5EF4-FFF2-40B4-BE49-F238E27FC236}">
                  <a16:creationId xmlns:a16="http://schemas.microsoft.com/office/drawing/2014/main" id="{9E2F6960-B7E6-4684-A887-A37F40CD4927}"/>
                </a:ext>
              </a:extLst>
            </p:cNvPr>
            <p:cNvSpPr>
              <a:spLocks noEditPoints="1"/>
            </p:cNvSpPr>
            <p:nvPr/>
          </p:nvSpPr>
          <p:spPr bwMode="auto">
            <a:xfrm flipH="1">
              <a:off x="244181" y="1641057"/>
              <a:ext cx="237334" cy="79099"/>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06" name="グループ化 205">
            <a:extLst>
              <a:ext uri="{FF2B5EF4-FFF2-40B4-BE49-F238E27FC236}">
                <a16:creationId xmlns:a16="http://schemas.microsoft.com/office/drawing/2014/main" id="{05ECB69F-D60B-4AC2-8A32-F01D9B2F5CE6}"/>
              </a:ext>
            </a:extLst>
          </p:cNvPr>
          <p:cNvGrpSpPr/>
          <p:nvPr/>
        </p:nvGrpSpPr>
        <p:grpSpPr>
          <a:xfrm>
            <a:off x="6454301" y="4531845"/>
            <a:ext cx="237334" cy="136086"/>
            <a:chOff x="4629618" y="1575390"/>
            <a:chExt cx="237334" cy="144766"/>
          </a:xfrm>
        </p:grpSpPr>
        <p:sp>
          <p:nvSpPr>
            <p:cNvPr id="207" name="Oval 6">
              <a:extLst>
                <a:ext uri="{FF2B5EF4-FFF2-40B4-BE49-F238E27FC236}">
                  <a16:creationId xmlns:a16="http://schemas.microsoft.com/office/drawing/2014/main" id="{41D3140C-F874-427E-A4ED-A76F3D32E9B9}"/>
                </a:ext>
              </a:extLst>
            </p:cNvPr>
            <p:cNvSpPr>
              <a:spLocks noChangeArrowheads="1"/>
            </p:cNvSpPr>
            <p:nvPr/>
          </p:nvSpPr>
          <p:spPr bwMode="auto">
            <a:xfrm>
              <a:off x="4806499" y="1575390"/>
              <a:ext cx="55015" cy="46826"/>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08" name="Freeform 7">
              <a:extLst>
                <a:ext uri="{FF2B5EF4-FFF2-40B4-BE49-F238E27FC236}">
                  <a16:creationId xmlns:a16="http://schemas.microsoft.com/office/drawing/2014/main" id="{F2D553C2-5F80-42C9-9D2F-8C19DAC11DC6}"/>
                </a:ext>
              </a:extLst>
            </p:cNvPr>
            <p:cNvSpPr>
              <a:spLocks noEditPoints="1"/>
            </p:cNvSpPr>
            <p:nvPr/>
          </p:nvSpPr>
          <p:spPr bwMode="auto">
            <a:xfrm>
              <a:off x="4629618" y="1641057"/>
              <a:ext cx="237334" cy="79099"/>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0" name="四角形: 角を丸くする 209">
            <a:extLst>
              <a:ext uri="{FF2B5EF4-FFF2-40B4-BE49-F238E27FC236}">
                <a16:creationId xmlns:a16="http://schemas.microsoft.com/office/drawing/2014/main" id="{242F480E-2399-4D65-9441-B6E3AE855C4D}"/>
              </a:ext>
            </a:extLst>
          </p:cNvPr>
          <p:cNvSpPr/>
          <p:nvPr/>
        </p:nvSpPr>
        <p:spPr bwMode="auto">
          <a:xfrm>
            <a:off x="806895" y="5350149"/>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err="1">
                <a:ln>
                  <a:noFill/>
                </a:ln>
                <a:solidFill>
                  <a:prstClr val="black"/>
                </a:solidFill>
                <a:effectLst/>
                <a:uLnTx/>
                <a:uFillTx/>
                <a:latin typeface="Meiryo UI" panose="020B0604030504040204" pitchFamily="50" charset="-128"/>
                <a:ea typeface="Meiryo UI" panose="020B0604030504040204" pitchFamily="50" charset="-128"/>
                <a:cs typeface="+mn-cs"/>
              </a:rPr>
              <a:t>WebAPP</a:t>
            </a:r>
            <a:endPar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11" name="直線矢印コネクタ 210">
            <a:extLst>
              <a:ext uri="{FF2B5EF4-FFF2-40B4-BE49-F238E27FC236}">
                <a16:creationId xmlns:a16="http://schemas.microsoft.com/office/drawing/2014/main" id="{A24EEC77-AF0A-45D2-9763-1A013B771420}"/>
              </a:ext>
            </a:extLst>
          </p:cNvPr>
          <p:cNvCxnSpPr>
            <a:cxnSpLocks/>
            <a:stCxn id="216" idx="1"/>
            <a:endCxn id="210" idx="3"/>
          </p:cNvCxnSpPr>
          <p:nvPr/>
        </p:nvCxnSpPr>
        <p:spPr bwMode="auto">
          <a:xfrm flipH="1" flipV="1">
            <a:off x="1462156" y="5555278"/>
            <a:ext cx="224172" cy="2452"/>
          </a:xfrm>
          <a:prstGeom prst="straightConnector1">
            <a:avLst/>
          </a:prstGeom>
          <a:noFill/>
          <a:ln w="38100" cap="flat" cmpd="sng" algn="ctr">
            <a:solidFill>
              <a:schemeClr val="tx1"/>
            </a:solidFill>
            <a:prstDash val="solid"/>
            <a:round/>
            <a:headEnd type="none" w="med" len="med"/>
            <a:tailEnd type="triangle"/>
          </a:ln>
          <a:effectLst/>
        </p:spPr>
      </p:cxnSp>
      <p:sp>
        <p:nvSpPr>
          <p:cNvPr id="212" name="四角形: 角を丸くする 211">
            <a:extLst>
              <a:ext uri="{FF2B5EF4-FFF2-40B4-BE49-F238E27FC236}">
                <a16:creationId xmlns:a16="http://schemas.microsoft.com/office/drawing/2014/main" id="{65B6B2C3-537A-4CB7-9546-E3950BAB4143}"/>
              </a:ext>
            </a:extLst>
          </p:cNvPr>
          <p:cNvSpPr/>
          <p:nvPr/>
        </p:nvSpPr>
        <p:spPr bwMode="auto">
          <a:xfrm>
            <a:off x="4193887" y="5001108"/>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認可管理</a:t>
            </a:r>
          </a:p>
        </p:txBody>
      </p:sp>
      <p:sp>
        <p:nvSpPr>
          <p:cNvPr id="216" name="四角形: 角を丸くする 215">
            <a:extLst>
              <a:ext uri="{FF2B5EF4-FFF2-40B4-BE49-F238E27FC236}">
                <a16:creationId xmlns:a16="http://schemas.microsoft.com/office/drawing/2014/main" id="{DDA5AF0F-A7E3-4BC5-AE72-1B94E2DD4901}"/>
              </a:ext>
            </a:extLst>
          </p:cNvPr>
          <p:cNvSpPr/>
          <p:nvPr/>
        </p:nvSpPr>
        <p:spPr bwMode="auto">
          <a:xfrm>
            <a:off x="1686328" y="5352601"/>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a:t>
            </a:r>
          </a:p>
        </p:txBody>
      </p:sp>
      <p:sp>
        <p:nvSpPr>
          <p:cNvPr id="217" name="円柱 216">
            <a:extLst>
              <a:ext uri="{FF2B5EF4-FFF2-40B4-BE49-F238E27FC236}">
                <a16:creationId xmlns:a16="http://schemas.microsoft.com/office/drawing/2014/main" id="{92E0E9F5-EA37-4BA1-87E0-AA2EC12A5C9B}"/>
              </a:ext>
            </a:extLst>
          </p:cNvPr>
          <p:cNvSpPr/>
          <p:nvPr/>
        </p:nvSpPr>
        <p:spPr bwMode="auto">
          <a:xfrm>
            <a:off x="6175934" y="5350149"/>
            <a:ext cx="487169" cy="424670"/>
          </a:xfrm>
          <a:prstGeom prst="can">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管理</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8" name="四角形: 角を丸くする 217">
            <a:extLst>
              <a:ext uri="{FF2B5EF4-FFF2-40B4-BE49-F238E27FC236}">
                <a16:creationId xmlns:a16="http://schemas.microsoft.com/office/drawing/2014/main" id="{E228E768-A7D4-4EAB-83A1-68EA14A14766}"/>
              </a:ext>
            </a:extLst>
          </p:cNvPr>
          <p:cNvSpPr/>
          <p:nvPr/>
        </p:nvSpPr>
        <p:spPr bwMode="auto">
          <a:xfrm>
            <a:off x="5291410" y="5352601"/>
            <a:ext cx="655261" cy="410258"/>
          </a:xfrm>
          <a:prstGeom prst="roundRect">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コネクタ</a:t>
            </a:r>
          </a:p>
        </p:txBody>
      </p:sp>
      <p:cxnSp>
        <p:nvCxnSpPr>
          <p:cNvPr id="220" name="コネクタ: カギ線 219">
            <a:extLst>
              <a:ext uri="{FF2B5EF4-FFF2-40B4-BE49-F238E27FC236}">
                <a16:creationId xmlns:a16="http://schemas.microsoft.com/office/drawing/2014/main" id="{65109FCB-0C04-43F7-9B22-0411BE533545}"/>
              </a:ext>
            </a:extLst>
          </p:cNvPr>
          <p:cNvCxnSpPr>
            <a:cxnSpLocks/>
            <a:stCxn id="212" idx="3"/>
            <a:endCxn id="218" idx="0"/>
          </p:cNvCxnSpPr>
          <p:nvPr/>
        </p:nvCxnSpPr>
        <p:spPr>
          <a:xfrm>
            <a:off x="4849148" y="5206237"/>
            <a:ext cx="769893" cy="14636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コネクタ: カギ線 223">
            <a:extLst>
              <a:ext uri="{FF2B5EF4-FFF2-40B4-BE49-F238E27FC236}">
                <a16:creationId xmlns:a16="http://schemas.microsoft.com/office/drawing/2014/main" id="{4EC206AF-17BB-4B7F-8E11-C8B806EC6770}"/>
              </a:ext>
            </a:extLst>
          </p:cNvPr>
          <p:cNvCxnSpPr>
            <a:cxnSpLocks/>
            <a:stCxn id="176" idx="2"/>
            <a:endCxn id="194" idx="1"/>
          </p:cNvCxnSpPr>
          <p:nvPr/>
        </p:nvCxnSpPr>
        <p:spPr>
          <a:xfrm rot="16200000" flipH="1">
            <a:off x="3297053" y="3125558"/>
            <a:ext cx="287989" cy="31790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コネクタ: カギ線 91">
            <a:extLst>
              <a:ext uri="{FF2B5EF4-FFF2-40B4-BE49-F238E27FC236}">
                <a16:creationId xmlns:a16="http://schemas.microsoft.com/office/drawing/2014/main" id="{51158AE5-4866-469B-97C2-3F561967DD20}"/>
              </a:ext>
            </a:extLst>
          </p:cNvPr>
          <p:cNvCxnSpPr>
            <a:cxnSpLocks/>
            <a:stCxn id="218" idx="2"/>
            <a:endCxn id="199" idx="3"/>
          </p:cNvCxnSpPr>
          <p:nvPr/>
        </p:nvCxnSpPr>
        <p:spPr>
          <a:xfrm rot="5400000">
            <a:off x="4750684" y="5117128"/>
            <a:ext cx="222626" cy="151408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コネクタ: カギ線 94">
            <a:extLst>
              <a:ext uri="{FF2B5EF4-FFF2-40B4-BE49-F238E27FC236}">
                <a16:creationId xmlns:a16="http://schemas.microsoft.com/office/drawing/2014/main" id="{2097A3E5-458C-4755-89A4-D2747D1A0813}"/>
              </a:ext>
            </a:extLst>
          </p:cNvPr>
          <p:cNvCxnSpPr>
            <a:cxnSpLocks/>
            <a:stCxn id="216" idx="2"/>
            <a:endCxn id="199" idx="1"/>
          </p:cNvCxnSpPr>
          <p:nvPr/>
        </p:nvCxnSpPr>
        <p:spPr>
          <a:xfrm rot="16200000" flipH="1">
            <a:off x="2620512" y="5156305"/>
            <a:ext cx="222626" cy="14357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 Placeholder 1">
            <a:extLst>
              <a:ext uri="{FF2B5EF4-FFF2-40B4-BE49-F238E27FC236}">
                <a16:creationId xmlns:a16="http://schemas.microsoft.com/office/drawing/2014/main" id="{A433EC5E-1F1D-43BE-BDAB-6A61E29C2EA4}"/>
              </a:ext>
            </a:extLst>
          </p:cNvPr>
          <p:cNvSpPr txBox="1">
            <a:spLocks/>
          </p:cNvSpPr>
          <p:nvPr/>
        </p:nvSpPr>
        <p:spPr>
          <a:xfrm>
            <a:off x="227013" y="117577"/>
            <a:ext cx="11724494" cy="464472"/>
          </a:xfrm>
          <a:prstGeom prst="rect">
            <a:avLst/>
          </a:prstGeom>
        </p:spPr>
        <p:txBody>
          <a:bodyPr wrap="none">
            <a:noAutofit/>
          </a:bodyPr>
          <a:lstStyle>
            <a:lvl1pPr marL="0" indent="0" algn="l" defTabSz="914423" rtl="0" eaLnBrk="1" latinLnBrk="0" hangingPunct="1">
              <a:lnSpc>
                <a:spcPct val="90000"/>
              </a:lnSpc>
              <a:spcBef>
                <a:spcPts val="1001"/>
              </a:spcBef>
              <a:buFont typeface="+mj-lt"/>
              <a:buNone/>
              <a:defRPr kumimoji="1" sz="2400" b="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158754" indent="0" algn="l" defTabSz="914423" rtl="0" eaLnBrk="1" latinLnBrk="0" hangingPunct="1">
              <a:lnSpc>
                <a:spcPct val="90000"/>
              </a:lnSpc>
              <a:spcBef>
                <a:spcPts val="500"/>
              </a:spcBef>
              <a:buFont typeface="+mj-lt"/>
              <a:buNone/>
              <a:defRPr kumimoji="1" sz="2201" b="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29" indent="-228606" algn="l" defTabSz="914423"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en-US" altLang="ja-JP"/>
              <a:t>6.3.</a:t>
            </a:r>
            <a:r>
              <a:rPr lang="ja-JP" altLang="en-US"/>
              <a:t> システム観点での業務の流れ（概要）</a:t>
            </a:r>
          </a:p>
        </p:txBody>
      </p:sp>
      <p:sp>
        <p:nvSpPr>
          <p:cNvPr id="48" name="正方形/長方形 47">
            <a:extLst>
              <a:ext uri="{FF2B5EF4-FFF2-40B4-BE49-F238E27FC236}">
                <a16:creationId xmlns:a16="http://schemas.microsoft.com/office/drawing/2014/main" id="{2897B833-8E95-4553-9D2C-2FFB800096BC}"/>
              </a:ext>
            </a:extLst>
          </p:cNvPr>
          <p:cNvSpPr/>
          <p:nvPr/>
        </p:nvSpPr>
        <p:spPr>
          <a:xfrm>
            <a:off x="10409240" y="39721"/>
            <a:ext cx="1542270" cy="531692"/>
          </a:xfrm>
          <a:prstGeom prst="rect">
            <a:avLst/>
          </a:prstGeom>
          <a:solidFill>
            <a:schemeClr val="accent1"/>
          </a:solidFill>
        </p:spPr>
        <p:txBody>
          <a:bodyPr wrap="none" anchor="ctr">
            <a:noAutofit/>
          </a:bodyPr>
          <a:lstStyle/>
          <a:p>
            <a:pPr algn="ctr"/>
            <a:r>
              <a:rPr lang="ja-JP" altLang="en-US" sz="1100">
                <a:solidFill>
                  <a:schemeClr val="bg1"/>
                </a:solidFill>
                <a:latin typeface="Meiryo UI" panose="020B0604030504040204" pitchFamily="50" charset="-128"/>
                <a:ea typeface="Meiryo UI" panose="020B0604030504040204" pitchFamily="50" charset="-128"/>
              </a:rPr>
              <a:t>対象読者：すべての方</a:t>
            </a:r>
          </a:p>
        </p:txBody>
      </p:sp>
      <p:sp>
        <p:nvSpPr>
          <p:cNvPr id="50" name="四角形: メモ 49">
            <a:extLst>
              <a:ext uri="{FF2B5EF4-FFF2-40B4-BE49-F238E27FC236}">
                <a16:creationId xmlns:a16="http://schemas.microsoft.com/office/drawing/2014/main" id="{32DD0F0C-16D3-41F1-A3B5-8F10B556BD92}"/>
              </a:ext>
            </a:extLst>
          </p:cNvPr>
          <p:cNvSpPr/>
          <p:nvPr/>
        </p:nvSpPr>
        <p:spPr bwMode="auto">
          <a:xfrm>
            <a:off x="2870703" y="5315650"/>
            <a:ext cx="724259" cy="410257"/>
          </a:xfrm>
          <a:prstGeom prst="foldedCorner">
            <a:avLst/>
          </a:prstGeom>
          <a:solidFill>
            <a:schemeClr val="bg1"/>
          </a:solidFill>
          <a:ln w="12700">
            <a:solidFill>
              <a:schemeClr val="accent2"/>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限定データ</a:t>
            </a:r>
            <a:endParaRPr kumimoji="1" lang="en-US" altLang="ja-JP"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1" name="正方形/長方形 50">
            <a:extLst>
              <a:ext uri="{FF2B5EF4-FFF2-40B4-BE49-F238E27FC236}">
                <a16:creationId xmlns:a16="http://schemas.microsoft.com/office/drawing/2014/main" id="{159E5FA6-E9A3-44F9-9AC5-9B3CFFF14387}"/>
              </a:ext>
            </a:extLst>
          </p:cNvPr>
          <p:cNvSpPr/>
          <p:nvPr/>
        </p:nvSpPr>
        <p:spPr bwMode="auto">
          <a:xfrm>
            <a:off x="6855401" y="1557051"/>
            <a:ext cx="1158445" cy="3365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機能要件</a:t>
            </a:r>
          </a:p>
        </p:txBody>
      </p:sp>
      <p:sp>
        <p:nvSpPr>
          <p:cNvPr id="52" name="正方形/長方形 51">
            <a:extLst>
              <a:ext uri="{FF2B5EF4-FFF2-40B4-BE49-F238E27FC236}">
                <a16:creationId xmlns:a16="http://schemas.microsoft.com/office/drawing/2014/main" id="{3A7E5F69-73A7-44D6-B124-474E272CCB51}"/>
              </a:ext>
            </a:extLst>
          </p:cNvPr>
          <p:cNvSpPr/>
          <p:nvPr/>
        </p:nvSpPr>
        <p:spPr bwMode="auto">
          <a:xfrm>
            <a:off x="6855401" y="4155259"/>
            <a:ext cx="1158445" cy="3365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機能要件</a:t>
            </a:r>
          </a:p>
        </p:txBody>
      </p:sp>
      <p:sp>
        <p:nvSpPr>
          <p:cNvPr id="54" name="矢印: 五方向 53">
            <a:extLst>
              <a:ext uri="{FF2B5EF4-FFF2-40B4-BE49-F238E27FC236}">
                <a16:creationId xmlns:a16="http://schemas.microsoft.com/office/drawing/2014/main" id="{E4F34878-B446-4293-92D6-6F892F992978}"/>
              </a:ext>
            </a:extLst>
          </p:cNvPr>
          <p:cNvSpPr/>
          <p:nvPr/>
        </p:nvSpPr>
        <p:spPr>
          <a:xfrm rot="5400000">
            <a:off x="-688344" y="2692999"/>
            <a:ext cx="2067160" cy="432791"/>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55" name="矢印: 五方向 54">
            <a:extLst>
              <a:ext uri="{FF2B5EF4-FFF2-40B4-BE49-F238E27FC236}">
                <a16:creationId xmlns:a16="http://schemas.microsoft.com/office/drawing/2014/main" id="{95CEC1FC-291A-4591-80D6-F98F9A34E74F}"/>
              </a:ext>
            </a:extLst>
          </p:cNvPr>
          <p:cNvSpPr/>
          <p:nvPr/>
        </p:nvSpPr>
        <p:spPr>
          <a:xfrm rot="5400000">
            <a:off x="-680625" y="5300063"/>
            <a:ext cx="2067159" cy="432791"/>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58" name="正方形/長方形 57">
            <a:extLst>
              <a:ext uri="{FF2B5EF4-FFF2-40B4-BE49-F238E27FC236}">
                <a16:creationId xmlns:a16="http://schemas.microsoft.com/office/drawing/2014/main" id="{83D37A3B-CB37-49FC-9729-C9FFD1ABC094}"/>
              </a:ext>
            </a:extLst>
          </p:cNvPr>
          <p:cNvSpPr/>
          <p:nvPr/>
        </p:nvSpPr>
        <p:spPr>
          <a:xfrm>
            <a:off x="692844" y="4482882"/>
            <a:ext cx="6044749" cy="20671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l" defTabSz="914400" rtl="0" eaLnBrk="1" fontAlgn="auto" latinLnBrk="0" hangingPunct="1">
              <a:lnSpc>
                <a:spcPct val="100000"/>
              </a:lnSpc>
              <a:spcBef>
                <a:spcPts val="0"/>
              </a:spcBef>
              <a:spcAft>
                <a:spcPts val="0"/>
              </a:spcAft>
              <a:buClrTx/>
              <a:buSzTx/>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正方形/長方形 58">
            <a:extLst>
              <a:ext uri="{FF2B5EF4-FFF2-40B4-BE49-F238E27FC236}">
                <a16:creationId xmlns:a16="http://schemas.microsoft.com/office/drawing/2014/main" id="{FB0A8379-50EC-450D-8ADE-2DC3CEB847E0}"/>
              </a:ext>
            </a:extLst>
          </p:cNvPr>
          <p:cNvSpPr/>
          <p:nvPr/>
        </p:nvSpPr>
        <p:spPr bwMode="auto">
          <a:xfrm>
            <a:off x="671636" y="1558763"/>
            <a:ext cx="1738736" cy="3365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システム処理概要</a:t>
            </a:r>
          </a:p>
        </p:txBody>
      </p:sp>
      <p:sp>
        <p:nvSpPr>
          <p:cNvPr id="62" name="正方形/長方形 61">
            <a:extLst>
              <a:ext uri="{FF2B5EF4-FFF2-40B4-BE49-F238E27FC236}">
                <a16:creationId xmlns:a16="http://schemas.microsoft.com/office/drawing/2014/main" id="{9A1B4A97-0783-46E2-868E-884B345497FC}"/>
              </a:ext>
            </a:extLst>
          </p:cNvPr>
          <p:cNvSpPr/>
          <p:nvPr/>
        </p:nvSpPr>
        <p:spPr>
          <a:xfrm>
            <a:off x="692843" y="1886236"/>
            <a:ext cx="6044749" cy="20671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l" defTabSz="914400" rtl="0" eaLnBrk="1" fontAlgn="auto" latinLnBrk="0" hangingPunct="1">
              <a:lnSpc>
                <a:spcPct val="100000"/>
              </a:lnSpc>
              <a:spcBef>
                <a:spcPts val="0"/>
              </a:spcBef>
              <a:spcAft>
                <a:spcPts val="0"/>
              </a:spcAft>
              <a:buClrTx/>
              <a:buSzTx/>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6D414AA8-9BAF-4A38-8B6C-1EB2BF1AA668}"/>
              </a:ext>
            </a:extLst>
          </p:cNvPr>
          <p:cNvSpPr/>
          <p:nvPr/>
        </p:nvSpPr>
        <p:spPr bwMode="auto">
          <a:xfrm>
            <a:off x="671636" y="4155788"/>
            <a:ext cx="1738736" cy="3365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システム処理概要</a:t>
            </a:r>
          </a:p>
        </p:txBody>
      </p:sp>
    </p:spTree>
    <p:extLst>
      <p:ext uri="{BB962C8B-B14F-4D97-AF65-F5344CB8AC3E}">
        <p14:creationId xmlns:p14="http://schemas.microsoft.com/office/powerpoint/2010/main" val="457292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737A1AAA-789E-4C0A-80FD-D536D1DAE785}"/>
              </a:ext>
            </a:extLst>
          </p:cNvPr>
          <p:cNvSpPr/>
          <p:nvPr/>
        </p:nvSpPr>
        <p:spPr>
          <a:xfrm>
            <a:off x="227016" y="675929"/>
            <a:ext cx="11724494" cy="58477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7" indent="-285757" defTabSz="914400">
              <a:buFont typeface="Wingdings" panose="05000000000000000000" pitchFamily="2" charset="2"/>
              <a:buChar char="ü"/>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「データ利用契約」、「データ利用」を含めた全体の業務は、下記のシステム処理で実現されます。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85757" marR="0" lvl="0" indent="-285757"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データ利用者およびデータ提供者の各アプリケーションが、</a:t>
            </a:r>
            <a:r>
              <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a:t>
            </a: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契約・認証・認可機能を使用して、契約に基づく限定データの連携を実現します。</a:t>
            </a:r>
            <a:endParaRPr kumimoji="1" lang="en-US" altLang="ja-JP"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4" name="正方形/長方形 133">
            <a:extLst>
              <a:ext uri="{FF2B5EF4-FFF2-40B4-BE49-F238E27FC236}">
                <a16:creationId xmlns:a16="http://schemas.microsoft.com/office/drawing/2014/main" id="{5D2237A6-8431-44AB-807A-CFD84B4A2588}"/>
              </a:ext>
            </a:extLst>
          </p:cNvPr>
          <p:cNvSpPr/>
          <p:nvPr/>
        </p:nvSpPr>
        <p:spPr>
          <a:xfrm>
            <a:off x="10409240" y="39721"/>
            <a:ext cx="1542270" cy="531692"/>
          </a:xfrm>
          <a:prstGeom prst="rect">
            <a:avLst/>
          </a:prstGeom>
          <a:solidFill>
            <a:schemeClr val="accent1"/>
          </a:solidFill>
        </p:spPr>
        <p:txBody>
          <a:bodyPr wrap="none" anchor="ctr">
            <a:noAutofit/>
          </a:bodyPr>
          <a:lstStyle/>
          <a:p>
            <a:pPr algn="ctr"/>
            <a:r>
              <a:rPr lang="ja-JP" altLang="en-US" sz="1100">
                <a:solidFill>
                  <a:schemeClr val="bg1"/>
                </a:solidFill>
                <a:latin typeface="Meiryo UI" panose="020B0604030504040204" pitchFamily="50" charset="-128"/>
                <a:ea typeface="Meiryo UI" panose="020B0604030504040204" pitchFamily="50" charset="-128"/>
              </a:rPr>
              <a:t>対象読者：技術者向け</a:t>
            </a:r>
          </a:p>
        </p:txBody>
      </p:sp>
      <p:sp>
        <p:nvSpPr>
          <p:cNvPr id="136" name="テキスト プレースホルダー 1">
            <a:extLst>
              <a:ext uri="{FF2B5EF4-FFF2-40B4-BE49-F238E27FC236}">
                <a16:creationId xmlns:a16="http://schemas.microsoft.com/office/drawing/2014/main" id="{3498499C-D8F8-43B4-BBEC-787949F66F13}"/>
              </a:ext>
            </a:extLst>
          </p:cNvPr>
          <p:cNvSpPr txBox="1">
            <a:spLocks/>
          </p:cNvSpPr>
          <p:nvPr/>
        </p:nvSpPr>
        <p:spPr>
          <a:xfrm>
            <a:off x="227013" y="77822"/>
            <a:ext cx="11724494" cy="464472"/>
          </a:xfrm>
          <a:prstGeom prst="rect">
            <a:avLst/>
          </a:prstGeom>
        </p:spPr>
        <p:txBody>
          <a:bodyPr vert="horz" wrap="none" lIns="91440" tIns="45720" rIns="91440" bIns="45720" rtlCol="0">
            <a:normAutofit lnSpcReduction="10000"/>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r>
              <a:rPr lang="en-US" altLang="ja-JP"/>
              <a:t>6.4. </a:t>
            </a:r>
            <a:r>
              <a:rPr lang="ja-JP" altLang="en-US"/>
              <a:t>システム観点での業務の流れ（詳細）</a:t>
            </a:r>
          </a:p>
        </p:txBody>
      </p:sp>
      <p:sp>
        <p:nvSpPr>
          <p:cNvPr id="151" name="正方形/長方形 150">
            <a:extLst>
              <a:ext uri="{FF2B5EF4-FFF2-40B4-BE49-F238E27FC236}">
                <a16:creationId xmlns:a16="http://schemas.microsoft.com/office/drawing/2014/main" id="{6661DDB0-3BDB-95C4-2973-52A172060D83}"/>
              </a:ext>
            </a:extLst>
          </p:cNvPr>
          <p:cNvSpPr/>
          <p:nvPr/>
        </p:nvSpPr>
        <p:spPr>
          <a:xfrm>
            <a:off x="5090204" y="5501950"/>
            <a:ext cx="2160000" cy="615541"/>
          </a:xfrm>
          <a:prstGeom prst="rect">
            <a:avLst/>
          </a:prstGeom>
          <a:solidFill>
            <a:schemeClr val="accent2">
              <a:lumMod val="20000"/>
              <a:lumOff val="80000"/>
            </a:schemeClr>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認可機能・データ交換制御</a:t>
            </a:r>
          </a:p>
        </p:txBody>
      </p:sp>
      <p:sp>
        <p:nvSpPr>
          <p:cNvPr id="161" name="正方形/長方形 160">
            <a:extLst>
              <a:ext uri="{FF2B5EF4-FFF2-40B4-BE49-F238E27FC236}">
                <a16:creationId xmlns:a16="http://schemas.microsoft.com/office/drawing/2014/main" id="{47004A67-0ADF-CC2A-17A7-6E00E6F00883}"/>
              </a:ext>
            </a:extLst>
          </p:cNvPr>
          <p:cNvSpPr/>
          <p:nvPr/>
        </p:nvSpPr>
        <p:spPr>
          <a:xfrm>
            <a:off x="1116561" y="3423489"/>
            <a:ext cx="2319964" cy="4781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契約交渉</a:t>
            </a:r>
            <a:endParaRPr kumimoji="0"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2" name="正方形/長方形 161">
            <a:extLst>
              <a:ext uri="{FF2B5EF4-FFF2-40B4-BE49-F238E27FC236}">
                <a16:creationId xmlns:a16="http://schemas.microsoft.com/office/drawing/2014/main" id="{D3A970B2-2073-BFE0-E579-E773BB0F9F13}"/>
              </a:ext>
            </a:extLst>
          </p:cNvPr>
          <p:cNvSpPr/>
          <p:nvPr/>
        </p:nvSpPr>
        <p:spPr>
          <a:xfrm>
            <a:off x="8740717" y="3423489"/>
            <a:ext cx="2319964" cy="4781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契約交渉</a:t>
            </a:r>
            <a:endParaRPr kumimoji="0"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3" name="正方形/長方形 162">
            <a:extLst>
              <a:ext uri="{FF2B5EF4-FFF2-40B4-BE49-F238E27FC236}">
                <a16:creationId xmlns:a16="http://schemas.microsoft.com/office/drawing/2014/main" id="{5DBE2B18-C432-DA25-8AC5-38C3EEB24920}"/>
              </a:ext>
            </a:extLst>
          </p:cNvPr>
          <p:cNvSpPr/>
          <p:nvPr/>
        </p:nvSpPr>
        <p:spPr>
          <a:xfrm>
            <a:off x="1118967" y="3941487"/>
            <a:ext cx="2319964" cy="4847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契約締結</a:t>
            </a:r>
            <a:endParaRPr kumimoji="0"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4" name="正方形/長方形 163">
            <a:extLst>
              <a:ext uri="{FF2B5EF4-FFF2-40B4-BE49-F238E27FC236}">
                <a16:creationId xmlns:a16="http://schemas.microsoft.com/office/drawing/2014/main" id="{1E6CE759-EB25-D233-B445-81AA1679C31F}"/>
              </a:ext>
            </a:extLst>
          </p:cNvPr>
          <p:cNvSpPr/>
          <p:nvPr/>
        </p:nvSpPr>
        <p:spPr>
          <a:xfrm>
            <a:off x="1118967" y="4492228"/>
            <a:ext cx="2324156" cy="220809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データ交換</a:t>
            </a:r>
            <a:endPar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5" name="正方形/長方形 164">
            <a:extLst>
              <a:ext uri="{FF2B5EF4-FFF2-40B4-BE49-F238E27FC236}">
                <a16:creationId xmlns:a16="http://schemas.microsoft.com/office/drawing/2014/main" id="{F65DE110-D67F-90BF-002F-BC3F487A6B95}"/>
              </a:ext>
            </a:extLst>
          </p:cNvPr>
          <p:cNvSpPr/>
          <p:nvPr/>
        </p:nvSpPr>
        <p:spPr>
          <a:xfrm>
            <a:off x="5090204" y="6242727"/>
            <a:ext cx="2160000" cy="457597"/>
          </a:xfrm>
          <a:prstGeom prst="rect">
            <a:avLst/>
          </a:prstGeom>
          <a:solidFill>
            <a:schemeClr val="accent2">
              <a:lumMod val="20000"/>
              <a:lumOff val="80000"/>
            </a:schemeClr>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来歴管理機能</a:t>
            </a:r>
          </a:p>
        </p:txBody>
      </p:sp>
      <p:sp>
        <p:nvSpPr>
          <p:cNvPr id="166" name="テキスト ボックス 165">
            <a:extLst>
              <a:ext uri="{FF2B5EF4-FFF2-40B4-BE49-F238E27FC236}">
                <a16:creationId xmlns:a16="http://schemas.microsoft.com/office/drawing/2014/main" id="{BB21FDF9-F22B-1F0B-6A99-7575B14236F0}"/>
              </a:ext>
            </a:extLst>
          </p:cNvPr>
          <p:cNvSpPr txBox="1"/>
          <p:nvPr/>
        </p:nvSpPr>
        <p:spPr>
          <a:xfrm>
            <a:off x="1487346" y="1741361"/>
            <a:ext cx="1541030" cy="24907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データ利用者環境</a:t>
            </a:r>
          </a:p>
        </p:txBody>
      </p:sp>
      <p:sp>
        <p:nvSpPr>
          <p:cNvPr id="167" name="テキスト ボックス 166">
            <a:extLst>
              <a:ext uri="{FF2B5EF4-FFF2-40B4-BE49-F238E27FC236}">
                <a16:creationId xmlns:a16="http://schemas.microsoft.com/office/drawing/2014/main" id="{9693C19D-C53C-9302-9118-D530C9364BC7}"/>
              </a:ext>
            </a:extLst>
          </p:cNvPr>
          <p:cNvSpPr txBox="1"/>
          <p:nvPr/>
        </p:nvSpPr>
        <p:spPr>
          <a:xfrm>
            <a:off x="8927781" y="1732735"/>
            <a:ext cx="1936506" cy="24907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データ提供者環境</a:t>
            </a:r>
          </a:p>
        </p:txBody>
      </p:sp>
      <p:cxnSp>
        <p:nvCxnSpPr>
          <p:cNvPr id="168" name="直線コネクタ 167">
            <a:extLst>
              <a:ext uri="{FF2B5EF4-FFF2-40B4-BE49-F238E27FC236}">
                <a16:creationId xmlns:a16="http://schemas.microsoft.com/office/drawing/2014/main" id="{AE592421-C568-A7FA-A72C-DB1B4F0F84C9}"/>
              </a:ext>
            </a:extLst>
          </p:cNvPr>
          <p:cNvCxnSpPr>
            <a:cxnSpLocks/>
          </p:cNvCxnSpPr>
          <p:nvPr/>
        </p:nvCxnSpPr>
        <p:spPr bwMode="auto">
          <a:xfrm>
            <a:off x="8288927" y="2029443"/>
            <a:ext cx="2916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cxnSp>
        <p:nvCxnSpPr>
          <p:cNvPr id="169" name="直線コネクタ 168">
            <a:extLst>
              <a:ext uri="{FF2B5EF4-FFF2-40B4-BE49-F238E27FC236}">
                <a16:creationId xmlns:a16="http://schemas.microsoft.com/office/drawing/2014/main" id="{2FC35D0A-526F-8B3A-9493-A93CF6410CF7}"/>
              </a:ext>
            </a:extLst>
          </p:cNvPr>
          <p:cNvCxnSpPr>
            <a:cxnSpLocks/>
          </p:cNvCxnSpPr>
          <p:nvPr/>
        </p:nvCxnSpPr>
        <p:spPr bwMode="auto">
          <a:xfrm>
            <a:off x="970209" y="2029443"/>
            <a:ext cx="29160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174" name="正方形/長方形 173">
            <a:extLst>
              <a:ext uri="{FF2B5EF4-FFF2-40B4-BE49-F238E27FC236}">
                <a16:creationId xmlns:a16="http://schemas.microsoft.com/office/drawing/2014/main" id="{E1472D82-53E8-3488-316F-B85D1E5A670F}"/>
              </a:ext>
            </a:extLst>
          </p:cNvPr>
          <p:cNvSpPr/>
          <p:nvPr/>
        </p:nvSpPr>
        <p:spPr bwMode="auto">
          <a:xfrm>
            <a:off x="3540845" y="3036029"/>
            <a:ext cx="281733" cy="3659702"/>
          </a:xfrm>
          <a:prstGeom prst="rect">
            <a:avLst/>
          </a:prstGeom>
          <a:solidFill>
            <a:schemeClr val="bg1"/>
          </a:solidFill>
          <a:ln w="12700">
            <a:solidFill>
              <a:schemeClr val="bg1">
                <a:lumMod val="50000"/>
              </a:schemeClr>
            </a:solidFill>
            <a:headEnd/>
            <a:tailEnd/>
          </a:ln>
          <a:effectLst/>
        </p:spPr>
        <p:style>
          <a:lnRef idx="1">
            <a:schemeClr val="accent2"/>
          </a:lnRef>
          <a:fillRef idx="2">
            <a:schemeClr val="accent2"/>
          </a:fillRef>
          <a:effectRef idx="1">
            <a:schemeClr val="accent2"/>
          </a:effectRef>
          <a:fontRef idx="minor">
            <a:schemeClr val="dk1"/>
          </a:fontRef>
        </p:style>
        <p:txBody>
          <a:bodyPr vert="eaVert"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利用者コネクタ</a:t>
            </a:r>
          </a:p>
        </p:txBody>
      </p:sp>
      <p:sp>
        <p:nvSpPr>
          <p:cNvPr id="175" name="正方形/長方形 174">
            <a:extLst>
              <a:ext uri="{FF2B5EF4-FFF2-40B4-BE49-F238E27FC236}">
                <a16:creationId xmlns:a16="http://schemas.microsoft.com/office/drawing/2014/main" id="{E4FDB0C4-116D-246D-D4D3-583FE7E3BDF9}"/>
              </a:ext>
            </a:extLst>
          </p:cNvPr>
          <p:cNvSpPr/>
          <p:nvPr/>
        </p:nvSpPr>
        <p:spPr bwMode="auto">
          <a:xfrm>
            <a:off x="8308719" y="3036029"/>
            <a:ext cx="281733" cy="3659702"/>
          </a:xfrm>
          <a:prstGeom prst="rect">
            <a:avLst/>
          </a:prstGeom>
          <a:solidFill>
            <a:schemeClr val="bg1"/>
          </a:solidFill>
          <a:ln w="12700">
            <a:solidFill>
              <a:schemeClr val="bg1">
                <a:lumMod val="50000"/>
              </a:schemeClr>
            </a:solidFill>
            <a:headEnd/>
            <a:tailEnd/>
          </a:ln>
          <a:effectLst/>
        </p:spPr>
        <p:style>
          <a:lnRef idx="1">
            <a:schemeClr val="accent2"/>
          </a:lnRef>
          <a:fillRef idx="2">
            <a:schemeClr val="accent2"/>
          </a:fillRef>
          <a:effectRef idx="1">
            <a:schemeClr val="accent2"/>
          </a:effectRef>
          <a:fontRef idx="minor">
            <a:schemeClr val="dk1"/>
          </a:fontRef>
        </p:style>
        <p:txBody>
          <a:bodyPr vert="eaVert"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提供者コネクタ</a:t>
            </a:r>
          </a:p>
        </p:txBody>
      </p:sp>
      <p:sp>
        <p:nvSpPr>
          <p:cNvPr id="176" name="正方形/長方形 175">
            <a:extLst>
              <a:ext uri="{FF2B5EF4-FFF2-40B4-BE49-F238E27FC236}">
                <a16:creationId xmlns:a16="http://schemas.microsoft.com/office/drawing/2014/main" id="{DB4EC617-6EE7-A7AA-31CF-4B968C0D6300}"/>
              </a:ext>
            </a:extLst>
          </p:cNvPr>
          <p:cNvSpPr/>
          <p:nvPr/>
        </p:nvSpPr>
        <p:spPr>
          <a:xfrm>
            <a:off x="8738870" y="3941487"/>
            <a:ext cx="2319964" cy="48474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契約締結</a:t>
            </a:r>
            <a:endParaRPr kumimoji="0"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77" name="正方形/長方形 176">
            <a:extLst>
              <a:ext uri="{FF2B5EF4-FFF2-40B4-BE49-F238E27FC236}">
                <a16:creationId xmlns:a16="http://schemas.microsoft.com/office/drawing/2014/main" id="{D212DC17-9105-D937-9FCD-05BD02BC7D5B}"/>
              </a:ext>
            </a:extLst>
          </p:cNvPr>
          <p:cNvSpPr/>
          <p:nvPr/>
        </p:nvSpPr>
        <p:spPr>
          <a:xfrm>
            <a:off x="8735445" y="4492227"/>
            <a:ext cx="2319964" cy="22080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データ交換</a:t>
            </a:r>
            <a:endPar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78" name="テキスト ボックス 177">
            <a:extLst>
              <a:ext uri="{FF2B5EF4-FFF2-40B4-BE49-F238E27FC236}">
                <a16:creationId xmlns:a16="http://schemas.microsoft.com/office/drawing/2014/main" id="{61F51FDC-E04F-A8CC-53B3-0778EBA76E94}"/>
              </a:ext>
            </a:extLst>
          </p:cNvPr>
          <p:cNvSpPr txBox="1"/>
          <p:nvPr/>
        </p:nvSpPr>
        <p:spPr>
          <a:xfrm>
            <a:off x="4806927" y="1745741"/>
            <a:ext cx="2741695" cy="276999"/>
          </a:xfrm>
          <a:prstGeom prst="rect">
            <a:avLst/>
          </a:prstGeom>
          <a:noFill/>
          <a:ln>
            <a:noFill/>
          </a:ln>
        </p:spPr>
        <p:txBody>
          <a:bodyPr wrap="square"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SIP</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分野間データ連携基盤（</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CADDE</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179" name="正方形/長方形 178">
            <a:extLst>
              <a:ext uri="{FF2B5EF4-FFF2-40B4-BE49-F238E27FC236}">
                <a16:creationId xmlns:a16="http://schemas.microsoft.com/office/drawing/2014/main" id="{BBC7E59B-6EDD-091C-4B87-7DDD0611A4B0}"/>
              </a:ext>
            </a:extLst>
          </p:cNvPr>
          <p:cNvSpPr/>
          <p:nvPr/>
        </p:nvSpPr>
        <p:spPr>
          <a:xfrm>
            <a:off x="8876596" y="5442201"/>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データ提供</a:t>
            </a:r>
          </a:p>
        </p:txBody>
      </p:sp>
      <p:sp>
        <p:nvSpPr>
          <p:cNvPr id="180" name="正方形/長方形 179">
            <a:extLst>
              <a:ext uri="{FF2B5EF4-FFF2-40B4-BE49-F238E27FC236}">
                <a16:creationId xmlns:a16="http://schemas.microsoft.com/office/drawing/2014/main" id="{3C0998BF-EB26-632C-CDB1-5ED06C5D72CA}"/>
              </a:ext>
            </a:extLst>
          </p:cNvPr>
          <p:cNvSpPr/>
          <p:nvPr/>
        </p:nvSpPr>
        <p:spPr>
          <a:xfrm>
            <a:off x="1202674" y="5052359"/>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データ提供要求</a:t>
            </a:r>
          </a:p>
        </p:txBody>
      </p:sp>
      <p:sp>
        <p:nvSpPr>
          <p:cNvPr id="181" name="正方形/長方形 180">
            <a:extLst>
              <a:ext uri="{FF2B5EF4-FFF2-40B4-BE49-F238E27FC236}">
                <a16:creationId xmlns:a16="http://schemas.microsoft.com/office/drawing/2014/main" id="{5F90EA25-9BB9-ED31-18C8-260D3D33ED97}"/>
              </a:ext>
            </a:extLst>
          </p:cNvPr>
          <p:cNvSpPr/>
          <p:nvPr/>
        </p:nvSpPr>
        <p:spPr>
          <a:xfrm>
            <a:off x="1202674" y="5442201"/>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データ取得・利用</a:t>
            </a:r>
          </a:p>
        </p:txBody>
      </p:sp>
      <p:sp>
        <p:nvSpPr>
          <p:cNvPr id="182" name="正方形/長方形 181">
            <a:extLst>
              <a:ext uri="{FF2B5EF4-FFF2-40B4-BE49-F238E27FC236}">
                <a16:creationId xmlns:a16="http://schemas.microsoft.com/office/drawing/2014/main" id="{2A5160C3-8F29-2D8A-CA08-003089068364}"/>
              </a:ext>
            </a:extLst>
          </p:cNvPr>
          <p:cNvSpPr/>
          <p:nvPr/>
        </p:nvSpPr>
        <p:spPr>
          <a:xfrm>
            <a:off x="5090204" y="2570071"/>
            <a:ext cx="2160000" cy="442001"/>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データカタログ横断検索サービス</a:t>
            </a:r>
          </a:p>
        </p:txBody>
      </p:sp>
      <p:sp>
        <p:nvSpPr>
          <p:cNvPr id="183" name="正方形/長方形 182">
            <a:extLst>
              <a:ext uri="{FF2B5EF4-FFF2-40B4-BE49-F238E27FC236}">
                <a16:creationId xmlns:a16="http://schemas.microsoft.com/office/drawing/2014/main" id="{4A3EDD40-CBA5-35A8-F5AD-12394CBECAEB}"/>
              </a:ext>
            </a:extLst>
          </p:cNvPr>
          <p:cNvSpPr/>
          <p:nvPr/>
        </p:nvSpPr>
        <p:spPr>
          <a:xfrm>
            <a:off x="1118967" y="2081100"/>
            <a:ext cx="2319964" cy="12581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契約対象確認</a:t>
            </a:r>
            <a:endParaRPr kumimoji="0" lang="ja-JP"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4" name="正方形/長方形 183">
            <a:extLst>
              <a:ext uri="{FF2B5EF4-FFF2-40B4-BE49-F238E27FC236}">
                <a16:creationId xmlns:a16="http://schemas.microsoft.com/office/drawing/2014/main" id="{539AEC75-57B7-B1B7-0571-9575BB30DFB5}"/>
              </a:ext>
            </a:extLst>
          </p:cNvPr>
          <p:cNvSpPr/>
          <p:nvPr/>
        </p:nvSpPr>
        <p:spPr>
          <a:xfrm>
            <a:off x="8735444" y="2081100"/>
            <a:ext cx="2319964" cy="12581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データ準備</a:t>
            </a:r>
            <a:endParaRPr kumimoji="0" lang="ja-JP"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5" name="矢印: 五方向 184">
            <a:extLst>
              <a:ext uri="{FF2B5EF4-FFF2-40B4-BE49-F238E27FC236}">
                <a16:creationId xmlns:a16="http://schemas.microsoft.com/office/drawing/2014/main" id="{72C78C5B-D95F-2AD1-9041-01B8C5E74B47}"/>
              </a:ext>
            </a:extLst>
          </p:cNvPr>
          <p:cNvSpPr/>
          <p:nvPr/>
        </p:nvSpPr>
        <p:spPr>
          <a:xfrm rot="5400000">
            <a:off x="-36687" y="3662056"/>
            <a:ext cx="990979" cy="513843"/>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187" name="矢印: 五方向 186">
            <a:extLst>
              <a:ext uri="{FF2B5EF4-FFF2-40B4-BE49-F238E27FC236}">
                <a16:creationId xmlns:a16="http://schemas.microsoft.com/office/drawing/2014/main" id="{4B9BE06F-7BC5-643C-D05D-E94E306BC34E}"/>
              </a:ext>
            </a:extLst>
          </p:cNvPr>
          <p:cNvSpPr/>
          <p:nvPr/>
        </p:nvSpPr>
        <p:spPr>
          <a:xfrm rot="5400000">
            <a:off x="-277704" y="4971812"/>
            <a:ext cx="1473011" cy="513843"/>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188" name="矢印: 五方向 187">
            <a:extLst>
              <a:ext uri="{FF2B5EF4-FFF2-40B4-BE49-F238E27FC236}">
                <a16:creationId xmlns:a16="http://schemas.microsoft.com/office/drawing/2014/main" id="{4DF97F54-B668-1EEF-08B0-99414E97186F}"/>
              </a:ext>
            </a:extLst>
          </p:cNvPr>
          <p:cNvSpPr/>
          <p:nvPr/>
        </p:nvSpPr>
        <p:spPr>
          <a:xfrm rot="5400000">
            <a:off x="127131" y="6111731"/>
            <a:ext cx="663343" cy="513843"/>
          </a:xfrm>
          <a:prstGeom prst="homePlate">
            <a:avLst>
              <a:gd name="adj" fmla="val 12370"/>
            </a:avLst>
          </a:prstGeom>
          <a:solidFill>
            <a:schemeClr val="accent2">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確認</a:t>
            </a:r>
          </a:p>
        </p:txBody>
      </p:sp>
      <p:cxnSp>
        <p:nvCxnSpPr>
          <p:cNvPr id="189" name="直線コネクタ 188">
            <a:extLst>
              <a:ext uri="{FF2B5EF4-FFF2-40B4-BE49-F238E27FC236}">
                <a16:creationId xmlns:a16="http://schemas.microsoft.com/office/drawing/2014/main" id="{99AC3C75-24F8-FB04-E424-C16120563519}"/>
              </a:ext>
            </a:extLst>
          </p:cNvPr>
          <p:cNvCxnSpPr>
            <a:cxnSpLocks/>
          </p:cNvCxnSpPr>
          <p:nvPr/>
        </p:nvCxnSpPr>
        <p:spPr bwMode="auto">
          <a:xfrm>
            <a:off x="4806927" y="2029443"/>
            <a:ext cx="2741694"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190" name="正方形/長方形 189">
            <a:extLst>
              <a:ext uri="{FF2B5EF4-FFF2-40B4-BE49-F238E27FC236}">
                <a16:creationId xmlns:a16="http://schemas.microsoft.com/office/drawing/2014/main" id="{D9CF5D1B-7C7F-C3D7-1526-CA023BEAF329}"/>
              </a:ext>
            </a:extLst>
          </p:cNvPr>
          <p:cNvSpPr/>
          <p:nvPr/>
        </p:nvSpPr>
        <p:spPr>
          <a:xfrm>
            <a:off x="1202674" y="2296409"/>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　　　　</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CADDE ID</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申請・登録</a:t>
            </a:r>
          </a:p>
        </p:txBody>
      </p:sp>
      <p:sp>
        <p:nvSpPr>
          <p:cNvPr id="191" name="正方形/長方形 190">
            <a:extLst>
              <a:ext uri="{FF2B5EF4-FFF2-40B4-BE49-F238E27FC236}">
                <a16:creationId xmlns:a16="http://schemas.microsoft.com/office/drawing/2014/main" id="{53589A7E-D3CA-22F8-9BCC-E067520DBDBC}"/>
              </a:ext>
            </a:extLst>
          </p:cNvPr>
          <p:cNvSpPr/>
          <p:nvPr/>
        </p:nvSpPr>
        <p:spPr>
          <a:xfrm>
            <a:off x="8876596" y="2296409"/>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CADDE ID</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申請・登録</a:t>
            </a:r>
          </a:p>
        </p:txBody>
      </p:sp>
      <p:sp>
        <p:nvSpPr>
          <p:cNvPr id="192" name="正方形/長方形 191">
            <a:extLst>
              <a:ext uri="{FF2B5EF4-FFF2-40B4-BE49-F238E27FC236}">
                <a16:creationId xmlns:a16="http://schemas.microsoft.com/office/drawing/2014/main" id="{104F245B-3512-9969-F1F0-760E45FC31A6}"/>
              </a:ext>
            </a:extLst>
          </p:cNvPr>
          <p:cNvSpPr/>
          <p:nvPr/>
        </p:nvSpPr>
        <p:spPr>
          <a:xfrm>
            <a:off x="8876596" y="2639054"/>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データカタログ作成・登録</a:t>
            </a:r>
          </a:p>
        </p:txBody>
      </p:sp>
      <p:sp>
        <p:nvSpPr>
          <p:cNvPr id="193" name="正方形/長方形 192">
            <a:extLst>
              <a:ext uri="{FF2B5EF4-FFF2-40B4-BE49-F238E27FC236}">
                <a16:creationId xmlns:a16="http://schemas.microsoft.com/office/drawing/2014/main" id="{61C737CA-5674-D082-C634-85A38F60FE95}"/>
              </a:ext>
            </a:extLst>
          </p:cNvPr>
          <p:cNvSpPr/>
          <p:nvPr/>
        </p:nvSpPr>
        <p:spPr>
          <a:xfrm>
            <a:off x="8876596" y="414480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契約内容登録</a:t>
            </a:r>
          </a:p>
        </p:txBody>
      </p:sp>
      <p:sp>
        <p:nvSpPr>
          <p:cNvPr id="194" name="正方形/長方形 193">
            <a:extLst>
              <a:ext uri="{FF2B5EF4-FFF2-40B4-BE49-F238E27FC236}">
                <a16:creationId xmlns:a16="http://schemas.microsoft.com/office/drawing/2014/main" id="{09C6CE78-0FB9-ABCC-14A0-6F30A91C7402}"/>
              </a:ext>
            </a:extLst>
          </p:cNvPr>
          <p:cNvSpPr/>
          <p:nvPr/>
        </p:nvSpPr>
        <p:spPr>
          <a:xfrm>
            <a:off x="5380367" y="5333953"/>
            <a:ext cx="1644250" cy="18502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データ利用権限</a:t>
            </a:r>
            <a:r>
              <a:rPr kumimoji="0" lang="en-US" altLang="ja-JP"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認可情報</a:t>
            </a:r>
            <a:r>
              <a:rPr kumimoji="0" lang="en-US" altLang="ja-JP"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設定</a:t>
            </a:r>
            <a:endParaRPr kumimoji="0" lang="en-US" altLang="ja-JP" sz="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95" name="正方形/長方形 194">
            <a:extLst>
              <a:ext uri="{FF2B5EF4-FFF2-40B4-BE49-F238E27FC236}">
                <a16:creationId xmlns:a16="http://schemas.microsoft.com/office/drawing/2014/main" id="{965208DB-E07D-3433-D956-2FCB85A2691A}"/>
              </a:ext>
            </a:extLst>
          </p:cNvPr>
          <p:cNvSpPr/>
          <p:nvPr/>
        </p:nvSpPr>
        <p:spPr>
          <a:xfrm>
            <a:off x="8876596" y="361365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契約条件</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データ利用条件等</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提示</a:t>
            </a:r>
          </a:p>
        </p:txBody>
      </p:sp>
      <p:sp>
        <p:nvSpPr>
          <p:cNvPr id="196" name="正方形/長方形 195">
            <a:extLst>
              <a:ext uri="{FF2B5EF4-FFF2-40B4-BE49-F238E27FC236}">
                <a16:creationId xmlns:a16="http://schemas.microsoft.com/office/drawing/2014/main" id="{BD336CBB-2BDB-7BD8-CCA1-1860BD165460}"/>
              </a:ext>
            </a:extLst>
          </p:cNvPr>
          <p:cNvSpPr/>
          <p:nvPr/>
        </p:nvSpPr>
        <p:spPr>
          <a:xfrm>
            <a:off x="1202674" y="3627167"/>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契約条件</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データ利用条件等</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確認</a:t>
            </a:r>
          </a:p>
        </p:txBody>
      </p:sp>
      <p:cxnSp>
        <p:nvCxnSpPr>
          <p:cNvPr id="197" name="直線矢印コネクタ 87">
            <a:extLst>
              <a:ext uri="{FF2B5EF4-FFF2-40B4-BE49-F238E27FC236}">
                <a16:creationId xmlns:a16="http://schemas.microsoft.com/office/drawing/2014/main" id="{B41CD89C-C6D7-A9EC-CE35-2ADCFB85BBC1}"/>
              </a:ext>
            </a:extLst>
          </p:cNvPr>
          <p:cNvCxnSpPr>
            <a:cxnSpLocks/>
            <a:stCxn id="196" idx="3"/>
            <a:endCxn id="205" idx="1"/>
          </p:cNvCxnSpPr>
          <p:nvPr/>
        </p:nvCxnSpPr>
        <p:spPr bwMode="auto">
          <a:xfrm>
            <a:off x="3331663" y="3719230"/>
            <a:ext cx="2082625" cy="1313731"/>
          </a:xfrm>
          <a:prstGeom prst="bentConnector3">
            <a:avLst>
              <a:gd name="adj1" fmla="val 50000"/>
            </a:avLst>
          </a:prstGeom>
          <a:noFill/>
          <a:ln w="19050" cap="flat" cmpd="sng" algn="ctr">
            <a:solidFill>
              <a:schemeClr val="accent2"/>
            </a:solidFill>
            <a:prstDash val="solid"/>
            <a:round/>
            <a:headEnd type="none" w="med" len="med"/>
            <a:tailEnd type="triangle"/>
          </a:ln>
          <a:effectLst/>
        </p:spPr>
      </p:cxnSp>
      <p:sp>
        <p:nvSpPr>
          <p:cNvPr id="198" name="テキスト ボックス 197">
            <a:extLst>
              <a:ext uri="{FF2B5EF4-FFF2-40B4-BE49-F238E27FC236}">
                <a16:creationId xmlns:a16="http://schemas.microsoft.com/office/drawing/2014/main" id="{156C72FC-1618-D0E1-77DE-4882CCEC8986}"/>
              </a:ext>
            </a:extLst>
          </p:cNvPr>
          <p:cNvSpPr txBox="1"/>
          <p:nvPr/>
        </p:nvSpPr>
        <p:spPr>
          <a:xfrm>
            <a:off x="2615494" y="2328869"/>
            <a:ext cx="903128" cy="184666"/>
          </a:xfrm>
          <a:prstGeom prst="rect">
            <a:avLst/>
          </a:prstGeom>
          <a:noFill/>
          <a:ln>
            <a:noFill/>
          </a:ln>
        </p:spPr>
        <p:txBody>
          <a:bodyPr wrap="square" rtlCol="0">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契約後実施も可</a:t>
            </a:r>
          </a:p>
        </p:txBody>
      </p:sp>
      <p:sp>
        <p:nvSpPr>
          <p:cNvPr id="199" name="正方形/長方形 198">
            <a:extLst>
              <a:ext uri="{FF2B5EF4-FFF2-40B4-BE49-F238E27FC236}">
                <a16:creationId xmlns:a16="http://schemas.microsoft.com/office/drawing/2014/main" id="{90876998-6F9C-B276-B2C9-240867F32173}"/>
              </a:ext>
            </a:extLst>
          </p:cNvPr>
          <p:cNvSpPr/>
          <p:nvPr/>
        </p:nvSpPr>
        <p:spPr>
          <a:xfrm>
            <a:off x="1202674" y="414480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契約内容承認</a:t>
            </a:r>
          </a:p>
        </p:txBody>
      </p:sp>
      <p:sp>
        <p:nvSpPr>
          <p:cNvPr id="201" name="正方形/長方形 200">
            <a:extLst>
              <a:ext uri="{FF2B5EF4-FFF2-40B4-BE49-F238E27FC236}">
                <a16:creationId xmlns:a16="http://schemas.microsoft.com/office/drawing/2014/main" id="{E4624E96-AB23-A17D-6E37-9D59D7D2947B}"/>
              </a:ext>
            </a:extLst>
          </p:cNvPr>
          <p:cNvSpPr/>
          <p:nvPr/>
        </p:nvSpPr>
        <p:spPr>
          <a:xfrm>
            <a:off x="1202674" y="647685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支払い</a:t>
            </a:r>
          </a:p>
        </p:txBody>
      </p:sp>
      <p:sp>
        <p:nvSpPr>
          <p:cNvPr id="202" name="正方形/長方形 201">
            <a:extLst>
              <a:ext uri="{FF2B5EF4-FFF2-40B4-BE49-F238E27FC236}">
                <a16:creationId xmlns:a16="http://schemas.microsoft.com/office/drawing/2014/main" id="{B5D06D92-D5B5-B443-F7C1-A58CE7CEC474}"/>
              </a:ext>
            </a:extLst>
          </p:cNvPr>
          <p:cNvSpPr/>
          <p:nvPr/>
        </p:nvSpPr>
        <p:spPr>
          <a:xfrm>
            <a:off x="8876596" y="647685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請求／入金</a:t>
            </a:r>
          </a:p>
        </p:txBody>
      </p:sp>
      <p:sp>
        <p:nvSpPr>
          <p:cNvPr id="203" name="正方形/長方形 202">
            <a:extLst>
              <a:ext uri="{FF2B5EF4-FFF2-40B4-BE49-F238E27FC236}">
                <a16:creationId xmlns:a16="http://schemas.microsoft.com/office/drawing/2014/main" id="{2CBD9528-E3F4-2036-0020-95BB40FD7D13}"/>
              </a:ext>
            </a:extLst>
          </p:cNvPr>
          <p:cNvSpPr/>
          <p:nvPr/>
        </p:nvSpPr>
        <p:spPr>
          <a:xfrm>
            <a:off x="1202674" y="2639054"/>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データカタログ横断検索・結果確認</a:t>
            </a:r>
          </a:p>
        </p:txBody>
      </p:sp>
      <p:sp>
        <p:nvSpPr>
          <p:cNvPr id="204" name="正方形/長方形 203">
            <a:extLst>
              <a:ext uri="{FF2B5EF4-FFF2-40B4-BE49-F238E27FC236}">
                <a16:creationId xmlns:a16="http://schemas.microsoft.com/office/drawing/2014/main" id="{9BF51423-A78B-1429-D301-4B27DB15CF6A}"/>
              </a:ext>
            </a:extLst>
          </p:cNvPr>
          <p:cNvSpPr/>
          <p:nvPr/>
        </p:nvSpPr>
        <p:spPr>
          <a:xfrm>
            <a:off x="5090204" y="4492227"/>
            <a:ext cx="2160000" cy="815618"/>
          </a:xfrm>
          <a:prstGeom prst="rect">
            <a:avLst/>
          </a:prstGeom>
          <a:solidFill>
            <a:schemeClr val="accent2">
              <a:lumMod val="20000"/>
              <a:lumOff val="80000"/>
            </a:schemeClr>
          </a:solidFill>
          <a:ln>
            <a:solidFill>
              <a:schemeClr val="accent2"/>
            </a:solidFill>
            <a:prstDash val="dash"/>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契約締結</a:t>
            </a:r>
            <a:endParaRPr kumimoji="1" lang="en-US" altLang="ja-JP"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（データ取引市場 </a:t>
            </a:r>
            <a:r>
              <a:rPr kumimoji="1" lang="en-US" altLang="ja-JP"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外部サービス</a:t>
            </a:r>
            <a:r>
              <a:rPr kumimoji="1" lang="en-US" altLang="ja-JP"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連携）</a:t>
            </a:r>
            <a:endParaRPr kumimoji="1" lang="en-US" altLang="ja-JP" sz="7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5" name="正方形/長方形 204">
            <a:extLst>
              <a:ext uri="{FF2B5EF4-FFF2-40B4-BE49-F238E27FC236}">
                <a16:creationId xmlns:a16="http://schemas.microsoft.com/office/drawing/2014/main" id="{606B4232-521D-B9A3-2793-39BBD76E4C8B}"/>
              </a:ext>
            </a:extLst>
          </p:cNvPr>
          <p:cNvSpPr/>
          <p:nvPr/>
        </p:nvSpPr>
        <p:spPr>
          <a:xfrm>
            <a:off x="5414288" y="4819322"/>
            <a:ext cx="1656000" cy="427277"/>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⑥契約</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決済</a:t>
            </a:r>
          </a:p>
        </p:txBody>
      </p:sp>
      <p:sp>
        <p:nvSpPr>
          <p:cNvPr id="206" name="円柱 205">
            <a:extLst>
              <a:ext uri="{FF2B5EF4-FFF2-40B4-BE49-F238E27FC236}">
                <a16:creationId xmlns:a16="http://schemas.microsoft.com/office/drawing/2014/main" id="{05B65275-6ED6-F92F-F96B-5034332B2B63}"/>
              </a:ext>
            </a:extLst>
          </p:cNvPr>
          <p:cNvSpPr/>
          <p:nvPr/>
        </p:nvSpPr>
        <p:spPr>
          <a:xfrm>
            <a:off x="6785726" y="4781303"/>
            <a:ext cx="362997" cy="210254"/>
          </a:xfrm>
          <a:prstGeom prst="can">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207" name="円柱 206">
            <a:extLst>
              <a:ext uri="{FF2B5EF4-FFF2-40B4-BE49-F238E27FC236}">
                <a16:creationId xmlns:a16="http://schemas.microsoft.com/office/drawing/2014/main" id="{62849AFF-BC53-1EA8-DC84-EC738ADB717C}"/>
              </a:ext>
            </a:extLst>
          </p:cNvPr>
          <p:cNvSpPr/>
          <p:nvPr/>
        </p:nvSpPr>
        <p:spPr>
          <a:xfrm>
            <a:off x="6789859" y="5089057"/>
            <a:ext cx="362997" cy="210254"/>
          </a:xfrm>
          <a:prstGeom prst="can">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決済</a:t>
            </a:r>
          </a:p>
        </p:txBody>
      </p:sp>
      <p:sp>
        <p:nvSpPr>
          <p:cNvPr id="208" name="正方形/長方形 207">
            <a:extLst>
              <a:ext uri="{FF2B5EF4-FFF2-40B4-BE49-F238E27FC236}">
                <a16:creationId xmlns:a16="http://schemas.microsoft.com/office/drawing/2014/main" id="{0ECC699B-542A-781A-586F-6014AB4429A1}"/>
              </a:ext>
            </a:extLst>
          </p:cNvPr>
          <p:cNvSpPr/>
          <p:nvPr/>
        </p:nvSpPr>
        <p:spPr>
          <a:xfrm>
            <a:off x="5414288" y="5710217"/>
            <a:ext cx="1656000" cy="161857"/>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⑦認可管理</a:t>
            </a:r>
          </a:p>
        </p:txBody>
      </p:sp>
      <p:sp>
        <p:nvSpPr>
          <p:cNvPr id="209" name="正方形/長方形 208">
            <a:extLst>
              <a:ext uri="{FF2B5EF4-FFF2-40B4-BE49-F238E27FC236}">
                <a16:creationId xmlns:a16="http://schemas.microsoft.com/office/drawing/2014/main" id="{F499EB5E-5971-FB20-4A60-478A6F51B404}"/>
              </a:ext>
            </a:extLst>
          </p:cNvPr>
          <p:cNvSpPr/>
          <p:nvPr/>
        </p:nvSpPr>
        <p:spPr>
          <a:xfrm>
            <a:off x="8876596" y="6144360"/>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履行記録管理</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来歴管理</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210" name="正方形/長方形 209">
            <a:extLst>
              <a:ext uri="{FF2B5EF4-FFF2-40B4-BE49-F238E27FC236}">
                <a16:creationId xmlns:a16="http://schemas.microsoft.com/office/drawing/2014/main" id="{C089BDA9-D521-C549-37E8-D06D0F7EA486}"/>
              </a:ext>
            </a:extLst>
          </p:cNvPr>
          <p:cNvSpPr/>
          <p:nvPr/>
        </p:nvSpPr>
        <p:spPr>
          <a:xfrm>
            <a:off x="1202674" y="6144360"/>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履行記録管理</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来歴管理</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cxnSp>
        <p:nvCxnSpPr>
          <p:cNvPr id="211" name="直線矢印コネクタ 87">
            <a:extLst>
              <a:ext uri="{FF2B5EF4-FFF2-40B4-BE49-F238E27FC236}">
                <a16:creationId xmlns:a16="http://schemas.microsoft.com/office/drawing/2014/main" id="{E986FD81-70AE-7879-BF65-43E15558FDF1}"/>
              </a:ext>
            </a:extLst>
          </p:cNvPr>
          <p:cNvCxnSpPr>
            <a:cxnSpLocks/>
          </p:cNvCxnSpPr>
          <p:nvPr/>
        </p:nvCxnSpPr>
        <p:spPr bwMode="auto">
          <a:xfrm rot="16200000" flipH="1">
            <a:off x="5366125" y="5413928"/>
            <a:ext cx="257886" cy="2"/>
          </a:xfrm>
          <a:prstGeom prst="bentConnector3">
            <a:avLst>
              <a:gd name="adj1" fmla="val 50000"/>
            </a:avLst>
          </a:prstGeom>
          <a:noFill/>
          <a:ln w="19050" cap="flat" cmpd="sng" algn="ctr">
            <a:solidFill>
              <a:schemeClr val="accent2"/>
            </a:solidFill>
            <a:prstDash val="solid"/>
            <a:round/>
            <a:headEnd type="none" w="med" len="med"/>
            <a:tailEnd type="triangle"/>
          </a:ln>
          <a:effectLst/>
        </p:spPr>
      </p:cxnSp>
      <p:sp>
        <p:nvSpPr>
          <p:cNvPr id="212" name="正方形/長方形 211">
            <a:extLst>
              <a:ext uri="{FF2B5EF4-FFF2-40B4-BE49-F238E27FC236}">
                <a16:creationId xmlns:a16="http://schemas.microsoft.com/office/drawing/2014/main" id="{B0EDD02B-12BC-3787-6830-33D3D2E89129}"/>
              </a:ext>
            </a:extLst>
          </p:cNvPr>
          <p:cNvSpPr/>
          <p:nvPr/>
        </p:nvSpPr>
        <p:spPr>
          <a:xfrm>
            <a:off x="5090204" y="3687035"/>
            <a:ext cx="2160000" cy="779039"/>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認証機能</a:t>
            </a:r>
            <a:endParaRPr kumimoji="1" lang="en-US" altLang="ja-JP" sz="105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3" name="正方形/長方形 212">
            <a:extLst>
              <a:ext uri="{FF2B5EF4-FFF2-40B4-BE49-F238E27FC236}">
                <a16:creationId xmlns:a16="http://schemas.microsoft.com/office/drawing/2014/main" id="{FECBD517-C67E-6D38-6155-616AD1E24A34}"/>
              </a:ext>
            </a:extLst>
          </p:cNvPr>
          <p:cNvSpPr/>
          <p:nvPr/>
        </p:nvSpPr>
        <p:spPr>
          <a:xfrm>
            <a:off x="5414288" y="3902263"/>
            <a:ext cx="1656000" cy="174706"/>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dirty="0">
                <a:solidFill>
                  <a:srgbClr val="000000"/>
                </a:solidFill>
                <a:latin typeface="Meiryo UI" panose="020B0604030504040204" pitchFamily="50" charset="-128"/>
                <a:ea typeface="Meiryo UI" panose="020B0604030504040204" pitchFamily="50" charset="-128"/>
              </a:rPr>
              <a:t>④</a:t>
            </a:r>
            <a:r>
              <a:rPr kumimoji="0" lang="en-US" altLang="ja-JP" sz="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CADDE ID</a:t>
            </a:r>
            <a:r>
              <a:rPr kumimoji="0" lang="ja-JP" altLang="en-US" sz="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審査・発行</a:t>
            </a:r>
          </a:p>
        </p:txBody>
      </p:sp>
      <p:sp>
        <p:nvSpPr>
          <p:cNvPr id="214" name="正方形/長方形 213">
            <a:extLst>
              <a:ext uri="{FF2B5EF4-FFF2-40B4-BE49-F238E27FC236}">
                <a16:creationId xmlns:a16="http://schemas.microsoft.com/office/drawing/2014/main" id="{FF31263F-4852-4720-352E-0E966C8E0C16}"/>
              </a:ext>
            </a:extLst>
          </p:cNvPr>
          <p:cNvSpPr/>
          <p:nvPr/>
        </p:nvSpPr>
        <p:spPr>
          <a:xfrm>
            <a:off x="5414288" y="4129913"/>
            <a:ext cx="1656000" cy="298852"/>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⑤</a:t>
            </a:r>
            <a:r>
              <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IdP</a:t>
            </a: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等ユーザ認証</a:t>
            </a:r>
            <a:endParaRPr kumimoji="0"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（データ利用者認証）</a:t>
            </a:r>
          </a:p>
        </p:txBody>
      </p:sp>
      <p:sp>
        <p:nvSpPr>
          <p:cNvPr id="215" name="四角形: 角を丸くする 214">
            <a:extLst>
              <a:ext uri="{FF2B5EF4-FFF2-40B4-BE49-F238E27FC236}">
                <a16:creationId xmlns:a16="http://schemas.microsoft.com/office/drawing/2014/main" id="{79D7AEAD-799C-178B-287E-8954B4926A27}"/>
              </a:ext>
            </a:extLst>
          </p:cNvPr>
          <p:cNvSpPr/>
          <p:nvPr/>
        </p:nvSpPr>
        <p:spPr>
          <a:xfrm>
            <a:off x="830342" y="2608114"/>
            <a:ext cx="513843"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検索</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16" name="四角形: 角を丸くする 215">
            <a:extLst>
              <a:ext uri="{FF2B5EF4-FFF2-40B4-BE49-F238E27FC236}">
                <a16:creationId xmlns:a16="http://schemas.microsoft.com/office/drawing/2014/main" id="{CA53D317-3557-512D-240C-FC86FAEA8CB0}"/>
              </a:ext>
            </a:extLst>
          </p:cNvPr>
          <p:cNvSpPr/>
          <p:nvPr/>
        </p:nvSpPr>
        <p:spPr>
          <a:xfrm>
            <a:off x="10635216" y="2622394"/>
            <a:ext cx="619003" cy="218345"/>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カタログ公開</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17" name="四角形: 角を丸くする 216">
            <a:extLst>
              <a:ext uri="{FF2B5EF4-FFF2-40B4-BE49-F238E27FC236}">
                <a16:creationId xmlns:a16="http://schemas.microsoft.com/office/drawing/2014/main" id="{BFE8F1FB-BB52-A6DB-C5E2-F3E0100C89BF}"/>
              </a:ext>
            </a:extLst>
          </p:cNvPr>
          <p:cNvSpPr/>
          <p:nvPr/>
        </p:nvSpPr>
        <p:spPr>
          <a:xfrm>
            <a:off x="830342" y="3546105"/>
            <a:ext cx="501097"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契約</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18" name="四角形: 角を丸くする 217">
            <a:extLst>
              <a:ext uri="{FF2B5EF4-FFF2-40B4-BE49-F238E27FC236}">
                <a16:creationId xmlns:a16="http://schemas.microsoft.com/office/drawing/2014/main" id="{7521BDC5-23E1-FE16-F9EC-DF4AC4EB7472}"/>
              </a:ext>
            </a:extLst>
          </p:cNvPr>
          <p:cNvSpPr/>
          <p:nvPr/>
        </p:nvSpPr>
        <p:spPr>
          <a:xfrm>
            <a:off x="10753120" y="3539349"/>
            <a:ext cx="501097"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契約</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19" name="四角形: 角を丸くする 218">
            <a:extLst>
              <a:ext uri="{FF2B5EF4-FFF2-40B4-BE49-F238E27FC236}">
                <a16:creationId xmlns:a16="http://schemas.microsoft.com/office/drawing/2014/main" id="{118233DD-4536-01B4-BCF4-13311C9E9651}"/>
              </a:ext>
            </a:extLst>
          </p:cNvPr>
          <p:cNvSpPr/>
          <p:nvPr/>
        </p:nvSpPr>
        <p:spPr>
          <a:xfrm>
            <a:off x="10753120" y="4025625"/>
            <a:ext cx="501097"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契約</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20" name="四角形: 角を丸くする 219">
            <a:extLst>
              <a:ext uri="{FF2B5EF4-FFF2-40B4-BE49-F238E27FC236}">
                <a16:creationId xmlns:a16="http://schemas.microsoft.com/office/drawing/2014/main" id="{9203640A-2EA7-3687-43BE-702468E462BB}"/>
              </a:ext>
            </a:extLst>
          </p:cNvPr>
          <p:cNvSpPr/>
          <p:nvPr/>
        </p:nvSpPr>
        <p:spPr>
          <a:xfrm>
            <a:off x="830342" y="4033210"/>
            <a:ext cx="501097"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契約</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21" name="四角形: 角を丸くする 220">
            <a:extLst>
              <a:ext uri="{FF2B5EF4-FFF2-40B4-BE49-F238E27FC236}">
                <a16:creationId xmlns:a16="http://schemas.microsoft.com/office/drawing/2014/main" id="{C3909A79-8382-2008-2101-2B56522F7BB1}"/>
              </a:ext>
            </a:extLst>
          </p:cNvPr>
          <p:cNvSpPr/>
          <p:nvPr/>
        </p:nvSpPr>
        <p:spPr>
          <a:xfrm>
            <a:off x="830342" y="5029569"/>
            <a:ext cx="530573"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err="1">
                <a:ln>
                  <a:noFill/>
                </a:ln>
                <a:solidFill>
                  <a:schemeClr val="bg1"/>
                </a:solidFill>
                <a:effectLst/>
                <a:uLnTx/>
                <a:uFillTx/>
                <a:latin typeface="Meiryo UI" panose="020B0604030504040204" pitchFamily="50" charset="-128"/>
                <a:ea typeface="Meiryo UI" panose="020B0604030504040204" pitchFamily="50" charset="-128"/>
                <a:cs typeface="+mn-cs"/>
              </a:rPr>
              <a:t>WebAPP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22" name="正方形/長方形 221">
            <a:extLst>
              <a:ext uri="{FF2B5EF4-FFF2-40B4-BE49-F238E27FC236}">
                <a16:creationId xmlns:a16="http://schemas.microsoft.com/office/drawing/2014/main" id="{9D963D79-D73D-4342-4251-9BFA5AD92681}"/>
              </a:ext>
            </a:extLst>
          </p:cNvPr>
          <p:cNvSpPr/>
          <p:nvPr/>
        </p:nvSpPr>
        <p:spPr>
          <a:xfrm>
            <a:off x="5414288" y="6455414"/>
            <a:ext cx="1656000" cy="174706"/>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⑨来歴管理</a:t>
            </a:r>
          </a:p>
        </p:txBody>
      </p:sp>
      <p:sp>
        <p:nvSpPr>
          <p:cNvPr id="223" name="四角形: 角を丸くする 222">
            <a:extLst>
              <a:ext uri="{FF2B5EF4-FFF2-40B4-BE49-F238E27FC236}">
                <a16:creationId xmlns:a16="http://schemas.microsoft.com/office/drawing/2014/main" id="{8D477926-07B0-9927-ABDF-6A47CA626A65}"/>
              </a:ext>
            </a:extLst>
          </p:cNvPr>
          <p:cNvSpPr/>
          <p:nvPr/>
        </p:nvSpPr>
        <p:spPr>
          <a:xfrm>
            <a:off x="830342" y="6056114"/>
            <a:ext cx="677956"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来歴管理</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24" name="四角形: 角を丸くする 223">
            <a:extLst>
              <a:ext uri="{FF2B5EF4-FFF2-40B4-BE49-F238E27FC236}">
                <a16:creationId xmlns:a16="http://schemas.microsoft.com/office/drawing/2014/main" id="{F2A3BF73-69C1-80F0-ECE2-97F768023DF8}"/>
              </a:ext>
            </a:extLst>
          </p:cNvPr>
          <p:cNvSpPr/>
          <p:nvPr/>
        </p:nvSpPr>
        <p:spPr>
          <a:xfrm>
            <a:off x="10576263" y="6072617"/>
            <a:ext cx="677956"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来歴管理</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25" name="円柱 224">
            <a:extLst>
              <a:ext uri="{FF2B5EF4-FFF2-40B4-BE49-F238E27FC236}">
                <a16:creationId xmlns:a16="http://schemas.microsoft.com/office/drawing/2014/main" id="{EA987E9E-5B48-7357-D123-3F28FE799A4F}"/>
              </a:ext>
            </a:extLst>
          </p:cNvPr>
          <p:cNvSpPr/>
          <p:nvPr/>
        </p:nvSpPr>
        <p:spPr>
          <a:xfrm>
            <a:off x="6806901" y="6471525"/>
            <a:ext cx="341822" cy="210254"/>
          </a:xfrm>
          <a:prstGeom prst="can">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p>
        </p:txBody>
      </p:sp>
      <p:sp>
        <p:nvSpPr>
          <p:cNvPr id="227" name="四角形: 角を丸くする 226">
            <a:extLst>
              <a:ext uri="{FF2B5EF4-FFF2-40B4-BE49-F238E27FC236}">
                <a16:creationId xmlns:a16="http://schemas.microsoft.com/office/drawing/2014/main" id="{34F553E8-FCA6-A6AD-AFE7-F2530701DD29}"/>
              </a:ext>
            </a:extLst>
          </p:cNvPr>
          <p:cNvSpPr/>
          <p:nvPr/>
        </p:nvSpPr>
        <p:spPr>
          <a:xfrm>
            <a:off x="830342" y="5336070"/>
            <a:ext cx="530573"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err="1">
                <a:ln>
                  <a:noFill/>
                </a:ln>
                <a:solidFill>
                  <a:schemeClr val="bg1"/>
                </a:solidFill>
                <a:effectLst/>
                <a:uLnTx/>
                <a:uFillTx/>
                <a:latin typeface="Meiryo UI" panose="020B0604030504040204" pitchFamily="50" charset="-128"/>
                <a:ea typeface="Meiryo UI" panose="020B0604030504040204" pitchFamily="50" charset="-128"/>
                <a:cs typeface="+mn-cs"/>
              </a:rPr>
              <a:t>WebAPP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cxnSp>
        <p:nvCxnSpPr>
          <p:cNvPr id="228" name="直線矢印コネクタ 87">
            <a:extLst>
              <a:ext uri="{FF2B5EF4-FFF2-40B4-BE49-F238E27FC236}">
                <a16:creationId xmlns:a16="http://schemas.microsoft.com/office/drawing/2014/main" id="{F42FB471-C856-4B37-A0F3-83A63E89B3DB}"/>
              </a:ext>
            </a:extLst>
          </p:cNvPr>
          <p:cNvCxnSpPr>
            <a:cxnSpLocks/>
            <a:stCxn id="199" idx="3"/>
            <a:endCxn id="205" idx="1"/>
          </p:cNvCxnSpPr>
          <p:nvPr/>
        </p:nvCxnSpPr>
        <p:spPr bwMode="auto">
          <a:xfrm>
            <a:off x="3331663" y="4236869"/>
            <a:ext cx="2082625" cy="796092"/>
          </a:xfrm>
          <a:prstGeom prst="bentConnector3">
            <a:avLst>
              <a:gd name="adj1" fmla="val 50000"/>
            </a:avLst>
          </a:prstGeom>
          <a:noFill/>
          <a:ln w="19050" cap="flat" cmpd="sng" algn="ctr">
            <a:solidFill>
              <a:schemeClr val="accent2"/>
            </a:solidFill>
            <a:prstDash val="solid"/>
            <a:round/>
            <a:headEnd type="none" w="med" len="med"/>
            <a:tailEnd type="triangle"/>
          </a:ln>
          <a:effectLst/>
        </p:spPr>
      </p:cxnSp>
      <p:cxnSp>
        <p:nvCxnSpPr>
          <p:cNvPr id="229" name="直線矢印コネクタ 87">
            <a:extLst>
              <a:ext uri="{FF2B5EF4-FFF2-40B4-BE49-F238E27FC236}">
                <a16:creationId xmlns:a16="http://schemas.microsoft.com/office/drawing/2014/main" id="{AEC9344F-382A-BF1D-91D0-7E3872C59385}"/>
              </a:ext>
            </a:extLst>
          </p:cNvPr>
          <p:cNvCxnSpPr>
            <a:cxnSpLocks/>
            <a:stCxn id="180" idx="2"/>
            <a:endCxn id="179" idx="0"/>
          </p:cNvCxnSpPr>
          <p:nvPr/>
        </p:nvCxnSpPr>
        <p:spPr bwMode="auto">
          <a:xfrm rot="16200000" flipH="1">
            <a:off x="6001272" y="1502381"/>
            <a:ext cx="205717" cy="7673922"/>
          </a:xfrm>
          <a:prstGeom prst="bentConnector3">
            <a:avLst>
              <a:gd name="adj1" fmla="val 50000"/>
            </a:avLst>
          </a:prstGeom>
          <a:noFill/>
          <a:ln w="19050" cap="flat" cmpd="sng" algn="ctr">
            <a:solidFill>
              <a:schemeClr val="bg1">
                <a:lumMod val="50000"/>
              </a:schemeClr>
            </a:solidFill>
            <a:prstDash val="solid"/>
            <a:round/>
            <a:headEnd type="none" w="med" len="med"/>
            <a:tailEnd type="triangle"/>
          </a:ln>
          <a:effectLst/>
        </p:spPr>
      </p:cxnSp>
      <p:cxnSp>
        <p:nvCxnSpPr>
          <p:cNvPr id="230" name="直線矢印コネクタ 87">
            <a:extLst>
              <a:ext uri="{FF2B5EF4-FFF2-40B4-BE49-F238E27FC236}">
                <a16:creationId xmlns:a16="http://schemas.microsoft.com/office/drawing/2014/main" id="{FD8E4C37-2C9B-1697-EFDC-37FAAFFFA176}"/>
              </a:ext>
            </a:extLst>
          </p:cNvPr>
          <p:cNvCxnSpPr>
            <a:cxnSpLocks/>
            <a:stCxn id="195" idx="1"/>
            <a:endCxn id="205" idx="3"/>
          </p:cNvCxnSpPr>
          <p:nvPr/>
        </p:nvCxnSpPr>
        <p:spPr bwMode="auto">
          <a:xfrm rot="10800000" flipV="1">
            <a:off x="7070288" y="3705719"/>
            <a:ext cx="1806308" cy="1327242"/>
          </a:xfrm>
          <a:prstGeom prst="bentConnector3">
            <a:avLst>
              <a:gd name="adj1" fmla="val 50000"/>
            </a:avLst>
          </a:prstGeom>
          <a:noFill/>
          <a:ln w="19050" cap="flat" cmpd="sng" algn="ctr">
            <a:solidFill>
              <a:schemeClr val="accent2"/>
            </a:solidFill>
            <a:prstDash val="solid"/>
            <a:round/>
            <a:headEnd type="none" w="med" len="med"/>
            <a:tailEnd type="triangle"/>
          </a:ln>
          <a:effectLst/>
        </p:spPr>
      </p:cxnSp>
      <p:cxnSp>
        <p:nvCxnSpPr>
          <p:cNvPr id="231" name="直線矢印コネクタ 87">
            <a:extLst>
              <a:ext uri="{FF2B5EF4-FFF2-40B4-BE49-F238E27FC236}">
                <a16:creationId xmlns:a16="http://schemas.microsoft.com/office/drawing/2014/main" id="{2E6425C6-F3AC-4067-5428-2651583EB341}"/>
              </a:ext>
            </a:extLst>
          </p:cNvPr>
          <p:cNvCxnSpPr>
            <a:cxnSpLocks/>
            <a:stCxn id="193" idx="1"/>
            <a:endCxn id="205" idx="3"/>
          </p:cNvCxnSpPr>
          <p:nvPr/>
        </p:nvCxnSpPr>
        <p:spPr bwMode="auto">
          <a:xfrm rot="10800000" flipV="1">
            <a:off x="7070288" y="4236869"/>
            <a:ext cx="1806308" cy="796092"/>
          </a:xfrm>
          <a:prstGeom prst="bentConnector3">
            <a:avLst>
              <a:gd name="adj1" fmla="val 50000"/>
            </a:avLst>
          </a:prstGeom>
          <a:noFill/>
          <a:ln w="19050" cap="flat" cmpd="sng" algn="ctr">
            <a:solidFill>
              <a:schemeClr val="accent2"/>
            </a:solidFill>
            <a:prstDash val="solid"/>
            <a:round/>
            <a:headEnd type="none" w="med" len="med"/>
            <a:tailEnd type="triangle"/>
          </a:ln>
          <a:effectLst/>
        </p:spPr>
      </p:cxnSp>
      <p:cxnSp>
        <p:nvCxnSpPr>
          <p:cNvPr id="232" name="直線矢印コネクタ 87">
            <a:extLst>
              <a:ext uri="{FF2B5EF4-FFF2-40B4-BE49-F238E27FC236}">
                <a16:creationId xmlns:a16="http://schemas.microsoft.com/office/drawing/2014/main" id="{8FC8718E-35D4-861B-6876-3B521BDEB958}"/>
              </a:ext>
            </a:extLst>
          </p:cNvPr>
          <p:cNvCxnSpPr>
            <a:cxnSpLocks/>
            <a:stCxn id="191" idx="1"/>
            <a:endCxn id="213" idx="3"/>
          </p:cNvCxnSpPr>
          <p:nvPr/>
        </p:nvCxnSpPr>
        <p:spPr bwMode="auto">
          <a:xfrm rot="10800000" flipV="1">
            <a:off x="7070288" y="2388472"/>
            <a:ext cx="1806308" cy="1601144"/>
          </a:xfrm>
          <a:prstGeom prst="bentConnector3">
            <a:avLst>
              <a:gd name="adj1" fmla="val 63922"/>
            </a:avLst>
          </a:prstGeom>
          <a:noFill/>
          <a:ln w="19050" cap="flat" cmpd="sng" algn="ctr">
            <a:solidFill>
              <a:schemeClr val="accent2"/>
            </a:solidFill>
            <a:prstDash val="solid"/>
            <a:round/>
            <a:headEnd type="none" w="med" len="med"/>
            <a:tailEnd type="triangle"/>
          </a:ln>
          <a:effectLst/>
        </p:spPr>
      </p:cxnSp>
      <p:cxnSp>
        <p:nvCxnSpPr>
          <p:cNvPr id="233" name="直線矢印コネクタ 87">
            <a:extLst>
              <a:ext uri="{FF2B5EF4-FFF2-40B4-BE49-F238E27FC236}">
                <a16:creationId xmlns:a16="http://schemas.microsoft.com/office/drawing/2014/main" id="{D6DBB6F5-E998-9F8D-F929-5ED2FC02C4D7}"/>
              </a:ext>
            </a:extLst>
          </p:cNvPr>
          <p:cNvCxnSpPr>
            <a:cxnSpLocks/>
            <a:stCxn id="190" idx="3"/>
            <a:endCxn id="213" idx="1"/>
          </p:cNvCxnSpPr>
          <p:nvPr/>
        </p:nvCxnSpPr>
        <p:spPr bwMode="auto">
          <a:xfrm>
            <a:off x="3331663" y="2388472"/>
            <a:ext cx="2082625" cy="1601144"/>
          </a:xfrm>
          <a:prstGeom prst="bentConnector3">
            <a:avLst>
              <a:gd name="adj1" fmla="val 35731"/>
            </a:avLst>
          </a:prstGeom>
          <a:noFill/>
          <a:ln w="19050" cap="flat" cmpd="sng" algn="ctr">
            <a:solidFill>
              <a:schemeClr val="accent2"/>
            </a:solidFill>
            <a:prstDash val="solid"/>
            <a:round/>
            <a:headEnd type="none" w="med" len="med"/>
            <a:tailEnd type="triangle"/>
          </a:ln>
          <a:effectLst/>
        </p:spPr>
      </p:cxnSp>
      <p:cxnSp>
        <p:nvCxnSpPr>
          <p:cNvPr id="234" name="直線矢印コネクタ 87">
            <a:extLst>
              <a:ext uri="{FF2B5EF4-FFF2-40B4-BE49-F238E27FC236}">
                <a16:creationId xmlns:a16="http://schemas.microsoft.com/office/drawing/2014/main" id="{8E17DE98-4D54-C8B2-1C50-05225D6D2978}"/>
              </a:ext>
            </a:extLst>
          </p:cNvPr>
          <p:cNvCxnSpPr>
            <a:cxnSpLocks/>
            <a:stCxn id="201" idx="3"/>
          </p:cNvCxnSpPr>
          <p:nvPr/>
        </p:nvCxnSpPr>
        <p:spPr bwMode="auto">
          <a:xfrm flipV="1">
            <a:off x="3331663" y="5131847"/>
            <a:ext cx="2082625" cy="1437072"/>
          </a:xfrm>
          <a:prstGeom prst="bentConnector3">
            <a:avLst>
              <a:gd name="adj1" fmla="val 33169"/>
            </a:avLst>
          </a:prstGeom>
          <a:noFill/>
          <a:ln w="19050" cap="flat" cmpd="sng" algn="ctr">
            <a:solidFill>
              <a:schemeClr val="accent2"/>
            </a:solidFill>
            <a:prstDash val="solid"/>
            <a:round/>
            <a:headEnd type="none" w="med" len="med"/>
            <a:tailEnd type="triangle"/>
          </a:ln>
          <a:effectLst/>
        </p:spPr>
      </p:cxnSp>
      <p:cxnSp>
        <p:nvCxnSpPr>
          <p:cNvPr id="235" name="直線矢印コネクタ 87">
            <a:extLst>
              <a:ext uri="{FF2B5EF4-FFF2-40B4-BE49-F238E27FC236}">
                <a16:creationId xmlns:a16="http://schemas.microsoft.com/office/drawing/2014/main" id="{1EBB12C6-EB2F-6B23-CC81-B06A9B8E29D2}"/>
              </a:ext>
            </a:extLst>
          </p:cNvPr>
          <p:cNvCxnSpPr>
            <a:cxnSpLocks/>
            <a:stCxn id="202" idx="1"/>
          </p:cNvCxnSpPr>
          <p:nvPr/>
        </p:nvCxnSpPr>
        <p:spPr bwMode="auto">
          <a:xfrm rot="10800000">
            <a:off x="7076194" y="5152143"/>
            <a:ext cx="1800402" cy="1416776"/>
          </a:xfrm>
          <a:prstGeom prst="bentConnector3">
            <a:avLst>
              <a:gd name="adj1" fmla="val 40689"/>
            </a:avLst>
          </a:prstGeom>
          <a:noFill/>
          <a:ln w="19050" cap="flat" cmpd="sng" algn="ctr">
            <a:solidFill>
              <a:schemeClr val="accent2"/>
            </a:solidFill>
            <a:prstDash val="solid"/>
            <a:round/>
            <a:headEnd type="none" w="med" len="med"/>
            <a:tailEnd type="triangle"/>
          </a:ln>
          <a:effectLst/>
        </p:spPr>
      </p:cxnSp>
      <p:sp>
        <p:nvSpPr>
          <p:cNvPr id="236" name="矢印: 五方向 235">
            <a:extLst>
              <a:ext uri="{FF2B5EF4-FFF2-40B4-BE49-F238E27FC236}">
                <a16:creationId xmlns:a16="http://schemas.microsoft.com/office/drawing/2014/main" id="{9030AAEA-A319-515D-F179-64009D9B1B68}"/>
              </a:ext>
            </a:extLst>
          </p:cNvPr>
          <p:cNvSpPr/>
          <p:nvPr/>
        </p:nvSpPr>
        <p:spPr>
          <a:xfrm rot="5400000">
            <a:off x="11108736" y="3662056"/>
            <a:ext cx="990978" cy="513843"/>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a:t>
            </a:r>
          </a:p>
        </p:txBody>
      </p:sp>
      <p:sp>
        <p:nvSpPr>
          <p:cNvPr id="237" name="矢印: 五方向 236">
            <a:extLst>
              <a:ext uri="{FF2B5EF4-FFF2-40B4-BE49-F238E27FC236}">
                <a16:creationId xmlns:a16="http://schemas.microsoft.com/office/drawing/2014/main" id="{C45FFF29-413D-9D35-C79E-4B420843EE88}"/>
              </a:ext>
            </a:extLst>
          </p:cNvPr>
          <p:cNvSpPr/>
          <p:nvPr/>
        </p:nvSpPr>
        <p:spPr>
          <a:xfrm rot="5400000">
            <a:off x="10867720" y="4971812"/>
            <a:ext cx="1473010" cy="513843"/>
          </a:xfrm>
          <a:prstGeom prst="homePlate">
            <a:avLst>
              <a:gd name="adj" fmla="val 12370"/>
            </a:avLst>
          </a:prstGeom>
          <a:solidFill>
            <a:schemeClr val="accent2">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p>
        </p:txBody>
      </p:sp>
      <p:sp>
        <p:nvSpPr>
          <p:cNvPr id="238" name="矢印: 五方向 237">
            <a:extLst>
              <a:ext uri="{FF2B5EF4-FFF2-40B4-BE49-F238E27FC236}">
                <a16:creationId xmlns:a16="http://schemas.microsoft.com/office/drawing/2014/main" id="{F7CC7F18-47E8-2B26-D698-4E32089C4BCC}"/>
              </a:ext>
            </a:extLst>
          </p:cNvPr>
          <p:cNvSpPr/>
          <p:nvPr/>
        </p:nvSpPr>
        <p:spPr>
          <a:xfrm rot="5400000">
            <a:off x="11272554" y="6111731"/>
            <a:ext cx="663343" cy="513843"/>
          </a:xfrm>
          <a:prstGeom prst="homePlate">
            <a:avLst>
              <a:gd name="adj" fmla="val 12370"/>
            </a:avLst>
          </a:prstGeom>
          <a:solidFill>
            <a:schemeClr val="accent2">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来歴</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確認</a:t>
            </a:r>
          </a:p>
        </p:txBody>
      </p:sp>
      <p:sp>
        <p:nvSpPr>
          <p:cNvPr id="239" name="円柱 238">
            <a:extLst>
              <a:ext uri="{FF2B5EF4-FFF2-40B4-BE49-F238E27FC236}">
                <a16:creationId xmlns:a16="http://schemas.microsoft.com/office/drawing/2014/main" id="{2E391831-1CB6-3BD1-BA12-1A81E75C612D}"/>
              </a:ext>
            </a:extLst>
          </p:cNvPr>
          <p:cNvSpPr/>
          <p:nvPr/>
        </p:nvSpPr>
        <p:spPr>
          <a:xfrm>
            <a:off x="10675604" y="5490232"/>
            <a:ext cx="501097" cy="198256"/>
          </a:xfrm>
          <a:prstGeom prst="can">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240" name="正方形/長方形 239">
            <a:extLst>
              <a:ext uri="{FF2B5EF4-FFF2-40B4-BE49-F238E27FC236}">
                <a16:creationId xmlns:a16="http://schemas.microsoft.com/office/drawing/2014/main" id="{A6128AF8-FE50-59FE-323B-DEECB45BEB52}"/>
              </a:ext>
            </a:extLst>
          </p:cNvPr>
          <p:cNvSpPr/>
          <p:nvPr/>
        </p:nvSpPr>
        <p:spPr>
          <a:xfrm>
            <a:off x="1212048" y="4728609"/>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ユーザ認証</a:t>
            </a:r>
          </a:p>
        </p:txBody>
      </p:sp>
      <p:cxnSp>
        <p:nvCxnSpPr>
          <p:cNvPr id="241" name="直線矢印コネクタ 87">
            <a:extLst>
              <a:ext uri="{FF2B5EF4-FFF2-40B4-BE49-F238E27FC236}">
                <a16:creationId xmlns:a16="http://schemas.microsoft.com/office/drawing/2014/main" id="{F992B326-D030-56B1-B77F-461126A7BB8F}"/>
              </a:ext>
            </a:extLst>
          </p:cNvPr>
          <p:cNvCxnSpPr>
            <a:cxnSpLocks/>
            <a:stCxn id="240" idx="3"/>
            <a:endCxn id="214" idx="1"/>
          </p:cNvCxnSpPr>
          <p:nvPr/>
        </p:nvCxnSpPr>
        <p:spPr bwMode="auto">
          <a:xfrm flipV="1">
            <a:off x="3341037" y="4279339"/>
            <a:ext cx="2073251" cy="541333"/>
          </a:xfrm>
          <a:prstGeom prst="bentConnector3">
            <a:avLst>
              <a:gd name="adj1" fmla="val 62496"/>
            </a:avLst>
          </a:prstGeom>
          <a:noFill/>
          <a:ln w="19050" cap="flat" cmpd="sng" algn="ctr">
            <a:solidFill>
              <a:schemeClr val="accent2"/>
            </a:solidFill>
            <a:prstDash val="solid"/>
            <a:round/>
            <a:headEnd type="triangle" w="med" len="med"/>
            <a:tailEnd type="triangle"/>
          </a:ln>
          <a:effectLst/>
        </p:spPr>
      </p:cxnSp>
      <p:sp>
        <p:nvSpPr>
          <p:cNvPr id="243" name="正方形/長方形 242">
            <a:extLst>
              <a:ext uri="{FF2B5EF4-FFF2-40B4-BE49-F238E27FC236}">
                <a16:creationId xmlns:a16="http://schemas.microsoft.com/office/drawing/2014/main" id="{9B1E0715-26A2-29E2-8E5C-EDEEEACD7D95}"/>
              </a:ext>
            </a:extLst>
          </p:cNvPr>
          <p:cNvSpPr/>
          <p:nvPr/>
        </p:nvSpPr>
        <p:spPr>
          <a:xfrm>
            <a:off x="4982973" y="3568139"/>
            <a:ext cx="2358619" cy="258920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44" name="テキスト ボックス 243">
            <a:extLst>
              <a:ext uri="{FF2B5EF4-FFF2-40B4-BE49-F238E27FC236}">
                <a16:creationId xmlns:a16="http://schemas.microsoft.com/office/drawing/2014/main" id="{EB878D7B-E69F-CF6D-8F39-CE162B8E5C6D}"/>
              </a:ext>
            </a:extLst>
          </p:cNvPr>
          <p:cNvSpPr txBox="1"/>
          <p:nvPr/>
        </p:nvSpPr>
        <p:spPr>
          <a:xfrm>
            <a:off x="5306309" y="3462010"/>
            <a:ext cx="1711946" cy="216000"/>
          </a:xfrm>
          <a:prstGeom prst="rect">
            <a:avLst/>
          </a:prstGeom>
          <a:solidFill>
            <a:schemeClr val="bg1"/>
          </a:solidFill>
          <a:ln>
            <a:solidFill>
              <a:srgbClr val="FF0000"/>
            </a:solidFill>
          </a:ln>
        </p:spPr>
        <p:txBody>
          <a:bodyPr wrap="square" rtlCol="0" anchor="t">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契約・認証・認可機能</a:t>
            </a:r>
          </a:p>
        </p:txBody>
      </p:sp>
      <p:sp>
        <p:nvSpPr>
          <p:cNvPr id="245" name="四角形: メモ 244">
            <a:extLst>
              <a:ext uri="{FF2B5EF4-FFF2-40B4-BE49-F238E27FC236}">
                <a16:creationId xmlns:a16="http://schemas.microsoft.com/office/drawing/2014/main" id="{F7F39B69-9994-18A8-03A7-B178320E6A44}"/>
              </a:ext>
            </a:extLst>
          </p:cNvPr>
          <p:cNvSpPr/>
          <p:nvPr/>
        </p:nvSpPr>
        <p:spPr bwMode="auto">
          <a:xfrm>
            <a:off x="8538282" y="3485178"/>
            <a:ext cx="543962" cy="281259"/>
          </a:xfrm>
          <a:prstGeom prst="foldedCorner">
            <a:avLst/>
          </a:prstGeom>
          <a:solidFill>
            <a:schemeClr val="bg1"/>
          </a:solidFill>
          <a:ln w="9525">
            <a:solidFill>
              <a:schemeClr val="tx1"/>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利用条件</a:t>
            </a:r>
            <a:endPar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46" name="四角形: メモ 245">
            <a:extLst>
              <a:ext uri="{FF2B5EF4-FFF2-40B4-BE49-F238E27FC236}">
                <a16:creationId xmlns:a16="http://schemas.microsoft.com/office/drawing/2014/main" id="{C5F02194-88B5-E5E3-F052-ADA08995C95B}"/>
              </a:ext>
            </a:extLst>
          </p:cNvPr>
          <p:cNvSpPr/>
          <p:nvPr/>
        </p:nvSpPr>
        <p:spPr bwMode="auto">
          <a:xfrm>
            <a:off x="3095000" y="3485178"/>
            <a:ext cx="543962" cy="281259"/>
          </a:xfrm>
          <a:prstGeom prst="foldedCorner">
            <a:avLst/>
          </a:prstGeom>
          <a:solidFill>
            <a:schemeClr val="bg1"/>
          </a:solidFill>
          <a:ln w="9525">
            <a:solidFill>
              <a:schemeClr val="tx1"/>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契約内容</a:t>
            </a:r>
            <a:endPar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47" name="直線矢印コネクタ 87">
            <a:extLst>
              <a:ext uri="{FF2B5EF4-FFF2-40B4-BE49-F238E27FC236}">
                <a16:creationId xmlns:a16="http://schemas.microsoft.com/office/drawing/2014/main" id="{FE347E25-8869-B3FA-47A3-58E3F942383C}"/>
              </a:ext>
            </a:extLst>
          </p:cNvPr>
          <p:cNvCxnSpPr>
            <a:cxnSpLocks/>
            <a:stCxn id="210" idx="3"/>
            <a:endCxn id="222" idx="1"/>
          </p:cNvCxnSpPr>
          <p:nvPr/>
        </p:nvCxnSpPr>
        <p:spPr bwMode="auto">
          <a:xfrm>
            <a:off x="3331663" y="6236423"/>
            <a:ext cx="2082625" cy="306344"/>
          </a:xfrm>
          <a:prstGeom prst="bentConnector3">
            <a:avLst>
              <a:gd name="adj1" fmla="val 44512"/>
            </a:avLst>
          </a:prstGeom>
          <a:noFill/>
          <a:ln w="19050" cap="flat" cmpd="sng" algn="ctr">
            <a:solidFill>
              <a:schemeClr val="accent2"/>
            </a:solidFill>
            <a:prstDash val="solid"/>
            <a:round/>
            <a:headEnd type="none" w="med" len="med"/>
            <a:tailEnd type="triangle"/>
          </a:ln>
          <a:effectLst/>
        </p:spPr>
      </p:cxnSp>
      <p:cxnSp>
        <p:nvCxnSpPr>
          <p:cNvPr id="248" name="直線矢印コネクタ 87">
            <a:extLst>
              <a:ext uri="{FF2B5EF4-FFF2-40B4-BE49-F238E27FC236}">
                <a16:creationId xmlns:a16="http://schemas.microsoft.com/office/drawing/2014/main" id="{2BC893BB-329F-AA06-19AF-1CE04FCD8675}"/>
              </a:ext>
            </a:extLst>
          </p:cNvPr>
          <p:cNvCxnSpPr>
            <a:cxnSpLocks/>
            <a:stCxn id="209" idx="1"/>
            <a:endCxn id="222" idx="3"/>
          </p:cNvCxnSpPr>
          <p:nvPr/>
        </p:nvCxnSpPr>
        <p:spPr bwMode="auto">
          <a:xfrm rot="10800000" flipV="1">
            <a:off x="7070288" y="6236423"/>
            <a:ext cx="1806308" cy="306344"/>
          </a:xfrm>
          <a:prstGeom prst="bentConnector3">
            <a:avLst>
              <a:gd name="adj1" fmla="val 65609"/>
            </a:avLst>
          </a:prstGeom>
          <a:noFill/>
          <a:ln w="19050" cap="flat" cmpd="sng" algn="ctr">
            <a:solidFill>
              <a:schemeClr val="accent2"/>
            </a:solidFill>
            <a:prstDash val="solid"/>
            <a:round/>
            <a:headEnd type="none" w="med" len="med"/>
            <a:tailEnd type="triangle"/>
          </a:ln>
          <a:effectLst/>
        </p:spPr>
      </p:cxnSp>
      <p:sp>
        <p:nvSpPr>
          <p:cNvPr id="251" name="四角形: 角を丸くする 250">
            <a:extLst>
              <a:ext uri="{FF2B5EF4-FFF2-40B4-BE49-F238E27FC236}">
                <a16:creationId xmlns:a16="http://schemas.microsoft.com/office/drawing/2014/main" id="{F53EF52D-8E82-8080-EF7D-0699AD3121EF}"/>
              </a:ext>
            </a:extLst>
          </p:cNvPr>
          <p:cNvSpPr/>
          <p:nvPr/>
        </p:nvSpPr>
        <p:spPr>
          <a:xfrm>
            <a:off x="830342" y="2178956"/>
            <a:ext cx="597704" cy="212200"/>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CADDE 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登録</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52" name="四角形: 角を丸くする 251">
            <a:extLst>
              <a:ext uri="{FF2B5EF4-FFF2-40B4-BE49-F238E27FC236}">
                <a16:creationId xmlns:a16="http://schemas.microsoft.com/office/drawing/2014/main" id="{C5B6C299-81BD-519A-316B-7F02D2118C1E}"/>
              </a:ext>
            </a:extLst>
          </p:cNvPr>
          <p:cNvSpPr/>
          <p:nvPr/>
        </p:nvSpPr>
        <p:spPr>
          <a:xfrm>
            <a:off x="10635216" y="2189977"/>
            <a:ext cx="597704" cy="212200"/>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CADDE 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登録</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253" name="矢印: 五方向 252">
            <a:extLst>
              <a:ext uri="{FF2B5EF4-FFF2-40B4-BE49-F238E27FC236}">
                <a16:creationId xmlns:a16="http://schemas.microsoft.com/office/drawing/2014/main" id="{C8568AFC-2150-AB6F-E02B-18440C25345D}"/>
              </a:ext>
            </a:extLst>
          </p:cNvPr>
          <p:cNvSpPr/>
          <p:nvPr/>
        </p:nvSpPr>
        <p:spPr>
          <a:xfrm rot="5400000">
            <a:off x="10972987" y="2438056"/>
            <a:ext cx="1262474" cy="513843"/>
          </a:xfrm>
          <a:prstGeom prst="homePlate">
            <a:avLst>
              <a:gd name="adj" fmla="val 19607"/>
            </a:avLst>
          </a:prstGeom>
          <a:solidFill>
            <a:schemeClr val="accent2">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準備</a:t>
            </a:r>
          </a:p>
        </p:txBody>
      </p:sp>
      <p:sp>
        <p:nvSpPr>
          <p:cNvPr id="254" name="矢印: 五方向 253">
            <a:extLst>
              <a:ext uri="{FF2B5EF4-FFF2-40B4-BE49-F238E27FC236}">
                <a16:creationId xmlns:a16="http://schemas.microsoft.com/office/drawing/2014/main" id="{D736B057-C4F1-7DCC-DF75-51DBEE523F51}"/>
              </a:ext>
            </a:extLst>
          </p:cNvPr>
          <p:cNvSpPr/>
          <p:nvPr/>
        </p:nvSpPr>
        <p:spPr>
          <a:xfrm rot="5400000">
            <a:off x="-172437" y="2455416"/>
            <a:ext cx="1262474" cy="513843"/>
          </a:xfrm>
          <a:prstGeom prst="homePlate">
            <a:avLst>
              <a:gd name="adj" fmla="val 19607"/>
            </a:avLst>
          </a:prstGeom>
          <a:solidFill>
            <a:schemeClr val="accent2">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a:t>
            </a:r>
            <a:endPar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企画</a:t>
            </a:r>
          </a:p>
        </p:txBody>
      </p:sp>
      <p:sp>
        <p:nvSpPr>
          <p:cNvPr id="255" name="円柱 254">
            <a:extLst>
              <a:ext uri="{FF2B5EF4-FFF2-40B4-BE49-F238E27FC236}">
                <a16:creationId xmlns:a16="http://schemas.microsoft.com/office/drawing/2014/main" id="{FEB77D40-C1AA-272C-2D96-A5247CDF6DE5}"/>
              </a:ext>
            </a:extLst>
          </p:cNvPr>
          <p:cNvSpPr/>
          <p:nvPr/>
        </p:nvSpPr>
        <p:spPr>
          <a:xfrm>
            <a:off x="6642593" y="3717912"/>
            <a:ext cx="506130" cy="210254"/>
          </a:xfrm>
          <a:prstGeom prst="can">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CADDE ID</a:t>
            </a:r>
            <a:endPar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56" name="正方形/長方形 255">
            <a:extLst>
              <a:ext uri="{FF2B5EF4-FFF2-40B4-BE49-F238E27FC236}">
                <a16:creationId xmlns:a16="http://schemas.microsoft.com/office/drawing/2014/main" id="{917A1D06-950E-866A-F009-37FE57671B92}"/>
              </a:ext>
            </a:extLst>
          </p:cNvPr>
          <p:cNvSpPr/>
          <p:nvPr/>
        </p:nvSpPr>
        <p:spPr>
          <a:xfrm>
            <a:off x="5414288" y="2767316"/>
            <a:ext cx="1656000" cy="161857"/>
          </a:xfrm>
          <a:prstGeom prst="rect">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700" dirty="0">
                <a:solidFill>
                  <a:srgbClr val="000000"/>
                </a:solidFill>
                <a:latin typeface="Meiryo UI" panose="020B0604030504040204" pitchFamily="50" charset="-128"/>
                <a:ea typeface="Meiryo UI" panose="020B0604030504040204" pitchFamily="50" charset="-128"/>
              </a:rPr>
              <a:t>②</a:t>
            </a: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データカタログ横断検索</a:t>
            </a:r>
          </a:p>
        </p:txBody>
      </p:sp>
      <p:sp>
        <p:nvSpPr>
          <p:cNvPr id="257" name="円柱 256">
            <a:extLst>
              <a:ext uri="{FF2B5EF4-FFF2-40B4-BE49-F238E27FC236}">
                <a16:creationId xmlns:a16="http://schemas.microsoft.com/office/drawing/2014/main" id="{820CC262-37CE-C683-0F22-FECB608CB735}"/>
              </a:ext>
            </a:extLst>
          </p:cNvPr>
          <p:cNvSpPr/>
          <p:nvPr/>
        </p:nvSpPr>
        <p:spPr>
          <a:xfrm>
            <a:off x="6744942" y="2745404"/>
            <a:ext cx="403781" cy="242122"/>
          </a:xfrm>
          <a:prstGeom prst="can">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58" name="正方形/長方形 257">
            <a:extLst>
              <a:ext uri="{FF2B5EF4-FFF2-40B4-BE49-F238E27FC236}">
                <a16:creationId xmlns:a16="http://schemas.microsoft.com/office/drawing/2014/main" id="{345CB59C-9C27-7511-119B-3B182E78D475}"/>
              </a:ext>
            </a:extLst>
          </p:cNvPr>
          <p:cNvSpPr/>
          <p:nvPr/>
        </p:nvSpPr>
        <p:spPr>
          <a:xfrm>
            <a:off x="5090204" y="2071286"/>
            <a:ext cx="2160000" cy="477288"/>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カタログ作成ツール</a:t>
            </a:r>
          </a:p>
        </p:txBody>
      </p:sp>
      <p:sp>
        <p:nvSpPr>
          <p:cNvPr id="259" name="正方形/長方形 258">
            <a:extLst>
              <a:ext uri="{FF2B5EF4-FFF2-40B4-BE49-F238E27FC236}">
                <a16:creationId xmlns:a16="http://schemas.microsoft.com/office/drawing/2014/main" id="{7F23E9C2-FDF8-9823-E5BD-92E575DFEEE0}"/>
              </a:ext>
            </a:extLst>
          </p:cNvPr>
          <p:cNvSpPr/>
          <p:nvPr/>
        </p:nvSpPr>
        <p:spPr>
          <a:xfrm>
            <a:off x="5414288" y="2271695"/>
            <a:ext cx="1656000" cy="161857"/>
          </a:xfrm>
          <a:prstGeom prst="rect">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700" dirty="0">
                <a:solidFill>
                  <a:srgbClr val="000000"/>
                </a:solidFill>
                <a:latin typeface="Meiryo UI" panose="020B0604030504040204" pitchFamily="50" charset="-128"/>
                <a:ea typeface="Meiryo UI" panose="020B0604030504040204" pitchFamily="50" charset="-128"/>
              </a:rPr>
              <a:t>①</a:t>
            </a: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データカタログ作成・登録</a:t>
            </a:r>
          </a:p>
        </p:txBody>
      </p:sp>
      <p:sp>
        <p:nvSpPr>
          <p:cNvPr id="261" name="正方形/長方形 260">
            <a:extLst>
              <a:ext uri="{FF2B5EF4-FFF2-40B4-BE49-F238E27FC236}">
                <a16:creationId xmlns:a16="http://schemas.microsoft.com/office/drawing/2014/main" id="{7D88778B-BE7F-0391-FEED-87E6D888ECFF}"/>
              </a:ext>
            </a:extLst>
          </p:cNvPr>
          <p:cNvSpPr/>
          <p:nvPr/>
        </p:nvSpPr>
        <p:spPr>
          <a:xfrm>
            <a:off x="5090204" y="3036029"/>
            <a:ext cx="2160000" cy="409188"/>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メイリオ" panose="020B0604030504040204" pitchFamily="50" charset="-128"/>
              </a:rPr>
              <a:t>データカタログ詳細情報取得</a:t>
            </a:r>
            <a:r>
              <a:rPr kumimoji="1" lang="ja-JP" altLang="en-US" sz="8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サービス</a:t>
            </a:r>
          </a:p>
        </p:txBody>
      </p:sp>
      <p:sp>
        <p:nvSpPr>
          <p:cNvPr id="262" name="正方形/長方形 261">
            <a:extLst>
              <a:ext uri="{FF2B5EF4-FFF2-40B4-BE49-F238E27FC236}">
                <a16:creationId xmlns:a16="http://schemas.microsoft.com/office/drawing/2014/main" id="{175AD3CD-D9C5-7427-6A09-7739CB3CA48D}"/>
              </a:ext>
            </a:extLst>
          </p:cNvPr>
          <p:cNvSpPr/>
          <p:nvPr/>
        </p:nvSpPr>
        <p:spPr>
          <a:xfrm>
            <a:off x="5414288" y="3229238"/>
            <a:ext cx="1656000" cy="161857"/>
          </a:xfrm>
          <a:prstGeom prst="rect">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700" dirty="0">
                <a:solidFill>
                  <a:srgbClr val="000000"/>
                </a:solidFill>
                <a:latin typeface="Meiryo UI" panose="020B0604030504040204" pitchFamily="50" charset="-128"/>
                <a:ea typeface="Meiryo UI" panose="020B0604030504040204" pitchFamily="50" charset="-128"/>
              </a:rPr>
              <a:t>③</a:t>
            </a: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データカタログ詳細情報取得</a:t>
            </a:r>
          </a:p>
        </p:txBody>
      </p:sp>
      <p:cxnSp>
        <p:nvCxnSpPr>
          <p:cNvPr id="263" name="直線矢印コネクタ 87">
            <a:extLst>
              <a:ext uri="{FF2B5EF4-FFF2-40B4-BE49-F238E27FC236}">
                <a16:creationId xmlns:a16="http://schemas.microsoft.com/office/drawing/2014/main" id="{11C1A728-4C3D-3D19-AAD5-C095C66F0E29}"/>
              </a:ext>
            </a:extLst>
          </p:cNvPr>
          <p:cNvCxnSpPr>
            <a:cxnSpLocks/>
            <a:stCxn id="203" idx="3"/>
          </p:cNvCxnSpPr>
          <p:nvPr/>
        </p:nvCxnSpPr>
        <p:spPr bwMode="auto">
          <a:xfrm>
            <a:off x="3331663" y="2731117"/>
            <a:ext cx="2111465" cy="117128"/>
          </a:xfrm>
          <a:prstGeom prst="bentConnector3">
            <a:avLst>
              <a:gd name="adj1" fmla="val 28708"/>
            </a:avLst>
          </a:prstGeom>
          <a:noFill/>
          <a:ln w="19050" cap="flat" cmpd="sng" algn="ctr">
            <a:solidFill>
              <a:schemeClr val="bg1">
                <a:lumMod val="50000"/>
              </a:schemeClr>
            </a:solidFill>
            <a:prstDash val="solid"/>
            <a:round/>
            <a:headEnd type="none" w="med" len="med"/>
            <a:tailEnd type="triangle"/>
          </a:ln>
          <a:effectLst/>
        </p:spPr>
      </p:cxnSp>
      <p:cxnSp>
        <p:nvCxnSpPr>
          <p:cNvPr id="264" name="直線矢印コネクタ 87">
            <a:extLst>
              <a:ext uri="{FF2B5EF4-FFF2-40B4-BE49-F238E27FC236}">
                <a16:creationId xmlns:a16="http://schemas.microsoft.com/office/drawing/2014/main" id="{278FA2B7-77F5-052E-346E-31623E6D3D93}"/>
              </a:ext>
            </a:extLst>
          </p:cNvPr>
          <p:cNvCxnSpPr>
            <a:cxnSpLocks/>
            <a:stCxn id="192" idx="1"/>
          </p:cNvCxnSpPr>
          <p:nvPr/>
        </p:nvCxnSpPr>
        <p:spPr bwMode="auto">
          <a:xfrm rot="10800000">
            <a:off x="7074752" y="2295803"/>
            <a:ext cx="1801844" cy="435315"/>
          </a:xfrm>
          <a:prstGeom prst="bentConnector3">
            <a:avLst>
              <a:gd name="adj1" fmla="val 41966"/>
            </a:avLst>
          </a:prstGeom>
          <a:noFill/>
          <a:ln w="19050" cap="flat" cmpd="sng" algn="ctr">
            <a:solidFill>
              <a:schemeClr val="bg1">
                <a:lumMod val="50000"/>
              </a:schemeClr>
            </a:solidFill>
            <a:prstDash val="solid"/>
            <a:round/>
            <a:headEnd type="none" w="med" len="med"/>
            <a:tailEnd type="triangle"/>
          </a:ln>
          <a:effectLst/>
        </p:spPr>
      </p:cxnSp>
      <p:sp>
        <p:nvSpPr>
          <p:cNvPr id="265" name="円柱 264">
            <a:extLst>
              <a:ext uri="{FF2B5EF4-FFF2-40B4-BE49-F238E27FC236}">
                <a16:creationId xmlns:a16="http://schemas.microsoft.com/office/drawing/2014/main" id="{E2F36232-E2E1-6475-9957-EE57F9284544}"/>
              </a:ext>
            </a:extLst>
          </p:cNvPr>
          <p:cNvSpPr/>
          <p:nvPr/>
        </p:nvSpPr>
        <p:spPr>
          <a:xfrm>
            <a:off x="6751998" y="2303014"/>
            <a:ext cx="403781" cy="242122"/>
          </a:xfrm>
          <a:prstGeom prst="can">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67" name="正方形/長方形 266">
            <a:extLst>
              <a:ext uri="{FF2B5EF4-FFF2-40B4-BE49-F238E27FC236}">
                <a16:creationId xmlns:a16="http://schemas.microsoft.com/office/drawing/2014/main" id="{CE3D278D-5DAB-581E-8240-794DC9328258}"/>
              </a:ext>
            </a:extLst>
          </p:cNvPr>
          <p:cNvSpPr/>
          <p:nvPr/>
        </p:nvSpPr>
        <p:spPr>
          <a:xfrm>
            <a:off x="1202674" y="3003156"/>
            <a:ext cx="2128989" cy="1841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データカタログ詳細検索・結果確認</a:t>
            </a:r>
          </a:p>
        </p:txBody>
      </p:sp>
      <p:sp>
        <p:nvSpPr>
          <p:cNvPr id="268" name="四角形: 角を丸くする 267">
            <a:extLst>
              <a:ext uri="{FF2B5EF4-FFF2-40B4-BE49-F238E27FC236}">
                <a16:creationId xmlns:a16="http://schemas.microsoft.com/office/drawing/2014/main" id="{BA8DB7DD-FF29-B56D-3070-6CA6091F76F5}"/>
              </a:ext>
            </a:extLst>
          </p:cNvPr>
          <p:cNvSpPr/>
          <p:nvPr/>
        </p:nvSpPr>
        <p:spPr>
          <a:xfrm>
            <a:off x="830342" y="2972216"/>
            <a:ext cx="513843" cy="172803"/>
          </a:xfrm>
          <a:prstGeom prst="roundRect">
            <a:avLst/>
          </a:prstGeom>
          <a:solidFill>
            <a:schemeClr val="bg1">
              <a:lumMod val="50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検索</a:t>
            </a:r>
            <a:r>
              <a:rPr kumimoji="1" lang="en-US" altLang="ja-JP"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rPr>
              <a:t>APP</a:t>
            </a:r>
            <a:endParaRPr kumimoji="1" lang="ja-JP" altLang="en-US" sz="600" b="0" i="0" u="none" strike="noStrike" kern="1200" cap="none" spc="0" normalizeH="0" baseline="0" noProof="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cxnSp>
        <p:nvCxnSpPr>
          <p:cNvPr id="269" name="直線矢印コネクタ 87">
            <a:extLst>
              <a:ext uri="{FF2B5EF4-FFF2-40B4-BE49-F238E27FC236}">
                <a16:creationId xmlns:a16="http://schemas.microsoft.com/office/drawing/2014/main" id="{C1166794-864E-D9F1-32D6-D92EA74C4F66}"/>
              </a:ext>
            </a:extLst>
          </p:cNvPr>
          <p:cNvCxnSpPr>
            <a:cxnSpLocks/>
            <a:stCxn id="267" idx="3"/>
            <a:endCxn id="262" idx="1"/>
          </p:cNvCxnSpPr>
          <p:nvPr/>
        </p:nvCxnSpPr>
        <p:spPr bwMode="auto">
          <a:xfrm>
            <a:off x="3331663" y="3095219"/>
            <a:ext cx="2082625" cy="214948"/>
          </a:xfrm>
          <a:prstGeom prst="bentConnector3">
            <a:avLst>
              <a:gd name="adj1" fmla="val 50000"/>
            </a:avLst>
          </a:prstGeom>
          <a:noFill/>
          <a:ln w="19050" cap="flat" cmpd="sng" algn="ctr">
            <a:solidFill>
              <a:schemeClr val="bg1">
                <a:lumMod val="50000"/>
              </a:schemeClr>
            </a:solidFill>
            <a:prstDash val="solid"/>
            <a:round/>
            <a:headEnd type="none" w="med" len="med"/>
            <a:tailEnd type="triangle"/>
          </a:ln>
          <a:effectLst/>
        </p:spPr>
      </p:cxnSp>
      <p:cxnSp>
        <p:nvCxnSpPr>
          <p:cNvPr id="270" name="直線矢印コネクタ 87">
            <a:extLst>
              <a:ext uri="{FF2B5EF4-FFF2-40B4-BE49-F238E27FC236}">
                <a16:creationId xmlns:a16="http://schemas.microsoft.com/office/drawing/2014/main" id="{65173626-5099-C354-C102-B90CB1B3F805}"/>
              </a:ext>
            </a:extLst>
          </p:cNvPr>
          <p:cNvCxnSpPr>
            <a:cxnSpLocks/>
          </p:cNvCxnSpPr>
          <p:nvPr/>
        </p:nvCxnSpPr>
        <p:spPr bwMode="auto">
          <a:xfrm rot="16200000" flipH="1">
            <a:off x="7014100" y="2662587"/>
            <a:ext cx="257886" cy="2"/>
          </a:xfrm>
          <a:prstGeom prst="bentConnector3">
            <a:avLst>
              <a:gd name="adj1" fmla="val 50000"/>
            </a:avLst>
          </a:prstGeom>
          <a:noFill/>
          <a:ln w="19050" cap="flat" cmpd="sng" algn="ctr">
            <a:solidFill>
              <a:schemeClr val="bg1">
                <a:lumMod val="50000"/>
              </a:schemeClr>
            </a:solidFill>
            <a:prstDash val="solid"/>
            <a:round/>
            <a:headEnd type="none" w="med" len="med"/>
            <a:tailEnd type="triangle"/>
          </a:ln>
          <a:effectLst/>
        </p:spPr>
      </p:cxnSp>
      <p:sp>
        <p:nvSpPr>
          <p:cNvPr id="271" name="円柱 270">
            <a:extLst>
              <a:ext uri="{FF2B5EF4-FFF2-40B4-BE49-F238E27FC236}">
                <a16:creationId xmlns:a16="http://schemas.microsoft.com/office/drawing/2014/main" id="{B126C885-B7FD-F101-78F3-F039590B124C}"/>
              </a:ext>
            </a:extLst>
          </p:cNvPr>
          <p:cNvSpPr/>
          <p:nvPr/>
        </p:nvSpPr>
        <p:spPr>
          <a:xfrm>
            <a:off x="6834275" y="3187281"/>
            <a:ext cx="416983" cy="242122"/>
          </a:xfrm>
          <a:prstGeom prst="can">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a:t>
            </a:r>
            <a:endParaRPr kumimoji="1" lang="en-US" altLang="ja-JP"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72" name="直線矢印コネクタ 87">
            <a:extLst>
              <a:ext uri="{FF2B5EF4-FFF2-40B4-BE49-F238E27FC236}">
                <a16:creationId xmlns:a16="http://schemas.microsoft.com/office/drawing/2014/main" id="{3B3F50F7-B44E-5233-7916-58FD377CE2EF}"/>
              </a:ext>
            </a:extLst>
          </p:cNvPr>
          <p:cNvCxnSpPr>
            <a:cxnSpLocks/>
            <a:stCxn id="265" idx="4"/>
          </p:cNvCxnSpPr>
          <p:nvPr/>
        </p:nvCxnSpPr>
        <p:spPr bwMode="auto">
          <a:xfrm>
            <a:off x="7155779" y="2424076"/>
            <a:ext cx="53977" cy="783214"/>
          </a:xfrm>
          <a:prstGeom prst="bentConnector2">
            <a:avLst/>
          </a:prstGeom>
          <a:noFill/>
          <a:ln w="19050" cap="flat" cmpd="sng" algn="ctr">
            <a:solidFill>
              <a:schemeClr val="bg1">
                <a:lumMod val="50000"/>
              </a:schemeClr>
            </a:solidFill>
            <a:prstDash val="solid"/>
            <a:round/>
            <a:headEnd type="none" w="med" len="med"/>
            <a:tailEnd type="triangle"/>
          </a:ln>
          <a:effectLst/>
        </p:spPr>
      </p:cxnSp>
      <p:sp>
        <p:nvSpPr>
          <p:cNvPr id="276" name="正方形/長方形 275">
            <a:extLst>
              <a:ext uri="{FF2B5EF4-FFF2-40B4-BE49-F238E27FC236}">
                <a16:creationId xmlns:a16="http://schemas.microsoft.com/office/drawing/2014/main" id="{7DBFBF7F-3D15-6766-880C-4001BDE95F86}"/>
              </a:ext>
            </a:extLst>
          </p:cNvPr>
          <p:cNvSpPr/>
          <p:nvPr/>
        </p:nvSpPr>
        <p:spPr>
          <a:xfrm>
            <a:off x="5090204" y="5903362"/>
            <a:ext cx="2160000" cy="214129"/>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1" lang="ja-JP" altLang="en-US" sz="8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6" name="円柱 225">
            <a:extLst>
              <a:ext uri="{FF2B5EF4-FFF2-40B4-BE49-F238E27FC236}">
                <a16:creationId xmlns:a16="http://schemas.microsoft.com/office/drawing/2014/main" id="{26A71349-6493-5272-4232-4DD3C8C47870}"/>
              </a:ext>
            </a:extLst>
          </p:cNvPr>
          <p:cNvSpPr/>
          <p:nvPr/>
        </p:nvSpPr>
        <p:spPr>
          <a:xfrm>
            <a:off x="6806901" y="5712986"/>
            <a:ext cx="341822" cy="210254"/>
          </a:xfrm>
          <a:prstGeom prst="can">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認可</a:t>
            </a:r>
          </a:p>
        </p:txBody>
      </p:sp>
      <p:sp>
        <p:nvSpPr>
          <p:cNvPr id="260" name="正方形/長方形 259">
            <a:extLst>
              <a:ext uri="{FF2B5EF4-FFF2-40B4-BE49-F238E27FC236}">
                <a16:creationId xmlns:a16="http://schemas.microsoft.com/office/drawing/2014/main" id="{51535CBA-D23C-1160-7B42-8038701C4830}"/>
              </a:ext>
            </a:extLst>
          </p:cNvPr>
          <p:cNvSpPr/>
          <p:nvPr/>
        </p:nvSpPr>
        <p:spPr>
          <a:xfrm>
            <a:off x="5414288" y="5931137"/>
            <a:ext cx="1656000" cy="161857"/>
          </a:xfrm>
          <a:prstGeom prst="rect">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⑧データ交換</a:t>
            </a:r>
          </a:p>
        </p:txBody>
      </p:sp>
      <p:cxnSp>
        <p:nvCxnSpPr>
          <p:cNvPr id="266" name="直線矢印コネクタ 87">
            <a:extLst>
              <a:ext uri="{FF2B5EF4-FFF2-40B4-BE49-F238E27FC236}">
                <a16:creationId xmlns:a16="http://schemas.microsoft.com/office/drawing/2014/main" id="{1D2FCE32-3FC7-0D71-C18C-4B3188D1F848}"/>
              </a:ext>
            </a:extLst>
          </p:cNvPr>
          <p:cNvCxnSpPr>
            <a:cxnSpLocks/>
            <a:stCxn id="181" idx="3"/>
            <a:endCxn id="260" idx="1"/>
          </p:cNvCxnSpPr>
          <p:nvPr/>
        </p:nvCxnSpPr>
        <p:spPr bwMode="auto">
          <a:xfrm>
            <a:off x="3331663" y="5534264"/>
            <a:ext cx="2082625" cy="477802"/>
          </a:xfrm>
          <a:prstGeom prst="bentConnector3">
            <a:avLst>
              <a:gd name="adj1" fmla="val 50000"/>
            </a:avLst>
          </a:prstGeom>
          <a:noFill/>
          <a:ln w="19050" cap="flat" cmpd="sng" algn="ctr">
            <a:solidFill>
              <a:schemeClr val="bg1">
                <a:lumMod val="50000"/>
              </a:schemeClr>
            </a:solidFill>
            <a:prstDash val="solid"/>
            <a:round/>
            <a:headEnd type="triangle" w="med" len="med"/>
            <a:tailEnd type="none"/>
          </a:ln>
          <a:effectLst/>
        </p:spPr>
      </p:cxnSp>
      <p:cxnSp>
        <p:nvCxnSpPr>
          <p:cNvPr id="273" name="直線矢印コネクタ 87">
            <a:extLst>
              <a:ext uri="{FF2B5EF4-FFF2-40B4-BE49-F238E27FC236}">
                <a16:creationId xmlns:a16="http://schemas.microsoft.com/office/drawing/2014/main" id="{C4473AD6-339D-355C-63D6-C03A412385F6}"/>
              </a:ext>
            </a:extLst>
          </p:cNvPr>
          <p:cNvCxnSpPr>
            <a:cxnSpLocks/>
          </p:cNvCxnSpPr>
          <p:nvPr/>
        </p:nvCxnSpPr>
        <p:spPr bwMode="auto">
          <a:xfrm rot="10800000" flipV="1">
            <a:off x="7066301" y="5521280"/>
            <a:ext cx="1803956" cy="327351"/>
          </a:xfrm>
          <a:prstGeom prst="bentConnector3">
            <a:avLst>
              <a:gd name="adj1" fmla="val 58112"/>
            </a:avLst>
          </a:prstGeom>
          <a:noFill/>
          <a:ln w="19050" cap="flat" cmpd="sng" algn="ctr">
            <a:solidFill>
              <a:schemeClr val="accent2"/>
            </a:solidFill>
            <a:prstDash val="solid"/>
            <a:round/>
            <a:headEnd type="triangle" w="med" len="med"/>
            <a:tailEnd type="triangle"/>
          </a:ln>
          <a:effectLst/>
        </p:spPr>
      </p:cxnSp>
      <p:cxnSp>
        <p:nvCxnSpPr>
          <p:cNvPr id="274" name="直線矢印コネクタ 87">
            <a:extLst>
              <a:ext uri="{FF2B5EF4-FFF2-40B4-BE49-F238E27FC236}">
                <a16:creationId xmlns:a16="http://schemas.microsoft.com/office/drawing/2014/main" id="{B68034A6-5DBF-661D-1B25-5BF774F57744}"/>
              </a:ext>
            </a:extLst>
          </p:cNvPr>
          <p:cNvCxnSpPr>
            <a:cxnSpLocks/>
          </p:cNvCxnSpPr>
          <p:nvPr/>
        </p:nvCxnSpPr>
        <p:spPr bwMode="auto">
          <a:xfrm rot="10800000" flipV="1">
            <a:off x="7070288" y="5585892"/>
            <a:ext cx="1806308" cy="433690"/>
          </a:xfrm>
          <a:prstGeom prst="bentConnector3">
            <a:avLst>
              <a:gd name="adj1" fmla="val 53306"/>
            </a:avLst>
          </a:prstGeom>
          <a:noFill/>
          <a:ln w="19050" cap="flat" cmpd="sng" algn="ctr">
            <a:solidFill>
              <a:schemeClr val="bg1">
                <a:lumMod val="50000"/>
              </a:schemeClr>
            </a:solidFill>
            <a:prstDash val="solid"/>
            <a:round/>
            <a:headEnd type="none" w="med" len="med"/>
            <a:tailEnd type="none"/>
          </a:ln>
          <a:effectLst/>
        </p:spPr>
      </p:cxnSp>
      <p:sp>
        <p:nvSpPr>
          <p:cNvPr id="279" name="正方形/長方形 278">
            <a:extLst>
              <a:ext uri="{FF2B5EF4-FFF2-40B4-BE49-F238E27FC236}">
                <a16:creationId xmlns:a16="http://schemas.microsoft.com/office/drawing/2014/main" id="{B44945B9-DF6E-6AB0-344A-30FDCD167175}"/>
              </a:ext>
            </a:extLst>
          </p:cNvPr>
          <p:cNvSpPr/>
          <p:nvPr/>
        </p:nvSpPr>
        <p:spPr>
          <a:xfrm>
            <a:off x="1791738" y="1343320"/>
            <a:ext cx="8227134" cy="340167"/>
          </a:xfrm>
          <a:prstGeom prst="rect">
            <a:avLst/>
          </a:prstGeom>
          <a:solidFill>
            <a:schemeClr val="bg1"/>
          </a:solidFill>
          <a:ln>
            <a:solidFill>
              <a:schemeClr val="tx1"/>
            </a:solidFill>
          </a:ln>
        </p:spPr>
        <p:txBody>
          <a:bodyPr wrap="square" anchor="ctr">
            <a:noAutofit/>
          </a:bodyPr>
          <a:lstStyle/>
          <a:p>
            <a:endParaRPr lang="ja-JP" altLang="en-US" sz="985">
              <a:latin typeface="Meiryo UI" panose="020B0604030504040204" pitchFamily="50" charset="-128"/>
              <a:ea typeface="Meiryo UI" panose="020B0604030504040204" pitchFamily="50" charset="-128"/>
              <a:cs typeface="Meiryo UI" panose="020B0604030504040204" pitchFamily="50" charset="-128"/>
            </a:endParaRPr>
          </a:p>
        </p:txBody>
      </p:sp>
      <p:sp>
        <p:nvSpPr>
          <p:cNvPr id="280" name="正方形/長方形 279">
            <a:extLst>
              <a:ext uri="{FF2B5EF4-FFF2-40B4-BE49-F238E27FC236}">
                <a16:creationId xmlns:a16="http://schemas.microsoft.com/office/drawing/2014/main" id="{870AB15A-13E4-33D3-FD68-1D523E35EEB5}"/>
              </a:ext>
            </a:extLst>
          </p:cNvPr>
          <p:cNvSpPr/>
          <p:nvPr/>
        </p:nvSpPr>
        <p:spPr>
          <a:xfrm>
            <a:off x="2873950" y="1408399"/>
            <a:ext cx="1872000" cy="216000"/>
          </a:xfrm>
          <a:prstGeom prst="rect">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txBody>
          <a:bodyPr wrap="square" anchor="ctr">
            <a:spAutoFit/>
          </a:bodyPr>
          <a:lstStyle/>
          <a:p>
            <a:r>
              <a:rPr lang="ja-JP" altLang="en-US" sz="800">
                <a:solidFill>
                  <a:schemeClr val="bg1"/>
                </a:solidFill>
                <a:latin typeface="Meiryo UI" panose="020B0604030504040204" pitchFamily="50" charset="-128"/>
                <a:ea typeface="Meiryo UI" panose="020B0604030504040204" pitchFamily="50" charset="-128"/>
                <a:cs typeface="Meiryo UI" panose="020B0604030504040204" pitchFamily="50" charset="-128"/>
              </a:rPr>
              <a:t>利用者側で用意する</a:t>
            </a:r>
            <a:r>
              <a:rPr lang="en-US" altLang="ja-JP" sz="800">
                <a:solidFill>
                  <a:schemeClr val="bg1"/>
                </a:solidFill>
                <a:latin typeface="Meiryo UI" panose="020B0604030504040204" pitchFamily="50" charset="-128"/>
                <a:ea typeface="Meiryo UI" panose="020B0604030504040204" pitchFamily="50" charset="-128"/>
                <a:cs typeface="Meiryo UI" panose="020B0604030504040204" pitchFamily="50" charset="-128"/>
              </a:rPr>
              <a:t>APP</a:t>
            </a:r>
            <a:endParaRPr lang="ja-JP" altLang="en-US" sz="8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2" name="テキスト ボックス 281">
            <a:extLst>
              <a:ext uri="{FF2B5EF4-FFF2-40B4-BE49-F238E27FC236}">
                <a16:creationId xmlns:a16="http://schemas.microsoft.com/office/drawing/2014/main" id="{6F7D750B-D734-1278-8409-BF480311BE2F}"/>
              </a:ext>
            </a:extLst>
          </p:cNvPr>
          <p:cNvSpPr txBox="1"/>
          <p:nvPr/>
        </p:nvSpPr>
        <p:spPr>
          <a:xfrm>
            <a:off x="1840054" y="1389442"/>
            <a:ext cx="470614" cy="253916"/>
          </a:xfrm>
          <a:prstGeom prst="rect">
            <a:avLst/>
          </a:prstGeom>
          <a:noFill/>
          <a:ln>
            <a:noFill/>
          </a:ln>
        </p:spPr>
        <p:txBody>
          <a:bodyPr wrap="square" rtlCol="0" anchor="ctr">
            <a:spAutoFit/>
          </a:bodyPr>
          <a:lstStyle/>
          <a:p>
            <a:pPr algn="ctr"/>
            <a:r>
              <a:rPr lang="ja-JP" altLang="en-US" sz="1050">
                <a:latin typeface="Meiryo UI" panose="020B0604030504040204" pitchFamily="50" charset="-128"/>
                <a:ea typeface="Meiryo UI" panose="020B0604030504040204" pitchFamily="50" charset="-128"/>
              </a:rPr>
              <a:t>凡例</a:t>
            </a:r>
          </a:p>
        </p:txBody>
      </p:sp>
      <p:sp>
        <p:nvSpPr>
          <p:cNvPr id="275" name="四角形: メモ 274">
            <a:extLst>
              <a:ext uri="{FF2B5EF4-FFF2-40B4-BE49-F238E27FC236}">
                <a16:creationId xmlns:a16="http://schemas.microsoft.com/office/drawing/2014/main" id="{331C45F4-4D6E-4F7B-BBB5-6436C866A1FE}"/>
              </a:ext>
            </a:extLst>
          </p:cNvPr>
          <p:cNvSpPr/>
          <p:nvPr/>
        </p:nvSpPr>
        <p:spPr bwMode="auto">
          <a:xfrm>
            <a:off x="8771179" y="5571079"/>
            <a:ext cx="595680" cy="323473"/>
          </a:xfrm>
          <a:prstGeom prst="foldedCorner">
            <a:avLst/>
          </a:prstGeom>
          <a:solidFill>
            <a:schemeClr val="bg1"/>
          </a:solidFill>
          <a:ln w="9525">
            <a:solidFill>
              <a:schemeClr val="tx1"/>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契約に基づく</a:t>
            </a:r>
            <a:endPar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限定データ</a:t>
            </a:r>
            <a:endParaRPr kumimoji="1" lang="en-US" altLang="ja-JP" sz="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正方形/長方形 1">
            <a:extLst>
              <a:ext uri="{FF2B5EF4-FFF2-40B4-BE49-F238E27FC236}">
                <a16:creationId xmlns:a16="http://schemas.microsoft.com/office/drawing/2014/main" id="{09C3D11B-201D-6F04-EA23-B6F754250D21}"/>
              </a:ext>
            </a:extLst>
          </p:cNvPr>
          <p:cNvSpPr/>
          <p:nvPr/>
        </p:nvSpPr>
        <p:spPr>
          <a:xfrm>
            <a:off x="4931454" y="1408677"/>
            <a:ext cx="2539956" cy="215444"/>
          </a:xfrm>
          <a:prstGeom prst="rect">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wrap="square" anchor="ctr">
            <a:spAutoFit/>
          </a:body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データの「発見」、「取得・活用」に関する機能①②③⑧</a:t>
            </a:r>
          </a:p>
        </p:txBody>
      </p:sp>
      <p:sp>
        <p:nvSpPr>
          <p:cNvPr id="3" name="正方形/長方形 2">
            <a:extLst>
              <a:ext uri="{FF2B5EF4-FFF2-40B4-BE49-F238E27FC236}">
                <a16:creationId xmlns:a16="http://schemas.microsoft.com/office/drawing/2014/main" id="{6B6FA819-F3C7-7496-A2DA-D9A384443FCB}"/>
              </a:ext>
            </a:extLst>
          </p:cNvPr>
          <p:cNvSpPr/>
          <p:nvPr/>
        </p:nvSpPr>
        <p:spPr>
          <a:xfrm>
            <a:off x="7585762" y="1419129"/>
            <a:ext cx="2142438" cy="215444"/>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p:spPr>
        <p:txBody>
          <a:bodyPr wrap="square" anchor="ctr">
            <a:spAutoFit/>
          </a:body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契約に基づく限定データの提供機能④⑤⑥⑦⑨</a:t>
            </a:r>
          </a:p>
        </p:txBody>
      </p:sp>
    </p:spTree>
    <p:extLst>
      <p:ext uri="{BB962C8B-B14F-4D97-AF65-F5344CB8AC3E}">
        <p14:creationId xmlns:p14="http://schemas.microsoft.com/office/powerpoint/2010/main" val="2426358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806DC76-BF1A-4638-9C5F-44A61A6ED243}"/>
              </a:ext>
            </a:extLst>
          </p:cNvPr>
          <p:cNvSpPr/>
          <p:nvPr/>
        </p:nvSpPr>
        <p:spPr>
          <a:xfrm>
            <a:off x="1234125" y="1490786"/>
            <a:ext cx="9812247" cy="2062103"/>
          </a:xfrm>
          <a:prstGeom prst="rect">
            <a:avLst/>
          </a:prstGeom>
          <a:solidFill>
            <a:srgbClr val="1F4E79"/>
          </a:solidFill>
          <a:scene3d>
            <a:camera prst="orthographicFront"/>
            <a:lightRig rig="threePt" dir="t"/>
          </a:scene3d>
          <a:sp3d>
            <a:bevelT/>
          </a:sp3d>
        </p:spPr>
        <p:txBody>
          <a:bodyPr wrap="square">
            <a:spAutoFit/>
          </a:bodyPr>
          <a:lstStyle/>
          <a:p>
            <a:pPr lvl="0">
              <a:defRPr/>
            </a:pPr>
            <a:endParaRPr lang="en-US" altLang="ja-JP" sz="3200" b="1">
              <a:latin typeface="Meiryo UI" panose="020B0604030504040204" pitchFamily="50" charset="-128"/>
              <a:ea typeface="Meiryo UI" panose="020B0604030504040204" pitchFamily="50" charset="-128"/>
            </a:endParaRPr>
          </a:p>
          <a:p>
            <a:pPr>
              <a:defRPr/>
            </a:pPr>
            <a:r>
              <a:rPr lang="en-US" altLang="ja-JP" sz="3200" b="1">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2.</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データカタログシステム</a:t>
            </a:r>
            <a:r>
              <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および</a:t>
            </a:r>
            <a:endParaRPr lang="en-US" altLang="ja-JP" sz="32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defRPr/>
            </a:pP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データカタログ作成ツールの機能のご紹介</a:t>
            </a:r>
          </a:p>
          <a:p>
            <a:pPr>
              <a:defRPr/>
            </a:pPr>
            <a:r>
              <a:rPr lang="ja-JP" altLang="en-US" sz="320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endParaRPr kumimoji="1" lang="en-US" altLang="ja-JP" sz="3200" b="1" kern="1200">
              <a:solidFill>
                <a:schemeClr val="dk1"/>
              </a:solidFill>
              <a:effectLst/>
              <a:latin typeface="Meiryo UI" panose="020B0604030504040204" pitchFamily="50" charset="-128"/>
              <a:ea typeface="Meiryo UI" panose="020B0604030504040204" pitchFamily="50" charset="-128"/>
              <a:cs typeface="+mn-cs"/>
            </a:endParaRPr>
          </a:p>
        </p:txBody>
      </p:sp>
      <p:sp>
        <p:nvSpPr>
          <p:cNvPr id="4" name="テキスト ボックス 3">
            <a:extLst>
              <a:ext uri="{FF2B5EF4-FFF2-40B4-BE49-F238E27FC236}">
                <a16:creationId xmlns:a16="http://schemas.microsoft.com/office/drawing/2014/main" id="{A53D0542-05A4-4112-B420-C67D2CE078A6}"/>
              </a:ext>
            </a:extLst>
          </p:cNvPr>
          <p:cNvSpPr txBox="1"/>
          <p:nvPr/>
        </p:nvSpPr>
        <p:spPr>
          <a:xfrm>
            <a:off x="1234125" y="3851415"/>
            <a:ext cx="10402607" cy="1200329"/>
          </a:xfrm>
          <a:prstGeom prst="rect">
            <a:avLst/>
          </a:prstGeom>
          <a:noFill/>
        </p:spPr>
        <p:txBody>
          <a:bodyPr wrap="square">
            <a:spAutoFit/>
          </a:bodyPr>
          <a:lstStyle/>
          <a:p>
            <a:r>
              <a:rPr lang="en-US" altLang="ja-JP" sz="2400" dirty="0">
                <a:latin typeface="Meiryo UI" panose="020B0604030504040204" pitchFamily="50" charset="-128"/>
                <a:ea typeface="Meiryo UI" panose="020B0604030504040204" pitchFamily="50" charset="-128"/>
              </a:rPr>
              <a:t>2.1.  </a:t>
            </a:r>
            <a:r>
              <a:rPr lang="ja-JP" altLang="en-US" sz="2400" dirty="0">
                <a:latin typeface="Meiryo UI" panose="020B0604030504040204" pitchFamily="50" charset="-128"/>
                <a:ea typeface="Meiryo UI" panose="020B0604030504040204" pitchFamily="50" charset="-128"/>
              </a:rPr>
              <a:t>データカタログの概念と</a:t>
            </a:r>
            <a:r>
              <a:rPr lang="en-US" altLang="ja-JP" sz="2400" dirty="0">
                <a:latin typeface="Meiryo UI" panose="020B0604030504040204" pitchFamily="50" charset="-128"/>
                <a:ea typeface="Meiryo UI" panose="020B0604030504040204" pitchFamily="50" charset="-128"/>
              </a:rPr>
              <a:t>CADDE 4.0 </a:t>
            </a:r>
            <a:r>
              <a:rPr lang="ja-JP" altLang="en-US" sz="2400" dirty="0">
                <a:latin typeface="Meiryo UI" panose="020B0604030504040204" pitchFamily="50" charset="-128"/>
                <a:ea typeface="Meiryo UI" panose="020B0604030504040204" pitchFamily="50" charset="-128"/>
              </a:rPr>
              <a:t>データカタログ項目仕様</a:t>
            </a:r>
            <a:endParaRPr lang="en-US" altLang="ja-JP" sz="2400" dirty="0">
              <a:latin typeface="Meiryo UI" panose="020B0604030504040204" pitchFamily="50" charset="-128"/>
              <a:ea typeface="Meiryo UI" panose="020B0604030504040204" pitchFamily="50" charset="-128"/>
            </a:endParaRPr>
          </a:p>
          <a:p>
            <a:r>
              <a:rPr lang="en-US" altLang="ja-JP" sz="2400" dirty="0">
                <a:latin typeface="Meiryo UI" panose="020B0604030504040204" pitchFamily="50" charset="-128"/>
                <a:ea typeface="Meiryo UI" panose="020B0604030504040204" pitchFamily="50" charset="-128"/>
              </a:rPr>
              <a:t>2.2. </a:t>
            </a:r>
            <a:r>
              <a:rPr lang="ja-JP" altLang="en-US" sz="2400" dirty="0">
                <a:latin typeface="Meiryo UI" panose="020B0604030504040204" pitchFamily="50" charset="-128"/>
                <a:ea typeface="Meiryo UI" panose="020B0604030504040204" pitchFamily="50" charset="-128"/>
              </a:rPr>
              <a:t> データカタログサイトと「</a:t>
            </a:r>
            <a:r>
              <a:rPr lang="en-US" altLang="ja-JP" sz="2400" dirty="0">
                <a:latin typeface="Meiryo UI" panose="020B0604030504040204" pitchFamily="50" charset="-128"/>
                <a:ea typeface="Meiryo UI" panose="020B0604030504040204" pitchFamily="50" charset="-128"/>
              </a:rPr>
              <a:t>CKAN</a:t>
            </a:r>
            <a:r>
              <a:rPr lang="ja-JP" altLang="en-US" sz="2400" dirty="0">
                <a:latin typeface="Meiryo UI" panose="020B0604030504040204" pitchFamily="50" charset="-128"/>
                <a:ea typeface="Meiryo UI" panose="020B0604030504040204" pitchFamily="50" charset="-128"/>
              </a:rPr>
              <a:t>」　</a:t>
            </a:r>
            <a:endParaRPr lang="en-US" altLang="ja-JP" sz="2400" dirty="0">
              <a:latin typeface="Meiryo UI" panose="020B0604030504040204" pitchFamily="50" charset="-128"/>
              <a:ea typeface="Meiryo UI" panose="020B0604030504040204" pitchFamily="50" charset="-128"/>
            </a:endParaRPr>
          </a:p>
          <a:p>
            <a:r>
              <a:rPr lang="en-US" altLang="ja-JP" sz="2400" dirty="0">
                <a:latin typeface="Meiryo UI" panose="020B0604030504040204" pitchFamily="50" charset="-128"/>
                <a:ea typeface="Meiryo UI" panose="020B0604030504040204" pitchFamily="50" charset="-128"/>
              </a:rPr>
              <a:t>2.3. </a:t>
            </a:r>
            <a:r>
              <a:rPr lang="ja-JP" altLang="en-US" sz="2400" dirty="0">
                <a:latin typeface="Meiryo UI" panose="020B0604030504040204" pitchFamily="50" charset="-128"/>
                <a:ea typeface="Meiryo UI" panose="020B0604030504040204" pitchFamily="50" charset="-128"/>
              </a:rPr>
              <a:t> データカタログ作成ツールの機能</a:t>
            </a:r>
            <a:endParaRPr lang="en-US" altLang="ja-JP" sz="2400" dirty="0">
              <a:latin typeface="Meiryo UI" panose="020B0604030504040204" pitchFamily="50" charset="-128"/>
              <a:ea typeface="Meiryo UI" panose="020B0604030504040204" pitchFamily="50" charset="-128"/>
            </a:endParaRPr>
          </a:p>
        </p:txBody>
      </p:sp>
      <p:pic>
        <p:nvPicPr>
          <p:cNvPr id="5" name="図 4" descr="アイコン&#10;&#10;自動的に生成された説明">
            <a:extLst>
              <a:ext uri="{FF2B5EF4-FFF2-40B4-BE49-F238E27FC236}">
                <a16:creationId xmlns:a16="http://schemas.microsoft.com/office/drawing/2014/main" id="{106BEF90-ADD7-469E-8106-4DF97DB2F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2166" y="1946117"/>
            <a:ext cx="1151440" cy="1151440"/>
          </a:xfrm>
          <a:prstGeom prst="rect">
            <a:avLst/>
          </a:prstGeom>
        </p:spPr>
      </p:pic>
    </p:spTree>
    <p:extLst>
      <p:ext uri="{BB962C8B-B14F-4D97-AF65-F5344CB8AC3E}">
        <p14:creationId xmlns:p14="http://schemas.microsoft.com/office/powerpoint/2010/main" val="91488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アイコン&#10;&#10;自動的に生成された説明">
            <a:extLst>
              <a:ext uri="{FF2B5EF4-FFF2-40B4-BE49-F238E27FC236}">
                <a16:creationId xmlns:a16="http://schemas.microsoft.com/office/drawing/2014/main" id="{35EBADE4-9167-4D4F-8A73-FEF42CAFFA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4234" y="2991867"/>
            <a:ext cx="674145" cy="674145"/>
          </a:xfrm>
          <a:prstGeom prst="rect">
            <a:avLst/>
          </a:prstGeom>
        </p:spPr>
      </p:pic>
      <p:pic>
        <p:nvPicPr>
          <p:cNvPr id="6" name="図 5" descr="アイコン&#10;&#10;自動的に生成された説明">
            <a:extLst>
              <a:ext uri="{FF2B5EF4-FFF2-40B4-BE49-F238E27FC236}">
                <a16:creationId xmlns:a16="http://schemas.microsoft.com/office/drawing/2014/main" id="{885DB8DA-4488-4C79-86EB-FBCB4CF4DB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74234" y="4743105"/>
            <a:ext cx="674145" cy="674145"/>
          </a:xfrm>
          <a:prstGeom prst="rect">
            <a:avLst/>
          </a:prstGeom>
        </p:spPr>
      </p:pic>
      <p:pic>
        <p:nvPicPr>
          <p:cNvPr id="8" name="図 7" descr="アイコン&#10;&#10;自動的に生成された説明">
            <a:extLst>
              <a:ext uri="{FF2B5EF4-FFF2-40B4-BE49-F238E27FC236}">
                <a16:creationId xmlns:a16="http://schemas.microsoft.com/office/drawing/2014/main" id="{9EA7C2A4-7F85-4DE9-A2E2-8E67F210EC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4234" y="3867486"/>
            <a:ext cx="674145" cy="674145"/>
          </a:xfrm>
          <a:prstGeom prst="rect">
            <a:avLst/>
          </a:prstGeom>
        </p:spPr>
      </p:pic>
      <p:sp>
        <p:nvSpPr>
          <p:cNvPr id="18" name="テキスト ボックス 17">
            <a:extLst>
              <a:ext uri="{FF2B5EF4-FFF2-40B4-BE49-F238E27FC236}">
                <a16:creationId xmlns:a16="http://schemas.microsoft.com/office/drawing/2014/main" id="{DBA86B7E-255F-456D-8394-01533CD79560}"/>
              </a:ext>
            </a:extLst>
          </p:cNvPr>
          <p:cNvSpPr txBox="1"/>
          <p:nvPr/>
        </p:nvSpPr>
        <p:spPr>
          <a:xfrm>
            <a:off x="3990571" y="3154339"/>
            <a:ext cx="1071597" cy="307777"/>
          </a:xfrm>
          <a:prstGeom prst="rect">
            <a:avLst/>
          </a:prstGeom>
          <a:noFill/>
        </p:spPr>
        <p:txBody>
          <a:bodyPr wrap="square">
            <a:spAutoFit/>
          </a:bodyPr>
          <a:lstStyle/>
          <a:p>
            <a:pPr algn="ctr"/>
            <a:r>
              <a:rPr lang="ja-JP" altLang="en-US" sz="1400">
                <a:latin typeface="Meiryo UI" panose="020B0604030504040204" pitchFamily="50" charset="-128"/>
                <a:ea typeface="Meiryo UI" panose="020B0604030504040204" pitchFamily="50" charset="-128"/>
              </a:rPr>
              <a:t>数値ファイル</a:t>
            </a:r>
            <a:endParaRPr lang="en-US" altLang="ja-JP" sz="140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55914B02-D291-459F-9DE6-07B1810255C0}"/>
              </a:ext>
            </a:extLst>
          </p:cNvPr>
          <p:cNvSpPr txBox="1"/>
          <p:nvPr/>
        </p:nvSpPr>
        <p:spPr>
          <a:xfrm>
            <a:off x="3990571" y="4068126"/>
            <a:ext cx="1071597" cy="307777"/>
          </a:xfrm>
          <a:prstGeom prst="rect">
            <a:avLst/>
          </a:prstGeom>
          <a:noFill/>
        </p:spPr>
        <p:txBody>
          <a:bodyPr wrap="square">
            <a:spAutoFit/>
          </a:bodyPr>
          <a:lstStyle/>
          <a:p>
            <a:pPr algn="ctr"/>
            <a:r>
              <a:rPr lang="en-US" altLang="ja-JP" sz="1400">
                <a:latin typeface="Meiryo UI" panose="020B0604030504040204" pitchFamily="50" charset="-128"/>
                <a:ea typeface="Meiryo UI" panose="020B0604030504040204" pitchFamily="50" charset="-128"/>
              </a:rPr>
              <a:t>PDF</a:t>
            </a:r>
            <a:r>
              <a:rPr lang="ja-JP" altLang="en-US" sz="1400">
                <a:latin typeface="Meiryo UI" panose="020B0604030504040204" pitchFamily="50" charset="-128"/>
                <a:ea typeface="Meiryo UI" panose="020B0604030504040204" pitchFamily="50" charset="-128"/>
              </a:rPr>
              <a:t>ファイル</a:t>
            </a:r>
          </a:p>
        </p:txBody>
      </p:sp>
      <p:sp>
        <p:nvSpPr>
          <p:cNvPr id="20" name="テキスト ボックス 19">
            <a:extLst>
              <a:ext uri="{FF2B5EF4-FFF2-40B4-BE49-F238E27FC236}">
                <a16:creationId xmlns:a16="http://schemas.microsoft.com/office/drawing/2014/main" id="{953377BA-8DAA-43C1-AD96-BAABE8BE566B}"/>
              </a:ext>
            </a:extLst>
          </p:cNvPr>
          <p:cNvSpPr txBox="1"/>
          <p:nvPr/>
        </p:nvSpPr>
        <p:spPr>
          <a:xfrm>
            <a:off x="3914293" y="4851044"/>
            <a:ext cx="1224152" cy="523220"/>
          </a:xfrm>
          <a:prstGeom prst="rect">
            <a:avLst/>
          </a:prstGeom>
          <a:noFill/>
        </p:spPr>
        <p:txBody>
          <a:bodyPr wrap="square">
            <a:spAutoFit/>
          </a:bodyPr>
          <a:lstStyle/>
          <a:p>
            <a:pPr algn="ctr"/>
            <a:r>
              <a:rPr lang="ja-JP" altLang="en-US" sz="1400">
                <a:latin typeface="Meiryo UI" panose="020B0604030504040204" pitchFamily="50" charset="-128"/>
                <a:ea typeface="Meiryo UI" panose="020B0604030504040204" pitchFamily="50" charset="-128"/>
              </a:rPr>
              <a:t>データ</a:t>
            </a:r>
            <a:endParaRPr lang="en-US" altLang="ja-JP" sz="1400">
              <a:latin typeface="Meiryo UI" panose="020B0604030504040204" pitchFamily="50" charset="-128"/>
              <a:ea typeface="Meiryo UI" panose="020B0604030504040204" pitchFamily="50" charset="-128"/>
            </a:endParaRPr>
          </a:p>
          <a:p>
            <a:pPr algn="ctr"/>
            <a:r>
              <a:rPr lang="ja-JP" altLang="en-US" sz="1400">
                <a:latin typeface="Meiryo UI" panose="020B0604030504040204" pitchFamily="50" charset="-128"/>
                <a:ea typeface="Meiryo UI" panose="020B0604030504040204" pitchFamily="50" charset="-128"/>
              </a:rPr>
              <a:t>解説書ファイル</a:t>
            </a:r>
            <a:endParaRPr lang="en-US" altLang="ja-JP" sz="140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C684BC2-23DA-474F-AE50-230EB922C620}"/>
              </a:ext>
            </a:extLst>
          </p:cNvPr>
          <p:cNvSpPr txBox="1"/>
          <p:nvPr/>
        </p:nvSpPr>
        <p:spPr>
          <a:xfrm>
            <a:off x="427569" y="2251968"/>
            <a:ext cx="1749600" cy="584775"/>
          </a:xfrm>
          <a:prstGeom prst="rect">
            <a:avLst/>
          </a:prstGeom>
          <a:solidFill>
            <a:schemeClr val="accent2">
              <a:lumMod val="20000"/>
              <a:lumOff val="80000"/>
            </a:schemeClr>
          </a:solidFill>
        </p:spPr>
        <p:txBody>
          <a:bodyPr wrap="square">
            <a:spAutoFit/>
          </a:bodyPr>
          <a:lstStyle/>
          <a:p>
            <a:pPr algn="ctr"/>
            <a:r>
              <a:rPr lang="ja-JP" altLang="en-US" sz="1600">
                <a:latin typeface="Meiryo UI" panose="020B0604030504040204" pitchFamily="50" charset="-128"/>
                <a:ea typeface="Meiryo UI" panose="020B0604030504040204" pitchFamily="50" charset="-128"/>
              </a:rPr>
              <a:t>データセット</a:t>
            </a:r>
            <a:endParaRPr lang="en-US" altLang="ja-JP" sz="1600">
              <a:latin typeface="Meiryo UI" panose="020B0604030504040204" pitchFamily="50" charset="-128"/>
              <a:ea typeface="Meiryo UI" panose="020B0604030504040204" pitchFamily="50" charset="-128"/>
            </a:endParaRPr>
          </a:p>
          <a:p>
            <a:pPr algn="ct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論理単位</a:t>
            </a:r>
            <a:r>
              <a:rPr lang="en-US" altLang="ja-JP" sz="1600">
                <a:latin typeface="Meiryo UI" panose="020B0604030504040204" pitchFamily="50" charset="-128"/>
                <a:ea typeface="Meiryo UI" panose="020B0604030504040204" pitchFamily="50" charset="-128"/>
              </a:rPr>
              <a:t>)</a:t>
            </a:r>
            <a:endParaRPr lang="ja-JP" altLang="en-US" sz="160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7C1C53A-582A-4E34-84A4-045E68B24AB4}"/>
              </a:ext>
            </a:extLst>
          </p:cNvPr>
          <p:cNvSpPr txBox="1"/>
          <p:nvPr/>
        </p:nvSpPr>
        <p:spPr>
          <a:xfrm>
            <a:off x="174352" y="4088541"/>
            <a:ext cx="2180367" cy="738664"/>
          </a:xfrm>
          <a:prstGeom prst="rect">
            <a:avLst/>
          </a:prstGeom>
          <a:noFill/>
        </p:spPr>
        <p:txBody>
          <a:bodyPr wrap="square">
            <a:spAutoFit/>
          </a:bodyPr>
          <a:lstStyle/>
          <a:p>
            <a:pPr algn="ctr"/>
            <a:r>
              <a:rPr lang="ja-JP" altLang="en-US" sz="1400">
                <a:latin typeface="Meiryo UI" panose="020B0604030504040204" pitchFamily="50" charset="-128"/>
                <a:ea typeface="Meiryo UI" panose="020B0604030504040204" pitchFamily="50" charset="-128"/>
              </a:rPr>
              <a:t>同一データの</a:t>
            </a:r>
            <a:endParaRPr lang="en-US" altLang="ja-JP" sz="1400">
              <a:latin typeface="Meiryo UI" panose="020B0604030504040204" pitchFamily="50" charset="-128"/>
              <a:ea typeface="Meiryo UI" panose="020B0604030504040204" pitchFamily="50" charset="-128"/>
            </a:endParaRPr>
          </a:p>
          <a:p>
            <a:pPr algn="ctr"/>
            <a:r>
              <a:rPr lang="ja-JP" altLang="en-US" sz="1400">
                <a:latin typeface="Meiryo UI" panose="020B0604030504040204" pitchFamily="50" charset="-128"/>
                <a:ea typeface="Meiryo UI" panose="020B0604030504040204" pitchFamily="50" charset="-128"/>
              </a:rPr>
              <a:t>配信形式別ファイルセット：</a:t>
            </a:r>
            <a:endParaRPr lang="en-US" altLang="ja-JP" sz="1400">
              <a:latin typeface="Meiryo UI" panose="020B0604030504040204" pitchFamily="50" charset="-128"/>
              <a:ea typeface="Meiryo UI" panose="020B0604030504040204" pitchFamily="50" charset="-128"/>
            </a:endParaRPr>
          </a:p>
          <a:p>
            <a:pPr algn="ctr"/>
            <a:r>
              <a:rPr lang="en-US" altLang="ja-JP" sz="1400">
                <a:latin typeface="Meiryo UI" panose="020B0604030504040204" pitchFamily="50" charset="-128"/>
                <a:ea typeface="Meiryo UI" panose="020B0604030504040204" pitchFamily="50" charset="-128"/>
              </a:rPr>
              <a:t>CSV,PDF</a:t>
            </a:r>
            <a:endParaRPr lang="ja-JP" altLang="en-US" sz="140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1CED8BA8-FBA5-4064-AA30-B5A1191524BF}"/>
              </a:ext>
            </a:extLst>
          </p:cNvPr>
          <p:cNvSpPr txBox="1"/>
          <p:nvPr/>
        </p:nvSpPr>
        <p:spPr>
          <a:xfrm>
            <a:off x="222519" y="5887360"/>
            <a:ext cx="2139690" cy="307777"/>
          </a:xfrm>
          <a:prstGeom prst="rect">
            <a:avLst/>
          </a:prstGeom>
          <a:noFill/>
        </p:spPr>
        <p:txBody>
          <a:bodyPr wrap="square">
            <a:spAutoFit/>
          </a:bodyPr>
          <a:lstStyle/>
          <a:p>
            <a:pPr algn="ctr"/>
            <a:r>
              <a:rPr lang="en-US" altLang="ja-JP" sz="1400">
                <a:latin typeface="Meiryo UI" panose="020B0604030504040204" pitchFamily="50" charset="-128"/>
                <a:ea typeface="Meiryo UI" panose="020B0604030504040204" pitchFamily="50" charset="-128"/>
              </a:rPr>
              <a:t>API</a:t>
            </a:r>
            <a:r>
              <a:rPr lang="ja-JP" altLang="en-US" sz="1400">
                <a:latin typeface="Meiryo UI" panose="020B0604030504040204" pitchFamily="50" charset="-128"/>
                <a:ea typeface="Meiryo UI" panose="020B0604030504040204" pitchFamily="50" charset="-128"/>
              </a:rPr>
              <a:t>で提供する</a:t>
            </a:r>
            <a:r>
              <a:rPr lang="en-US" altLang="ja-JP" sz="1400">
                <a:latin typeface="Meiryo UI" panose="020B0604030504040204" pitchFamily="50" charset="-128"/>
                <a:ea typeface="Meiryo UI" panose="020B0604030504040204" pitchFamily="50" charset="-128"/>
              </a:rPr>
              <a:t>XX</a:t>
            </a:r>
            <a:r>
              <a:rPr lang="ja-JP" altLang="en-US" sz="1400">
                <a:latin typeface="Meiryo UI" panose="020B0604030504040204" pitchFamily="50" charset="-128"/>
                <a:ea typeface="Meiryo UI" panose="020B0604030504040204" pitchFamily="50" charset="-128"/>
              </a:rPr>
              <a:t>のデータ</a:t>
            </a:r>
            <a:endParaRPr lang="en-US" altLang="ja-JP" sz="1400">
              <a:latin typeface="Meiryo UI" panose="020B0604030504040204" pitchFamily="50" charset="-128"/>
              <a:ea typeface="Meiryo UI" panose="020B0604030504040204" pitchFamily="50" charset="-128"/>
            </a:endParaRPr>
          </a:p>
        </p:txBody>
      </p:sp>
      <p:cxnSp>
        <p:nvCxnSpPr>
          <p:cNvPr id="26" name="直線コネクタ 25">
            <a:extLst>
              <a:ext uri="{FF2B5EF4-FFF2-40B4-BE49-F238E27FC236}">
                <a16:creationId xmlns:a16="http://schemas.microsoft.com/office/drawing/2014/main" id="{5C6BDD02-7414-4EC6-AF1D-B7F4EFF2E252}"/>
              </a:ext>
            </a:extLst>
          </p:cNvPr>
          <p:cNvCxnSpPr>
            <a:cxnSpLocks/>
            <a:stCxn id="4" idx="1"/>
            <a:endCxn id="62" idx="3"/>
          </p:cNvCxnSpPr>
          <p:nvPr/>
        </p:nvCxnSpPr>
        <p:spPr>
          <a:xfrm flipH="1">
            <a:off x="1668105" y="3328940"/>
            <a:ext cx="1606129" cy="4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5BD4253-1D0F-4804-BC00-EEA98751DC1E}"/>
              </a:ext>
            </a:extLst>
          </p:cNvPr>
          <p:cNvCxnSpPr>
            <a:cxnSpLocks/>
            <a:stCxn id="8" idx="1"/>
            <a:endCxn id="62" idx="3"/>
          </p:cNvCxnSpPr>
          <p:nvPr/>
        </p:nvCxnSpPr>
        <p:spPr>
          <a:xfrm flipH="1" flipV="1">
            <a:off x="1668105" y="3823613"/>
            <a:ext cx="1606129" cy="380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DD55C52-7072-4EB1-8227-6CCFC5AD6239}"/>
              </a:ext>
            </a:extLst>
          </p:cNvPr>
          <p:cNvCxnSpPr>
            <a:cxnSpLocks/>
            <a:stCxn id="6" idx="1"/>
            <a:endCxn id="65" idx="3"/>
          </p:cNvCxnSpPr>
          <p:nvPr/>
        </p:nvCxnSpPr>
        <p:spPr>
          <a:xfrm flipH="1">
            <a:off x="1668105" y="5080178"/>
            <a:ext cx="1606129" cy="527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DF72CE8-044E-47D6-AB85-7DDC51AC585E}"/>
              </a:ext>
            </a:extLst>
          </p:cNvPr>
          <p:cNvCxnSpPr>
            <a:cxnSpLocks/>
            <a:endCxn id="65" idx="3"/>
          </p:cNvCxnSpPr>
          <p:nvPr/>
        </p:nvCxnSpPr>
        <p:spPr>
          <a:xfrm flipH="1" flipV="1">
            <a:off x="1668105" y="5607224"/>
            <a:ext cx="1568345" cy="498562"/>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33394B22-609C-453F-8B60-5C5EB77A4FDE}"/>
              </a:ext>
            </a:extLst>
          </p:cNvPr>
          <p:cNvSpPr txBox="1"/>
          <p:nvPr/>
        </p:nvSpPr>
        <p:spPr>
          <a:xfrm>
            <a:off x="3885132" y="5964244"/>
            <a:ext cx="1282474" cy="307777"/>
          </a:xfrm>
          <a:prstGeom prst="rect">
            <a:avLst/>
          </a:prstGeom>
          <a:noFill/>
        </p:spPr>
        <p:txBody>
          <a:bodyPr wrap="square">
            <a:spAutoFit/>
          </a:bodyPr>
          <a:lstStyle/>
          <a:p>
            <a:pPr algn="ctr"/>
            <a:r>
              <a:rPr lang="ja-JP" altLang="en-US" sz="1400">
                <a:latin typeface="Meiryo UI" panose="020B0604030504040204" pitchFamily="50" charset="-128"/>
                <a:ea typeface="Meiryo UI" panose="020B0604030504040204" pitchFamily="50" charset="-128"/>
              </a:rPr>
              <a:t>データ取得</a:t>
            </a:r>
            <a:r>
              <a:rPr lang="en-US" altLang="ja-JP" sz="1400">
                <a:latin typeface="Meiryo UI" panose="020B0604030504040204" pitchFamily="50" charset="-128"/>
                <a:ea typeface="Meiryo UI" panose="020B0604030504040204" pitchFamily="50" charset="-128"/>
              </a:rPr>
              <a:t>API</a:t>
            </a:r>
            <a:endParaRPr lang="ja-JP" altLang="en-US" sz="140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0A978C48-E8A7-4AC8-88DA-C7123E5127E2}"/>
              </a:ext>
            </a:extLst>
          </p:cNvPr>
          <p:cNvSpPr txBox="1"/>
          <p:nvPr/>
        </p:nvSpPr>
        <p:spPr>
          <a:xfrm>
            <a:off x="7483220" y="2235687"/>
            <a:ext cx="1856334"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データカタログ</a:t>
            </a:r>
            <a:r>
              <a:rPr lang="en-US" altLang="ja-JP" sz="1600">
                <a:latin typeface="Meiryo UI" panose="020B0604030504040204" pitchFamily="50" charset="-128"/>
                <a:ea typeface="Meiryo UI" panose="020B0604030504040204" pitchFamily="50" charset="-128"/>
              </a:rPr>
              <a:t>Z</a:t>
            </a:r>
            <a:endParaRPr lang="ja-JP" altLang="en-US" sz="1600">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550EB129-F16E-478E-BB4E-248D0156A732}"/>
              </a:ext>
            </a:extLst>
          </p:cNvPr>
          <p:cNvSpPr txBox="1"/>
          <p:nvPr/>
        </p:nvSpPr>
        <p:spPr>
          <a:xfrm>
            <a:off x="6845609" y="3347453"/>
            <a:ext cx="1474770"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データセット</a:t>
            </a:r>
            <a:r>
              <a:rPr lang="en-US" altLang="ja-JP" sz="1600">
                <a:latin typeface="Meiryo UI" panose="020B0604030504040204" pitchFamily="50" charset="-128"/>
                <a:ea typeface="Meiryo UI" panose="020B0604030504040204" pitchFamily="50" charset="-128"/>
              </a:rPr>
              <a:t>X</a:t>
            </a:r>
            <a:endParaRPr lang="ja-JP" altLang="en-US" sz="160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15DF5DD3-8E3F-460D-8934-F8C4D47ABD92}"/>
              </a:ext>
            </a:extLst>
          </p:cNvPr>
          <p:cNvSpPr txBox="1"/>
          <p:nvPr/>
        </p:nvSpPr>
        <p:spPr>
          <a:xfrm>
            <a:off x="8730224" y="3347453"/>
            <a:ext cx="1474770"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データセット</a:t>
            </a:r>
            <a:r>
              <a:rPr lang="en-US" altLang="ja-JP" sz="1600">
                <a:latin typeface="Meiryo UI" panose="020B0604030504040204" pitchFamily="50" charset="-128"/>
                <a:ea typeface="Meiryo UI" panose="020B0604030504040204" pitchFamily="50" charset="-128"/>
              </a:rPr>
              <a:t>Y</a:t>
            </a:r>
            <a:endParaRPr lang="ja-JP" altLang="en-US" sz="160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5E54845F-5CDF-450B-A60F-722B03A508C5}"/>
              </a:ext>
            </a:extLst>
          </p:cNvPr>
          <p:cNvSpPr txBox="1"/>
          <p:nvPr/>
        </p:nvSpPr>
        <p:spPr>
          <a:xfrm>
            <a:off x="5503556" y="4762392"/>
            <a:ext cx="1305993"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配信</a:t>
            </a:r>
            <a:r>
              <a:rPr lang="en-US" altLang="ja-JP" sz="1600">
                <a:latin typeface="Meiryo UI" panose="020B0604030504040204" pitchFamily="50" charset="-128"/>
                <a:ea typeface="Meiryo UI" panose="020B0604030504040204" pitchFamily="50" charset="-128"/>
              </a:rPr>
              <a:t>A</a:t>
            </a:r>
            <a:endParaRPr lang="ja-JP" altLang="en-US" sz="160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C4095E0B-0A17-41B6-82D4-DE3D9A350220}"/>
              </a:ext>
            </a:extLst>
          </p:cNvPr>
          <p:cNvSpPr txBox="1"/>
          <p:nvPr/>
        </p:nvSpPr>
        <p:spPr>
          <a:xfrm>
            <a:off x="7160924" y="4762392"/>
            <a:ext cx="1305993"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配信</a:t>
            </a:r>
            <a:r>
              <a:rPr lang="en-US" altLang="ja-JP" sz="1600">
                <a:latin typeface="Meiryo UI" panose="020B0604030504040204" pitchFamily="50" charset="-128"/>
                <a:ea typeface="Meiryo UI" panose="020B0604030504040204" pitchFamily="50" charset="-128"/>
              </a:rPr>
              <a:t>B</a:t>
            </a:r>
            <a:endParaRPr lang="ja-JP" altLang="en-US" sz="160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515B62D5-6875-408A-8517-C7815063E4E2}"/>
              </a:ext>
            </a:extLst>
          </p:cNvPr>
          <p:cNvSpPr txBox="1"/>
          <p:nvPr/>
        </p:nvSpPr>
        <p:spPr>
          <a:xfrm>
            <a:off x="8866169" y="4762392"/>
            <a:ext cx="1305993"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配信</a:t>
            </a:r>
            <a:r>
              <a:rPr lang="en-US" altLang="ja-JP" sz="1600">
                <a:latin typeface="Meiryo UI" panose="020B0604030504040204" pitchFamily="50" charset="-128"/>
                <a:ea typeface="Meiryo UI" panose="020B0604030504040204" pitchFamily="50" charset="-128"/>
              </a:rPr>
              <a:t>C</a:t>
            </a:r>
            <a:endParaRPr lang="ja-JP" altLang="en-US" sz="1600">
              <a:latin typeface="Meiryo UI" panose="020B0604030504040204" pitchFamily="50" charset="-128"/>
              <a:ea typeface="Meiryo UI" panose="020B0604030504040204" pitchFamily="50" charset="-128"/>
            </a:endParaRPr>
          </a:p>
        </p:txBody>
      </p:sp>
      <p:pic>
        <p:nvPicPr>
          <p:cNvPr id="48" name="図 47" descr="アイコン&#10;&#10;自動的に生成された説明">
            <a:extLst>
              <a:ext uri="{FF2B5EF4-FFF2-40B4-BE49-F238E27FC236}">
                <a16:creationId xmlns:a16="http://schemas.microsoft.com/office/drawing/2014/main" id="{7407F8CB-A105-4E02-A19E-EC8A78968E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16198" y="5191153"/>
            <a:ext cx="674145" cy="674145"/>
          </a:xfrm>
          <a:prstGeom prst="rect">
            <a:avLst/>
          </a:prstGeom>
        </p:spPr>
      </p:pic>
      <p:pic>
        <p:nvPicPr>
          <p:cNvPr id="49" name="図 48" descr="アイコン&#10;&#10;自動的に生成された説明">
            <a:extLst>
              <a:ext uri="{FF2B5EF4-FFF2-40B4-BE49-F238E27FC236}">
                <a16:creationId xmlns:a16="http://schemas.microsoft.com/office/drawing/2014/main" id="{4264F9E3-D15F-4CB4-B956-5189FE7FD7B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65496" y="5191153"/>
            <a:ext cx="674145" cy="674145"/>
          </a:xfrm>
          <a:prstGeom prst="rect">
            <a:avLst/>
          </a:prstGeom>
        </p:spPr>
      </p:pic>
      <p:pic>
        <p:nvPicPr>
          <p:cNvPr id="51" name="図 50" descr="アイコン&#10;&#10;自動的に生成された説明">
            <a:extLst>
              <a:ext uri="{FF2B5EF4-FFF2-40B4-BE49-F238E27FC236}">
                <a16:creationId xmlns:a16="http://schemas.microsoft.com/office/drawing/2014/main" id="{A05BA657-40AB-47FA-B5AB-2B28D67F20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82093" y="5191153"/>
            <a:ext cx="674145" cy="674145"/>
          </a:xfrm>
          <a:prstGeom prst="rect">
            <a:avLst/>
          </a:prstGeom>
        </p:spPr>
      </p:pic>
      <p:sp>
        <p:nvSpPr>
          <p:cNvPr id="52" name="テキスト ボックス 51">
            <a:extLst>
              <a:ext uri="{FF2B5EF4-FFF2-40B4-BE49-F238E27FC236}">
                <a16:creationId xmlns:a16="http://schemas.microsoft.com/office/drawing/2014/main" id="{7594E50D-8F4E-4D48-85AF-03E8148165BF}"/>
              </a:ext>
            </a:extLst>
          </p:cNvPr>
          <p:cNvSpPr txBox="1"/>
          <p:nvPr/>
        </p:nvSpPr>
        <p:spPr>
          <a:xfrm>
            <a:off x="10380644" y="4762392"/>
            <a:ext cx="1305993" cy="338554"/>
          </a:xfrm>
          <a:prstGeom prst="rect">
            <a:avLst/>
          </a:prstGeom>
          <a:solidFill>
            <a:schemeClr val="accent2">
              <a:lumMod val="20000"/>
              <a:lumOff val="80000"/>
            </a:schemeClr>
          </a:solidFill>
        </p:spPr>
        <p:txBody>
          <a:bodyPr wrap="square" anchor="ctr">
            <a:spAutoFit/>
          </a:bodyPr>
          <a:lstStyle/>
          <a:p>
            <a:pPr algn="ctr"/>
            <a:r>
              <a:rPr lang="ja-JP" altLang="en-US" sz="1600">
                <a:latin typeface="Meiryo UI" panose="020B0604030504040204" pitchFamily="50" charset="-128"/>
                <a:ea typeface="Meiryo UI" panose="020B0604030504040204" pitchFamily="50" charset="-128"/>
              </a:rPr>
              <a:t>配信</a:t>
            </a:r>
            <a:r>
              <a:rPr lang="en-US" altLang="ja-JP" sz="1600">
                <a:latin typeface="Meiryo UI" panose="020B0604030504040204" pitchFamily="50" charset="-128"/>
                <a:ea typeface="Meiryo UI" panose="020B0604030504040204" pitchFamily="50" charset="-128"/>
              </a:rPr>
              <a:t>D</a:t>
            </a:r>
            <a:endParaRPr lang="ja-JP" altLang="en-US" sz="1600">
              <a:latin typeface="Meiryo UI" panose="020B0604030504040204" pitchFamily="50" charset="-128"/>
              <a:ea typeface="Meiryo UI" panose="020B0604030504040204" pitchFamily="50" charset="-128"/>
            </a:endParaRPr>
          </a:p>
        </p:txBody>
      </p:sp>
      <p:cxnSp>
        <p:nvCxnSpPr>
          <p:cNvPr id="55" name="直線コネクタ 54">
            <a:extLst>
              <a:ext uri="{FF2B5EF4-FFF2-40B4-BE49-F238E27FC236}">
                <a16:creationId xmlns:a16="http://schemas.microsoft.com/office/drawing/2014/main" id="{89EAD3D6-A9A5-4512-A643-7ABE9C6DE1D7}"/>
              </a:ext>
            </a:extLst>
          </p:cNvPr>
          <p:cNvCxnSpPr>
            <a:cxnSpLocks/>
            <a:stCxn id="43" idx="0"/>
          </p:cNvCxnSpPr>
          <p:nvPr/>
        </p:nvCxnSpPr>
        <p:spPr>
          <a:xfrm flipV="1">
            <a:off x="6156553" y="4173839"/>
            <a:ext cx="1445881"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2EA435-E01E-49E7-9430-3F11DF9445B5}"/>
              </a:ext>
            </a:extLst>
          </p:cNvPr>
          <p:cNvCxnSpPr>
            <a:cxnSpLocks/>
            <a:stCxn id="44" idx="0"/>
          </p:cNvCxnSpPr>
          <p:nvPr/>
        </p:nvCxnSpPr>
        <p:spPr>
          <a:xfrm flipH="1" flipV="1">
            <a:off x="7602434" y="4173839"/>
            <a:ext cx="211487"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EFC715C-3B8B-4DF3-920E-050B315528C1}"/>
              </a:ext>
            </a:extLst>
          </p:cNvPr>
          <p:cNvCxnSpPr>
            <a:cxnSpLocks/>
            <a:stCxn id="52" idx="0"/>
          </p:cNvCxnSpPr>
          <p:nvPr/>
        </p:nvCxnSpPr>
        <p:spPr>
          <a:xfrm flipH="1" flipV="1">
            <a:off x="9467609" y="4166302"/>
            <a:ext cx="1566032"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6CF3F2A4-350B-4D46-B9F5-21A480ADA318}"/>
              </a:ext>
            </a:extLst>
          </p:cNvPr>
          <p:cNvCxnSpPr>
            <a:cxnSpLocks/>
            <a:stCxn id="45" idx="0"/>
          </p:cNvCxnSpPr>
          <p:nvPr/>
        </p:nvCxnSpPr>
        <p:spPr>
          <a:xfrm flipH="1" flipV="1">
            <a:off x="9467609" y="4166302"/>
            <a:ext cx="51557"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9C0036AE-9672-4430-92EE-4809E3532969}"/>
              </a:ext>
            </a:extLst>
          </p:cNvPr>
          <p:cNvCxnSpPr>
            <a:cxnSpLocks/>
            <a:stCxn id="41" idx="0"/>
            <a:endCxn id="69" idx="2"/>
          </p:cNvCxnSpPr>
          <p:nvPr/>
        </p:nvCxnSpPr>
        <p:spPr>
          <a:xfrm flipV="1">
            <a:off x="7582994" y="3082847"/>
            <a:ext cx="828393" cy="264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9B63D00-8462-42F4-AC80-4366E67F615D}"/>
              </a:ext>
            </a:extLst>
          </p:cNvPr>
          <p:cNvCxnSpPr>
            <a:cxnSpLocks/>
            <a:stCxn id="42" idx="0"/>
            <a:endCxn id="69" idx="2"/>
          </p:cNvCxnSpPr>
          <p:nvPr/>
        </p:nvCxnSpPr>
        <p:spPr>
          <a:xfrm flipH="1" flipV="1">
            <a:off x="8411387" y="3082847"/>
            <a:ext cx="1056222" cy="264606"/>
          </a:xfrm>
          <a:prstGeom prst="line">
            <a:avLst/>
          </a:prstGeom>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4C2E7BA2-A6DA-460D-91C6-EADA8AEE0F71}"/>
              </a:ext>
            </a:extLst>
          </p:cNvPr>
          <p:cNvSpPr txBox="1"/>
          <p:nvPr/>
        </p:nvSpPr>
        <p:spPr>
          <a:xfrm>
            <a:off x="9430562" y="2161832"/>
            <a:ext cx="2094606" cy="461665"/>
          </a:xfrm>
          <a:prstGeom prst="rect">
            <a:avLst/>
          </a:prstGeom>
          <a:solidFill>
            <a:schemeClr val="accent1">
              <a:lumMod val="20000"/>
              <a:lumOff val="80000"/>
            </a:schemeClr>
          </a:solidFill>
        </p:spPr>
        <p:txBody>
          <a:bodyPr wrap="square">
            <a:spAutoFit/>
          </a:bodyPr>
          <a:lstStyle/>
          <a:p>
            <a:r>
              <a:rPr lang="ja-JP" altLang="en-US" sz="1200">
                <a:latin typeface="Meiryo UI" panose="020B0604030504040204" pitchFamily="50" charset="-128"/>
                <a:ea typeface="Meiryo UI" panose="020B0604030504040204" pitchFamily="50" charset="-128"/>
              </a:rPr>
              <a:t>・データカタログサイト</a:t>
            </a:r>
            <a:endParaRPr lang="en-US" altLang="ja-JP" sz="1200">
              <a:latin typeface="Meiryo UI" panose="020B0604030504040204" pitchFamily="50" charset="-128"/>
              <a:ea typeface="Meiryo UI" panose="020B0604030504040204" pitchFamily="50" charset="-128"/>
            </a:endParaRPr>
          </a:p>
          <a:p>
            <a:r>
              <a:rPr lang="ja-JP" altLang="en-US" sz="1200">
                <a:latin typeface="Meiryo UI" panose="020B0604030504040204" pitchFamily="50" charset="-128"/>
                <a:ea typeface="Meiryo UI" panose="020B0604030504040204" pitchFamily="50" charset="-128"/>
              </a:rPr>
              <a:t>・データカタログ全体の概要記載</a:t>
            </a:r>
          </a:p>
        </p:txBody>
      </p:sp>
      <p:sp>
        <p:nvSpPr>
          <p:cNvPr id="74" name="テキスト ボックス 73">
            <a:extLst>
              <a:ext uri="{FF2B5EF4-FFF2-40B4-BE49-F238E27FC236}">
                <a16:creationId xmlns:a16="http://schemas.microsoft.com/office/drawing/2014/main" id="{116799CB-719F-40A2-A8C7-298C801F0118}"/>
              </a:ext>
            </a:extLst>
          </p:cNvPr>
          <p:cNvSpPr txBox="1"/>
          <p:nvPr/>
        </p:nvSpPr>
        <p:spPr>
          <a:xfrm>
            <a:off x="10281886" y="3279351"/>
            <a:ext cx="1686396" cy="461665"/>
          </a:xfrm>
          <a:prstGeom prst="rect">
            <a:avLst/>
          </a:prstGeom>
          <a:solidFill>
            <a:schemeClr val="accent1">
              <a:lumMod val="20000"/>
              <a:lumOff val="80000"/>
            </a:schemeClr>
          </a:solidFill>
        </p:spPr>
        <p:txBody>
          <a:bodyPr wrap="square">
            <a:spAutoFit/>
          </a:bodyPr>
          <a:lstStyle/>
          <a:p>
            <a:r>
              <a:rPr lang="ja-JP" altLang="en-US" sz="1200">
                <a:latin typeface="Meiryo UI" panose="020B0604030504040204" pitchFamily="50" charset="-128"/>
                <a:ea typeface="Meiryo UI" panose="020B0604030504040204" pitchFamily="50" charset="-128"/>
              </a:rPr>
              <a:t>・データセットの単位</a:t>
            </a:r>
            <a:endParaRPr lang="en-US" altLang="ja-JP" sz="1200">
              <a:latin typeface="Meiryo UI" panose="020B0604030504040204" pitchFamily="50" charset="-128"/>
              <a:ea typeface="Meiryo UI" panose="020B0604030504040204" pitchFamily="50" charset="-128"/>
            </a:endParaRPr>
          </a:p>
          <a:p>
            <a:r>
              <a:rPr lang="ja-JP" altLang="en-US" sz="1200">
                <a:latin typeface="Meiryo UI" panose="020B0604030504040204" pitchFamily="50" charset="-128"/>
                <a:ea typeface="Meiryo UI" panose="020B0604030504040204" pitchFamily="50" charset="-128"/>
              </a:rPr>
              <a:t>・データセットの概要記載</a:t>
            </a:r>
          </a:p>
        </p:txBody>
      </p:sp>
      <p:sp>
        <p:nvSpPr>
          <p:cNvPr id="75" name="テキスト ボックス 74">
            <a:extLst>
              <a:ext uri="{FF2B5EF4-FFF2-40B4-BE49-F238E27FC236}">
                <a16:creationId xmlns:a16="http://schemas.microsoft.com/office/drawing/2014/main" id="{98B1134E-6881-44C8-82F8-85D3742C344A}"/>
              </a:ext>
            </a:extLst>
          </p:cNvPr>
          <p:cNvSpPr txBox="1"/>
          <p:nvPr/>
        </p:nvSpPr>
        <p:spPr>
          <a:xfrm>
            <a:off x="7152327" y="5944787"/>
            <a:ext cx="3319915" cy="461665"/>
          </a:xfrm>
          <a:prstGeom prst="rect">
            <a:avLst/>
          </a:prstGeom>
          <a:solidFill>
            <a:schemeClr val="accent1">
              <a:lumMod val="20000"/>
              <a:lumOff val="80000"/>
            </a:schemeClr>
          </a:solidFill>
        </p:spPr>
        <p:txBody>
          <a:bodyPr wrap="square">
            <a:spAutoFit/>
          </a:bodyPr>
          <a:lstStyle/>
          <a:p>
            <a:r>
              <a:rPr lang="ja-JP" altLang="en-US" sz="1200">
                <a:latin typeface="Meiryo UI" panose="020B0604030504040204" pitchFamily="50" charset="-128"/>
                <a:ea typeface="Meiryo UI" panose="020B0604030504040204" pitchFamily="50" charset="-128"/>
              </a:rPr>
              <a:t>・データの配信（ファイルやデータ提供</a:t>
            </a:r>
            <a:r>
              <a:rPr lang="en-US" altLang="ja-JP" sz="1200">
                <a:latin typeface="Meiryo UI" panose="020B0604030504040204" pitchFamily="50" charset="-128"/>
                <a:ea typeface="Meiryo UI" panose="020B0604030504040204" pitchFamily="50" charset="-128"/>
              </a:rPr>
              <a:t>API</a:t>
            </a:r>
            <a:r>
              <a:rPr lang="ja-JP" altLang="en-US" sz="1200">
                <a:latin typeface="Meiryo UI" panose="020B0604030504040204" pitchFamily="50" charset="-128"/>
                <a:ea typeface="Meiryo UI" panose="020B0604030504040204" pitchFamily="50" charset="-128"/>
              </a:rPr>
              <a:t>）の単位</a:t>
            </a:r>
            <a:endParaRPr lang="en-US" altLang="ja-JP" sz="1200">
              <a:latin typeface="Meiryo UI" panose="020B0604030504040204" pitchFamily="50" charset="-128"/>
              <a:ea typeface="Meiryo UI" panose="020B0604030504040204" pitchFamily="50" charset="-128"/>
            </a:endParaRPr>
          </a:p>
          <a:p>
            <a:r>
              <a:rPr lang="ja-JP" altLang="en-US" sz="1200">
                <a:latin typeface="Meiryo UI" panose="020B0604030504040204" pitchFamily="50" charset="-128"/>
                <a:ea typeface="Meiryo UI" panose="020B0604030504040204" pitchFamily="50" charset="-128"/>
              </a:rPr>
              <a:t>・データの配信の概要記載</a:t>
            </a:r>
          </a:p>
        </p:txBody>
      </p:sp>
      <p:grpSp>
        <p:nvGrpSpPr>
          <p:cNvPr id="10" name="グループ化 9">
            <a:extLst>
              <a:ext uri="{FF2B5EF4-FFF2-40B4-BE49-F238E27FC236}">
                <a16:creationId xmlns:a16="http://schemas.microsoft.com/office/drawing/2014/main" id="{3F0FDCC2-C1D6-4E72-88A1-C327DB1E8EB2}"/>
              </a:ext>
            </a:extLst>
          </p:cNvPr>
          <p:cNvGrpSpPr/>
          <p:nvPr/>
        </p:nvGrpSpPr>
        <p:grpSpPr>
          <a:xfrm>
            <a:off x="10563840" y="5002338"/>
            <a:ext cx="985748" cy="985748"/>
            <a:chOff x="8892820" y="4799803"/>
            <a:chExt cx="800920" cy="800920"/>
          </a:xfrm>
        </p:grpSpPr>
        <p:pic>
          <p:nvPicPr>
            <p:cNvPr id="3" name="グラフィックス 2" descr="歯車 1 つ 枠線">
              <a:extLst>
                <a:ext uri="{FF2B5EF4-FFF2-40B4-BE49-F238E27FC236}">
                  <a16:creationId xmlns:a16="http://schemas.microsoft.com/office/drawing/2014/main" id="{3814B711-D5D6-4BB5-BFAC-6FD7D2A172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7" name="テキスト ボックス 6">
              <a:extLst>
                <a:ext uri="{FF2B5EF4-FFF2-40B4-BE49-F238E27FC236}">
                  <a16:creationId xmlns:a16="http://schemas.microsoft.com/office/drawing/2014/main" id="{26056748-08FB-47AC-A09D-1F2771790C8C}"/>
                </a:ext>
              </a:extLst>
            </p:cNvPr>
            <p:cNvSpPr txBox="1"/>
            <p:nvPr/>
          </p:nvSpPr>
          <p:spPr>
            <a:xfrm>
              <a:off x="9121815" y="4939460"/>
              <a:ext cx="342931" cy="213548"/>
            </a:xfrm>
            <a:prstGeom prst="rect">
              <a:avLst/>
            </a:prstGeom>
            <a:noFill/>
          </p:spPr>
          <p:txBody>
            <a:bodyPr wrap="square" rtlCol="0">
              <a:spAutoFit/>
            </a:bodyPr>
            <a:lstStyle/>
            <a:p>
              <a:pPr algn="ctr"/>
              <a:r>
                <a:rPr lang="en-US" altLang="ja-JP" sz="1108"/>
                <a:t>API</a:t>
              </a:r>
              <a:endParaRPr lang="ja-JP" altLang="en-US" sz="1108"/>
            </a:p>
          </p:txBody>
        </p:sp>
      </p:grpSp>
      <p:grpSp>
        <p:nvGrpSpPr>
          <p:cNvPr id="59" name="グループ化 58">
            <a:extLst>
              <a:ext uri="{FF2B5EF4-FFF2-40B4-BE49-F238E27FC236}">
                <a16:creationId xmlns:a16="http://schemas.microsoft.com/office/drawing/2014/main" id="{A87141E8-6D68-480C-A89F-F87940ED5F4E}"/>
              </a:ext>
            </a:extLst>
          </p:cNvPr>
          <p:cNvGrpSpPr/>
          <p:nvPr/>
        </p:nvGrpSpPr>
        <p:grpSpPr>
          <a:xfrm>
            <a:off x="3118432" y="5618724"/>
            <a:ext cx="985748" cy="985748"/>
            <a:chOff x="8892820" y="4799803"/>
            <a:chExt cx="800920" cy="800920"/>
          </a:xfrm>
        </p:grpSpPr>
        <p:pic>
          <p:nvPicPr>
            <p:cNvPr id="60" name="グラフィックス 59" descr="歯車 1 つ 枠線">
              <a:extLst>
                <a:ext uri="{FF2B5EF4-FFF2-40B4-BE49-F238E27FC236}">
                  <a16:creationId xmlns:a16="http://schemas.microsoft.com/office/drawing/2014/main" id="{C7D7E7D6-D309-43ED-B575-F404866C2F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63" name="テキスト ボックス 62">
              <a:extLst>
                <a:ext uri="{FF2B5EF4-FFF2-40B4-BE49-F238E27FC236}">
                  <a16:creationId xmlns:a16="http://schemas.microsoft.com/office/drawing/2014/main" id="{9F6CE8BE-F52D-4251-8702-CA4304BF951D}"/>
                </a:ext>
              </a:extLst>
            </p:cNvPr>
            <p:cNvSpPr txBox="1"/>
            <p:nvPr/>
          </p:nvSpPr>
          <p:spPr>
            <a:xfrm>
              <a:off x="9121815" y="4939460"/>
              <a:ext cx="342931" cy="213548"/>
            </a:xfrm>
            <a:prstGeom prst="rect">
              <a:avLst/>
            </a:prstGeom>
            <a:noFill/>
            <a:ln w="9525">
              <a:noFill/>
            </a:ln>
          </p:spPr>
          <p:txBody>
            <a:bodyPr wrap="square" rtlCol="0">
              <a:spAutoFit/>
            </a:bodyPr>
            <a:lstStyle/>
            <a:p>
              <a:pPr algn="ctr"/>
              <a:r>
                <a:rPr lang="en-US" altLang="ja-JP" sz="1108"/>
                <a:t>API</a:t>
              </a:r>
              <a:endParaRPr lang="ja-JP" altLang="en-US" sz="1108"/>
            </a:p>
          </p:txBody>
        </p:sp>
      </p:grpSp>
      <p:sp>
        <p:nvSpPr>
          <p:cNvPr id="57" name="テキスト ボックス 56">
            <a:extLst>
              <a:ext uri="{FF2B5EF4-FFF2-40B4-BE49-F238E27FC236}">
                <a16:creationId xmlns:a16="http://schemas.microsoft.com/office/drawing/2014/main" id="{EBC979B8-8EC6-4D71-8086-A24EA24CBCB2}"/>
              </a:ext>
            </a:extLst>
          </p:cNvPr>
          <p:cNvSpPr txBox="1"/>
          <p:nvPr/>
        </p:nvSpPr>
        <p:spPr>
          <a:xfrm>
            <a:off x="3311678" y="2251967"/>
            <a:ext cx="1748791" cy="584775"/>
          </a:xfrm>
          <a:prstGeom prst="rect">
            <a:avLst/>
          </a:prstGeom>
          <a:solidFill>
            <a:schemeClr val="accent2">
              <a:lumMod val="20000"/>
              <a:lumOff val="80000"/>
            </a:schemeClr>
          </a:solidFill>
        </p:spPr>
        <p:txBody>
          <a:bodyPr wrap="square">
            <a:spAutoFit/>
          </a:bodyPr>
          <a:lstStyle/>
          <a:p>
            <a:pPr algn="ctr"/>
            <a:r>
              <a:rPr lang="ja-JP" altLang="en-US" sz="1600">
                <a:latin typeface="Meiryo UI" panose="020B0604030504040204" pitchFamily="50" charset="-128"/>
                <a:ea typeface="Meiryo UI" panose="020B0604030504040204" pitchFamily="50" charset="-128"/>
              </a:rPr>
              <a:t>データ</a:t>
            </a:r>
            <a:r>
              <a:rPr lang="en-US" altLang="ja-JP" sz="1600">
                <a:latin typeface="Meiryo UI" panose="020B0604030504040204" pitchFamily="50" charset="-128"/>
                <a:ea typeface="Meiryo UI" panose="020B0604030504040204" pitchFamily="50" charset="-128"/>
              </a:rPr>
              <a:t>/API</a:t>
            </a:r>
          </a:p>
          <a:p>
            <a:pPr algn="ctr"/>
            <a:r>
              <a:rPr lang="en-US" altLang="ja-JP" sz="1600">
                <a:latin typeface="Meiryo UI" panose="020B0604030504040204" pitchFamily="50" charset="-128"/>
                <a:ea typeface="Meiryo UI" panose="020B0604030504040204" pitchFamily="50" charset="-128"/>
              </a:rPr>
              <a:t>(</a:t>
            </a:r>
            <a:r>
              <a:rPr lang="ja-JP" altLang="en-US" sz="1600">
                <a:latin typeface="Meiryo UI" panose="020B0604030504040204" pitchFamily="50" charset="-128"/>
                <a:ea typeface="Meiryo UI" panose="020B0604030504040204" pitchFamily="50" charset="-128"/>
              </a:rPr>
              <a:t>配信単位</a:t>
            </a:r>
            <a:r>
              <a:rPr lang="en-US" altLang="ja-JP" sz="1600">
                <a:latin typeface="Meiryo UI" panose="020B0604030504040204" pitchFamily="50" charset="-128"/>
                <a:ea typeface="Meiryo UI" panose="020B0604030504040204" pitchFamily="50" charset="-128"/>
              </a:rPr>
              <a:t>)</a:t>
            </a:r>
            <a:endParaRPr lang="ja-JP" altLang="en-US" sz="1600">
              <a:latin typeface="Meiryo UI" panose="020B0604030504040204" pitchFamily="50" charset="-128"/>
              <a:ea typeface="Meiryo UI" panose="020B0604030504040204" pitchFamily="50" charset="-128"/>
            </a:endParaRPr>
          </a:p>
        </p:txBody>
      </p:sp>
      <p:pic>
        <p:nvPicPr>
          <p:cNvPr id="62" name="図 61" descr="モニター, 記号, 座る, フロント が含まれている画像&#10;&#10;自動的に生成された説明">
            <a:extLst>
              <a:ext uri="{FF2B5EF4-FFF2-40B4-BE49-F238E27FC236}">
                <a16:creationId xmlns:a16="http://schemas.microsoft.com/office/drawing/2014/main" id="{97163443-058B-4EE5-A21C-45C6C1D03BC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3560939"/>
            <a:ext cx="751482" cy="525348"/>
          </a:xfrm>
          <a:prstGeom prst="rect">
            <a:avLst/>
          </a:prstGeom>
        </p:spPr>
      </p:pic>
      <p:pic>
        <p:nvPicPr>
          <p:cNvPr id="65" name="図 64" descr="モニター, 記号, 座る, フロント が含まれている画像&#10;&#10;自動的に生成された説明">
            <a:extLst>
              <a:ext uri="{FF2B5EF4-FFF2-40B4-BE49-F238E27FC236}">
                <a16:creationId xmlns:a16="http://schemas.microsoft.com/office/drawing/2014/main" id="{38E31203-3FEE-4BA4-A911-4EE5D3051AE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5344550"/>
            <a:ext cx="751482" cy="525348"/>
          </a:xfrm>
          <a:prstGeom prst="rect">
            <a:avLst/>
          </a:prstGeom>
        </p:spPr>
      </p:pic>
      <p:pic>
        <p:nvPicPr>
          <p:cNvPr id="66" name="図 65" descr="モニター, 記号, 座る, フロント が含まれている画像&#10;&#10;自動的に生成された説明">
            <a:extLst>
              <a:ext uri="{FF2B5EF4-FFF2-40B4-BE49-F238E27FC236}">
                <a16:creationId xmlns:a16="http://schemas.microsoft.com/office/drawing/2014/main" id="{28C6763E-5279-4855-A94B-56E9C7A115C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15749" y="3652141"/>
            <a:ext cx="751482" cy="525348"/>
          </a:xfrm>
          <a:prstGeom prst="rect">
            <a:avLst/>
          </a:prstGeom>
        </p:spPr>
      </p:pic>
      <p:pic>
        <p:nvPicPr>
          <p:cNvPr id="68" name="図 67" descr="モニター, 記号, 座る, フロント が含まれている画像&#10;&#10;自動的に生成された説明">
            <a:extLst>
              <a:ext uri="{FF2B5EF4-FFF2-40B4-BE49-F238E27FC236}">
                <a16:creationId xmlns:a16="http://schemas.microsoft.com/office/drawing/2014/main" id="{A45A1609-4828-487D-8EF8-32300ED2973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91868" y="3652141"/>
            <a:ext cx="751482" cy="525348"/>
          </a:xfrm>
          <a:prstGeom prst="rect">
            <a:avLst/>
          </a:prstGeom>
        </p:spPr>
      </p:pic>
      <p:pic>
        <p:nvPicPr>
          <p:cNvPr id="69" name="図 68" descr="モニター, 記号, 座る, フロント が含まれている画像&#10;&#10;自動的に生成された説明">
            <a:extLst>
              <a:ext uri="{FF2B5EF4-FFF2-40B4-BE49-F238E27FC236}">
                <a16:creationId xmlns:a16="http://schemas.microsoft.com/office/drawing/2014/main" id="{5F3906EE-A849-458F-94AB-13B8C8C83DE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35646" y="2557499"/>
            <a:ext cx="751482" cy="525348"/>
          </a:xfrm>
          <a:prstGeom prst="rect">
            <a:avLst/>
          </a:prstGeom>
        </p:spPr>
      </p:pic>
      <p:sp>
        <p:nvSpPr>
          <p:cNvPr id="77" name="テキスト プレースホルダー 1">
            <a:extLst>
              <a:ext uri="{FF2B5EF4-FFF2-40B4-BE49-F238E27FC236}">
                <a16:creationId xmlns:a16="http://schemas.microsoft.com/office/drawing/2014/main" id="{5A6D1C7A-12F5-4764-A886-78AB09377C08}"/>
              </a:ext>
            </a:extLst>
          </p:cNvPr>
          <p:cNvSpPr txBox="1">
            <a:spLocks/>
          </p:cNvSpPr>
          <p:nvPr/>
        </p:nvSpPr>
        <p:spPr>
          <a:xfrm>
            <a:off x="227013" y="77822"/>
            <a:ext cx="11724494" cy="464472"/>
          </a:xfrm>
          <a:prstGeom prst="rect">
            <a:avLst/>
          </a:prstGeom>
        </p:spPr>
        <p:txBody>
          <a:bodyPr vert="horz" wrap="none" lIns="91440" tIns="45720" rIns="91440" bIns="45720" rtlCol="0">
            <a:normAutofit/>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2.1.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データカタログの概念と</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CADDE 4.0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データカタログ項目仕様 　</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(1)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データセットと配信</a:t>
            </a:r>
          </a:p>
        </p:txBody>
      </p:sp>
      <p:sp>
        <p:nvSpPr>
          <p:cNvPr id="78" name="正方形/長方形 77">
            <a:extLst>
              <a:ext uri="{FF2B5EF4-FFF2-40B4-BE49-F238E27FC236}">
                <a16:creationId xmlns:a16="http://schemas.microsoft.com/office/drawing/2014/main" id="{EBBFFFDC-35C7-4DEA-88CF-0DA609E5992D}"/>
              </a:ext>
            </a:extLst>
          </p:cNvPr>
          <p:cNvSpPr/>
          <p:nvPr/>
        </p:nvSpPr>
        <p:spPr>
          <a:xfrm>
            <a:off x="227013" y="675928"/>
            <a:ext cx="11724494" cy="1077218"/>
          </a:xfrm>
          <a:prstGeom prst="rect">
            <a:avLst/>
          </a:prstGeom>
          <a:solidFill>
            <a:srgbClr val="2FA3EE">
              <a:lumMod val="50000"/>
            </a:srgbClr>
          </a:solidFill>
          <a:ln w="19050" cap="flat" cmpd="sng" algn="ctr">
            <a:solidFill>
              <a:srgbClr val="2FA3EE">
                <a:lumMod val="50000"/>
              </a:srgbClr>
            </a:solidFill>
            <a:prstDash val="solid"/>
          </a:ln>
          <a:effectLst/>
        </p:spPr>
        <p:txBody>
          <a:bodyPr rtlCol="0" anchor="t" anchorCtr="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データの提供に向けて、データの概要を説明するためのデータカタログを作成する必要があります。データカタログはメタデータとも呼ばれます。</a:t>
            </a:r>
            <a:endPar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「データ」は、テキストデータ、画像や動画等の様々な種類があり、</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形式も</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EXCEL</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CSV</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等様々な形式で提供されます。</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には、「データセット」と「配信」という概念があります。「データセット」は、特定の目的で集められたデータ群を説明するための概念です。「配信」は、提供する個々のデータに関する内容を説明するための概念です。</a:t>
            </a:r>
          </a:p>
        </p:txBody>
      </p:sp>
      <p:sp>
        <p:nvSpPr>
          <p:cNvPr id="81" name="正方形/長方形 80">
            <a:extLst>
              <a:ext uri="{FF2B5EF4-FFF2-40B4-BE49-F238E27FC236}">
                <a16:creationId xmlns:a16="http://schemas.microsoft.com/office/drawing/2014/main" id="{AA0EE8C3-00A4-4DBD-8413-BC87A40084EF}"/>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39277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21B3D34-F719-405B-B96D-408D7A2E044C}"/>
              </a:ext>
            </a:extLst>
          </p:cNvPr>
          <p:cNvGrpSpPr/>
          <p:nvPr/>
        </p:nvGrpSpPr>
        <p:grpSpPr>
          <a:xfrm>
            <a:off x="971515" y="1734366"/>
            <a:ext cx="5380351" cy="3852728"/>
            <a:chOff x="512626" y="2269318"/>
            <a:chExt cx="6183079" cy="3690734"/>
          </a:xfrm>
        </p:grpSpPr>
        <p:sp>
          <p:nvSpPr>
            <p:cNvPr id="5" name="テキスト ボックス 4">
              <a:extLst>
                <a:ext uri="{FF2B5EF4-FFF2-40B4-BE49-F238E27FC236}">
                  <a16:creationId xmlns:a16="http://schemas.microsoft.com/office/drawing/2014/main" id="{7F835018-46E8-48DE-B2F5-81317F87F509}"/>
                </a:ext>
              </a:extLst>
            </p:cNvPr>
            <p:cNvSpPr txBox="1"/>
            <p:nvPr/>
          </p:nvSpPr>
          <p:spPr>
            <a:xfrm>
              <a:off x="2492289" y="2269318"/>
              <a:ext cx="1856334"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Z</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テキスト ボックス 5">
              <a:extLst>
                <a:ext uri="{FF2B5EF4-FFF2-40B4-BE49-F238E27FC236}">
                  <a16:creationId xmlns:a16="http://schemas.microsoft.com/office/drawing/2014/main" id="{7112F624-2614-4003-A687-9A057A75BEAE}"/>
                </a:ext>
              </a:extLst>
            </p:cNvPr>
            <p:cNvSpPr txBox="1"/>
            <p:nvPr/>
          </p:nvSpPr>
          <p:spPr>
            <a:xfrm>
              <a:off x="1854677" y="3381082"/>
              <a:ext cx="1474772"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X</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テキスト ボックス 6">
              <a:extLst>
                <a:ext uri="{FF2B5EF4-FFF2-40B4-BE49-F238E27FC236}">
                  <a16:creationId xmlns:a16="http://schemas.microsoft.com/office/drawing/2014/main" id="{2C904222-9536-4FD2-98DA-9F08A1424C01}"/>
                </a:ext>
              </a:extLst>
            </p:cNvPr>
            <p:cNvSpPr txBox="1"/>
            <p:nvPr/>
          </p:nvSpPr>
          <p:spPr>
            <a:xfrm>
              <a:off x="3739293" y="3381082"/>
              <a:ext cx="1474772"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Y</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A864A27-CCE1-4911-BE7E-6429F5C521DA}"/>
                </a:ext>
              </a:extLst>
            </p:cNvPr>
            <p:cNvSpPr txBox="1"/>
            <p:nvPr/>
          </p:nvSpPr>
          <p:spPr>
            <a:xfrm>
              <a:off x="512626" y="4796022"/>
              <a:ext cx="1305991"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 name="テキスト ボックス 8">
              <a:extLst>
                <a:ext uri="{FF2B5EF4-FFF2-40B4-BE49-F238E27FC236}">
                  <a16:creationId xmlns:a16="http://schemas.microsoft.com/office/drawing/2014/main" id="{C59B8142-88A9-4EE1-8FAB-23427DF4AE4C}"/>
                </a:ext>
              </a:extLst>
            </p:cNvPr>
            <p:cNvSpPr txBox="1"/>
            <p:nvPr/>
          </p:nvSpPr>
          <p:spPr>
            <a:xfrm>
              <a:off x="2169991" y="4796022"/>
              <a:ext cx="1305991"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テキスト ボックス 9">
              <a:extLst>
                <a:ext uri="{FF2B5EF4-FFF2-40B4-BE49-F238E27FC236}">
                  <a16:creationId xmlns:a16="http://schemas.microsoft.com/office/drawing/2014/main" id="{60904890-7965-4CEF-9259-CDF67413A433}"/>
                </a:ext>
              </a:extLst>
            </p:cNvPr>
            <p:cNvSpPr txBox="1"/>
            <p:nvPr/>
          </p:nvSpPr>
          <p:spPr>
            <a:xfrm>
              <a:off x="3875238" y="4796022"/>
              <a:ext cx="1305991"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11" name="図 10" descr="モニター, 記号, 座る, フロント が含まれている画像&#10;&#10;自動的に生成された説明">
              <a:extLst>
                <a:ext uri="{FF2B5EF4-FFF2-40B4-BE49-F238E27FC236}">
                  <a16:creationId xmlns:a16="http://schemas.microsoft.com/office/drawing/2014/main" id="{8638DB71-C6FE-4AC6-87D8-B7CDF358526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9703" y="3765334"/>
              <a:ext cx="863600" cy="503259"/>
            </a:xfrm>
            <a:prstGeom prst="rect">
              <a:avLst/>
            </a:prstGeom>
          </p:spPr>
        </p:pic>
        <p:pic>
          <p:nvPicPr>
            <p:cNvPr id="12" name="図 11" descr="モニター, 記号, 座る, フロント が含まれている画像&#10;&#10;自動的に生成された説明">
              <a:extLst>
                <a:ext uri="{FF2B5EF4-FFF2-40B4-BE49-F238E27FC236}">
                  <a16:creationId xmlns:a16="http://schemas.microsoft.com/office/drawing/2014/main" id="{099D8E68-05D5-4956-9F24-D8F33A37B4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4877" y="3757797"/>
              <a:ext cx="863600" cy="503259"/>
            </a:xfrm>
            <a:prstGeom prst="rect">
              <a:avLst/>
            </a:prstGeom>
          </p:spPr>
        </p:pic>
        <p:pic>
          <p:nvPicPr>
            <p:cNvPr id="13" name="図 12" descr="アイコン&#10;&#10;自動的に生成された説明">
              <a:extLst>
                <a:ext uri="{FF2B5EF4-FFF2-40B4-BE49-F238E27FC236}">
                  <a16:creationId xmlns:a16="http://schemas.microsoft.com/office/drawing/2014/main" id="{D180D125-A4FA-4CA8-84C4-6BA2867AFDE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5266" y="5285907"/>
              <a:ext cx="674145" cy="674145"/>
            </a:xfrm>
            <a:prstGeom prst="rect">
              <a:avLst/>
            </a:prstGeom>
          </p:spPr>
        </p:pic>
        <p:pic>
          <p:nvPicPr>
            <p:cNvPr id="14" name="図 13" descr="アイコン&#10;&#10;自動的に生成された説明">
              <a:extLst>
                <a:ext uri="{FF2B5EF4-FFF2-40B4-BE49-F238E27FC236}">
                  <a16:creationId xmlns:a16="http://schemas.microsoft.com/office/drawing/2014/main" id="{33726EE0-9F11-404F-90A1-D013814345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74564" y="5285907"/>
              <a:ext cx="674145" cy="674145"/>
            </a:xfrm>
            <a:prstGeom prst="rect">
              <a:avLst/>
            </a:prstGeom>
          </p:spPr>
        </p:pic>
        <p:pic>
          <p:nvPicPr>
            <p:cNvPr id="15" name="図 14" descr="アイコン&#10;&#10;自動的に生成された説明">
              <a:extLst>
                <a:ext uri="{FF2B5EF4-FFF2-40B4-BE49-F238E27FC236}">
                  <a16:creationId xmlns:a16="http://schemas.microsoft.com/office/drawing/2014/main" id="{1A45D9E7-4AEE-4A98-9BC9-A11198F687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1161" y="5285907"/>
              <a:ext cx="674145" cy="674145"/>
            </a:xfrm>
            <a:prstGeom prst="rect">
              <a:avLst/>
            </a:prstGeom>
          </p:spPr>
        </p:pic>
        <p:sp>
          <p:nvSpPr>
            <p:cNvPr id="18" name="テキスト ボックス 17">
              <a:extLst>
                <a:ext uri="{FF2B5EF4-FFF2-40B4-BE49-F238E27FC236}">
                  <a16:creationId xmlns:a16="http://schemas.microsoft.com/office/drawing/2014/main" id="{4D903F4F-1E91-45B1-AE51-6A64D4362041}"/>
                </a:ext>
              </a:extLst>
            </p:cNvPr>
            <p:cNvSpPr txBox="1"/>
            <p:nvPr/>
          </p:nvSpPr>
          <p:spPr>
            <a:xfrm>
              <a:off x="5389714" y="4796022"/>
              <a:ext cx="1305991" cy="294959"/>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配信</a:t>
              </a:r>
              <a:r>
                <a:rPr kumimoji="1" lang="en-US" altLang="ja-JP"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D</a:t>
              </a:r>
              <a:endParaRPr kumimoji="1" lang="ja-JP" altLang="en-US" sz="1401"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0" name="直線コネクタ 19">
              <a:extLst>
                <a:ext uri="{FF2B5EF4-FFF2-40B4-BE49-F238E27FC236}">
                  <a16:creationId xmlns:a16="http://schemas.microsoft.com/office/drawing/2014/main" id="{829F5513-449A-4491-837F-32EDE4C0BCC1}"/>
                </a:ext>
              </a:extLst>
            </p:cNvPr>
            <p:cNvCxnSpPr>
              <a:cxnSpLocks/>
              <a:stCxn id="8" idx="0"/>
              <a:endCxn id="11" idx="2"/>
            </p:cNvCxnSpPr>
            <p:nvPr/>
          </p:nvCxnSpPr>
          <p:spPr>
            <a:xfrm flipV="1">
              <a:off x="1165622" y="4268593"/>
              <a:ext cx="1445881"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9C8AC6D-C6B0-4AD1-8D89-3E8F0DC5495E}"/>
                </a:ext>
              </a:extLst>
            </p:cNvPr>
            <p:cNvCxnSpPr>
              <a:cxnSpLocks/>
              <a:stCxn id="9" idx="0"/>
              <a:endCxn id="11" idx="2"/>
            </p:cNvCxnSpPr>
            <p:nvPr/>
          </p:nvCxnSpPr>
          <p:spPr>
            <a:xfrm flipH="1" flipV="1">
              <a:off x="2611503" y="4268593"/>
              <a:ext cx="211484"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CF6E371-5291-4F17-997E-06B2AF242A7E}"/>
                </a:ext>
              </a:extLst>
            </p:cNvPr>
            <p:cNvCxnSpPr>
              <a:cxnSpLocks/>
              <a:stCxn id="18" idx="0"/>
              <a:endCxn id="12" idx="2"/>
            </p:cNvCxnSpPr>
            <p:nvPr/>
          </p:nvCxnSpPr>
          <p:spPr>
            <a:xfrm flipH="1" flipV="1">
              <a:off x="4476677" y="4261055"/>
              <a:ext cx="1566033"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B125530-A698-47E8-96C5-3F9EA9EA4A06}"/>
                </a:ext>
              </a:extLst>
            </p:cNvPr>
            <p:cNvCxnSpPr>
              <a:cxnSpLocks/>
              <a:stCxn id="10" idx="0"/>
              <a:endCxn id="12" idx="2"/>
            </p:cNvCxnSpPr>
            <p:nvPr/>
          </p:nvCxnSpPr>
          <p:spPr>
            <a:xfrm flipH="1" flipV="1">
              <a:off x="4476677" y="4261055"/>
              <a:ext cx="51558"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9CCD36-02C5-4C35-8459-C3723FF32F5E}"/>
                </a:ext>
              </a:extLst>
            </p:cNvPr>
            <p:cNvCxnSpPr>
              <a:cxnSpLocks/>
              <a:stCxn id="6" idx="0"/>
              <a:endCxn id="50" idx="2"/>
            </p:cNvCxnSpPr>
            <p:nvPr/>
          </p:nvCxnSpPr>
          <p:spPr>
            <a:xfrm flipV="1">
              <a:off x="2592063" y="3079811"/>
              <a:ext cx="828392" cy="301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9CBE8E1-B1D5-4EB5-ABD6-00A8D50BBBA9}"/>
                </a:ext>
              </a:extLst>
            </p:cNvPr>
            <p:cNvCxnSpPr>
              <a:cxnSpLocks/>
              <a:stCxn id="7" idx="0"/>
              <a:endCxn id="50" idx="2"/>
            </p:cNvCxnSpPr>
            <p:nvPr/>
          </p:nvCxnSpPr>
          <p:spPr>
            <a:xfrm flipH="1" flipV="1">
              <a:off x="3420456" y="3079811"/>
              <a:ext cx="1056224" cy="301272"/>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30" name="表 29">
            <a:extLst>
              <a:ext uri="{FF2B5EF4-FFF2-40B4-BE49-F238E27FC236}">
                <a16:creationId xmlns:a16="http://schemas.microsoft.com/office/drawing/2014/main" id="{22E75680-2C1C-4927-93DC-BE96013096ED}"/>
              </a:ext>
            </a:extLst>
          </p:cNvPr>
          <p:cNvGraphicFramePr>
            <a:graphicFrameLocks noGrp="1"/>
          </p:cNvGraphicFramePr>
          <p:nvPr/>
        </p:nvGraphicFramePr>
        <p:xfrm>
          <a:off x="7468757" y="2218276"/>
          <a:ext cx="4335904" cy="1970940"/>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a:solidFill>
                            <a:schemeClr val="bg1"/>
                          </a:solidFill>
                          <a:effectLst/>
                          <a:latin typeface="Meiryo UI" panose="020B0604030504040204" pitchFamily="50" charset="-128"/>
                          <a:ea typeface="Meiryo UI" panose="020B0604030504040204" pitchFamily="50" charset="-128"/>
                        </a:rPr>
                        <a:t>データセットを　説明する項目</a:t>
                      </a:r>
                      <a:endParaRPr lang="ja-JP" altLang="en-US" sz="1200" b="0" i="0" u="none" strike="noStrike">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11010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データセットのタイトル</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09783469"/>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11020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データセットの説明</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890509978"/>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11030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データセットの発行日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80799347"/>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11040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データセットの発行日（自動設定）</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3413413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11050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データセットの更新日または修正日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80101286"/>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11060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データセットの更新日または修正日（自動設定）</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476800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11070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データセットの情報を記述する言語</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43744159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11080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データセットの公開者</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699697171"/>
                  </a:ext>
                </a:extLst>
              </a:tr>
              <a:tr h="197094">
                <a:tc>
                  <a:txBody>
                    <a:bodyPr/>
                    <a:lstStyle/>
                    <a:p>
                      <a:pPr algn="ctr" fontAlgn="ct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bl>
          </a:graphicData>
        </a:graphic>
      </p:graphicFrame>
      <p:graphicFrame>
        <p:nvGraphicFramePr>
          <p:cNvPr id="31" name="表 30">
            <a:extLst>
              <a:ext uri="{FF2B5EF4-FFF2-40B4-BE49-F238E27FC236}">
                <a16:creationId xmlns:a16="http://schemas.microsoft.com/office/drawing/2014/main" id="{29ED951A-18C7-4326-A4FB-01FF430C1DC3}"/>
              </a:ext>
            </a:extLst>
          </p:cNvPr>
          <p:cNvGraphicFramePr>
            <a:graphicFrameLocks noGrp="1"/>
          </p:cNvGraphicFramePr>
          <p:nvPr/>
        </p:nvGraphicFramePr>
        <p:xfrm>
          <a:off x="7464596" y="4264635"/>
          <a:ext cx="4353807" cy="1755089"/>
        </p:xfrm>
        <a:graphic>
          <a:graphicData uri="http://schemas.openxmlformats.org/drawingml/2006/table">
            <a:tbl>
              <a:tblPr>
                <a:tableStyleId>{5C22544A-7EE6-4342-B048-85BDC9FD1C3A}</a:tableStyleId>
              </a:tblPr>
              <a:tblGrid>
                <a:gridCol w="756830">
                  <a:extLst>
                    <a:ext uri="{9D8B030D-6E8A-4147-A177-3AD203B41FA5}">
                      <a16:colId xmlns:a16="http://schemas.microsoft.com/office/drawing/2014/main" val="1389670740"/>
                    </a:ext>
                  </a:extLst>
                </a:gridCol>
                <a:gridCol w="3596977">
                  <a:extLst>
                    <a:ext uri="{9D8B030D-6E8A-4147-A177-3AD203B41FA5}">
                      <a16:colId xmlns:a16="http://schemas.microsoft.com/office/drawing/2014/main" val="3775532388"/>
                    </a:ext>
                  </a:extLst>
                </a:gridCol>
              </a:tblGrid>
              <a:tr h="178337">
                <a:tc gridSpan="2">
                  <a:txBody>
                    <a:bodyPr/>
                    <a:lstStyle/>
                    <a:p>
                      <a:pPr algn="ctr" fontAlgn="ctr"/>
                      <a:r>
                        <a:rPr lang="ja-JP" altLang="en-US" sz="1100" u="none" strike="noStrike">
                          <a:solidFill>
                            <a:schemeClr val="bg1"/>
                          </a:solidFill>
                          <a:effectLst/>
                          <a:latin typeface="Meiryo UI" panose="020B0604030504040204" pitchFamily="50" charset="-128"/>
                          <a:ea typeface="Meiryo UI" panose="020B0604030504040204" pitchFamily="50" charset="-128"/>
                        </a:rPr>
                        <a:t>配信</a:t>
                      </a:r>
                      <a:r>
                        <a:rPr lang="en-US" altLang="ja-JP" sz="1100" u="none" strike="noStrike">
                          <a:solidFill>
                            <a:schemeClr val="bg1"/>
                          </a:solidFill>
                          <a:effectLst/>
                          <a:latin typeface="Meiryo UI" panose="020B0604030504040204" pitchFamily="50" charset="-128"/>
                          <a:ea typeface="Meiryo UI" panose="020B0604030504040204" pitchFamily="50" charset="-128"/>
                        </a:rPr>
                        <a:t>(file</a:t>
                      </a:r>
                      <a:r>
                        <a:rPr lang="ja-JP" altLang="en-US" sz="1100" u="none" strike="noStrike">
                          <a:solidFill>
                            <a:schemeClr val="bg1"/>
                          </a:solidFill>
                          <a:effectLst/>
                          <a:latin typeface="Meiryo UI" panose="020B0604030504040204" pitchFamily="50" charset="-128"/>
                          <a:ea typeface="Meiryo UI" panose="020B0604030504040204" pitchFamily="50" charset="-128"/>
                        </a:rPr>
                        <a:t>）　を　説明する項目</a:t>
                      </a:r>
                      <a:endParaRPr lang="ja-JP" altLang="en-US" sz="1100" b="0" i="0" u="none" strike="noStrike">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hMerge="1">
                  <a:txBody>
                    <a:bodyPr/>
                    <a:lstStyle/>
                    <a:p>
                      <a:endParaRPr kumimoji="1" lang="ja-JP" altLang="en-US"/>
                    </a:p>
                  </a:txBody>
                  <a:tcPr/>
                </a:tc>
                <a:extLst>
                  <a:ext uri="{0D108BD9-81ED-4DB2-BD59-A6C34878D82A}">
                    <a16:rowId xmlns:a16="http://schemas.microsoft.com/office/drawing/2014/main" val="819566848"/>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21010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配信の名称</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0509693"/>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21020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配信の説明</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45988947"/>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21030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配信の開始日（自動設定）</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4892555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21040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配信の発行日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11057712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21050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配信の最終変更日（自動設定）</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78561839"/>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21060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配信の変更日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53612250"/>
                  </a:ext>
                </a:extLst>
              </a:tr>
              <a:tr h="197094">
                <a:tc>
                  <a:txBody>
                    <a:bodyPr/>
                    <a:lstStyle/>
                    <a:p>
                      <a:pPr algn="ctr" fontAlgn="ctr"/>
                      <a:r>
                        <a:rPr lang="en-US" altLang="ja-JP" sz="1200" u="none" strike="noStrike">
                          <a:effectLst/>
                          <a:latin typeface="Meiryo UI" panose="020B0604030504040204" pitchFamily="50" charset="-128"/>
                          <a:ea typeface="Meiryo UI" panose="020B0604030504040204" pitchFamily="50" charset="-128"/>
                        </a:rPr>
                        <a:t>21070</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a:effectLst/>
                          <a:latin typeface="Meiryo UI" panose="020B0604030504040204" pitchFamily="50" charset="-128"/>
                          <a:ea typeface="Meiryo UI" panose="020B0604030504040204" pitchFamily="50" charset="-128"/>
                        </a:rPr>
                        <a:t>　配信のライセンス</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76396129"/>
                  </a:ext>
                </a:extLst>
              </a:tr>
              <a:tr h="197094">
                <a:tc>
                  <a:txBody>
                    <a:bodyPr/>
                    <a:lstStyle/>
                    <a:p>
                      <a:pPr algn="ctr" fontAlgn="ct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27601971"/>
                  </a:ext>
                </a:extLst>
              </a:tr>
            </a:tbl>
          </a:graphicData>
        </a:graphic>
      </p:graphicFrame>
      <p:cxnSp>
        <p:nvCxnSpPr>
          <p:cNvPr id="33" name="直線コネクタ 32">
            <a:extLst>
              <a:ext uri="{FF2B5EF4-FFF2-40B4-BE49-F238E27FC236}">
                <a16:creationId xmlns:a16="http://schemas.microsoft.com/office/drawing/2014/main" id="{6656C760-FC3C-4D6D-8A7E-92E349ECCC8D}"/>
              </a:ext>
            </a:extLst>
          </p:cNvPr>
          <p:cNvCxnSpPr>
            <a:cxnSpLocks/>
          </p:cNvCxnSpPr>
          <p:nvPr/>
        </p:nvCxnSpPr>
        <p:spPr>
          <a:xfrm flipV="1">
            <a:off x="5215427" y="2239611"/>
            <a:ext cx="2249169" cy="625106"/>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8C977D6-123B-4321-BF59-32F2BB7F6B76}"/>
              </a:ext>
            </a:extLst>
          </p:cNvPr>
          <p:cNvCxnSpPr>
            <a:cxnSpLocks/>
          </p:cNvCxnSpPr>
          <p:nvPr/>
        </p:nvCxnSpPr>
        <p:spPr>
          <a:xfrm>
            <a:off x="5172410" y="3358662"/>
            <a:ext cx="2292186" cy="83055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DEF4553-4B3B-4B81-BCDC-EBEC07775D89}"/>
              </a:ext>
            </a:extLst>
          </p:cNvPr>
          <p:cNvCxnSpPr>
            <a:cxnSpLocks/>
          </p:cNvCxnSpPr>
          <p:nvPr/>
        </p:nvCxnSpPr>
        <p:spPr>
          <a:xfrm flipV="1">
            <a:off x="6473007" y="4278134"/>
            <a:ext cx="916243" cy="8358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69026287-1D01-4DD3-87F9-E464797E237B}"/>
              </a:ext>
            </a:extLst>
          </p:cNvPr>
          <p:cNvCxnSpPr>
            <a:cxnSpLocks/>
          </p:cNvCxnSpPr>
          <p:nvPr/>
        </p:nvCxnSpPr>
        <p:spPr>
          <a:xfrm>
            <a:off x="6442574" y="4721439"/>
            <a:ext cx="1022022" cy="1978485"/>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3" name="表 42">
            <a:extLst>
              <a:ext uri="{FF2B5EF4-FFF2-40B4-BE49-F238E27FC236}">
                <a16:creationId xmlns:a16="http://schemas.microsoft.com/office/drawing/2014/main" id="{C4EE70EB-A06D-4B68-8E0E-6A66E03B91CF}"/>
              </a:ext>
            </a:extLst>
          </p:cNvPr>
          <p:cNvGraphicFramePr>
            <a:graphicFrameLocks noGrp="1"/>
          </p:cNvGraphicFramePr>
          <p:nvPr/>
        </p:nvGraphicFramePr>
        <p:xfrm>
          <a:off x="7468757" y="1576079"/>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a:solidFill>
                            <a:schemeClr val="bg1"/>
                          </a:solidFill>
                          <a:effectLst/>
                          <a:latin typeface="Meiryo UI" panose="020B0604030504040204" pitchFamily="50" charset="-128"/>
                          <a:ea typeface="Meiryo UI" panose="020B0604030504040204" pitchFamily="50" charset="-128"/>
                        </a:rPr>
                        <a:t>データカタログ を　説明する項目</a:t>
                      </a:r>
                      <a:endParaRPr lang="ja-JP" altLang="en-US" sz="1200" b="0" i="0" u="none" strike="noStrike">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10010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データカタログのタイトル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48990091"/>
                  </a:ext>
                </a:extLst>
              </a:tr>
            </a:tbl>
          </a:graphicData>
        </a:graphic>
      </p:graphicFrame>
      <p:cxnSp>
        <p:nvCxnSpPr>
          <p:cNvPr id="45" name="直線コネクタ 44">
            <a:extLst>
              <a:ext uri="{FF2B5EF4-FFF2-40B4-BE49-F238E27FC236}">
                <a16:creationId xmlns:a16="http://schemas.microsoft.com/office/drawing/2014/main" id="{4B7A2444-530E-4E56-B7E9-71E49E909ED5}"/>
              </a:ext>
            </a:extLst>
          </p:cNvPr>
          <p:cNvCxnSpPr>
            <a:cxnSpLocks/>
          </p:cNvCxnSpPr>
          <p:nvPr/>
        </p:nvCxnSpPr>
        <p:spPr>
          <a:xfrm flipV="1">
            <a:off x="4465790" y="1586242"/>
            <a:ext cx="2998806" cy="87028"/>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74C77F9-7530-4486-9FCB-19BFC4BE4020}"/>
              </a:ext>
            </a:extLst>
          </p:cNvPr>
          <p:cNvCxnSpPr>
            <a:cxnSpLocks/>
          </p:cNvCxnSpPr>
          <p:nvPr/>
        </p:nvCxnSpPr>
        <p:spPr>
          <a:xfrm>
            <a:off x="4465790" y="2063530"/>
            <a:ext cx="2998806" cy="9177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1" name="表 40">
            <a:extLst>
              <a:ext uri="{FF2B5EF4-FFF2-40B4-BE49-F238E27FC236}">
                <a16:creationId xmlns:a16="http://schemas.microsoft.com/office/drawing/2014/main" id="{3572B609-58AA-4D6A-87E1-B96687CB5FFE}"/>
              </a:ext>
            </a:extLst>
          </p:cNvPr>
          <p:cNvGraphicFramePr>
            <a:graphicFrameLocks noGrp="1"/>
          </p:cNvGraphicFramePr>
          <p:nvPr/>
        </p:nvGraphicFramePr>
        <p:xfrm>
          <a:off x="7464596" y="6108642"/>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a:solidFill>
                            <a:schemeClr val="bg1"/>
                          </a:solidFill>
                          <a:effectLst/>
                          <a:latin typeface="Meiryo UI" panose="020B0604030504040204" pitchFamily="50" charset="-128"/>
                          <a:ea typeface="Meiryo UI" panose="020B0604030504040204" pitchFamily="50" charset="-128"/>
                        </a:rPr>
                        <a:t>データサービス （</a:t>
                      </a:r>
                      <a:r>
                        <a:rPr lang="en-US" altLang="ja-JP" sz="1200" u="none" strike="noStrike">
                          <a:solidFill>
                            <a:schemeClr val="bg1"/>
                          </a:solidFill>
                          <a:effectLst/>
                          <a:latin typeface="Meiryo UI" panose="020B0604030504040204" pitchFamily="50" charset="-128"/>
                          <a:ea typeface="Meiryo UI" panose="020B0604030504040204" pitchFamily="50" charset="-128"/>
                        </a:rPr>
                        <a:t>W3C DCAT</a:t>
                      </a:r>
                      <a:r>
                        <a:rPr lang="ja-JP" altLang="en-US" sz="1200" u="none" strike="noStrike">
                          <a:solidFill>
                            <a:schemeClr val="bg1"/>
                          </a:solidFill>
                          <a:effectLst/>
                          <a:latin typeface="Meiryo UI" panose="020B0604030504040204" pitchFamily="50" charset="-128"/>
                          <a:ea typeface="Meiryo UI" panose="020B0604030504040204" pitchFamily="50" charset="-128"/>
                        </a:rPr>
                        <a:t>標準仕様を利用）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24010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データサービスのタイトル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8990091"/>
                  </a:ext>
                </a:extLst>
              </a:tr>
            </a:tbl>
          </a:graphicData>
        </a:graphic>
      </p:graphicFrame>
      <p:grpSp>
        <p:nvGrpSpPr>
          <p:cNvPr id="44" name="グループ化 43">
            <a:extLst>
              <a:ext uri="{FF2B5EF4-FFF2-40B4-BE49-F238E27FC236}">
                <a16:creationId xmlns:a16="http://schemas.microsoft.com/office/drawing/2014/main" id="{0C08456F-E84A-4B3B-B610-1F4093741C2F}"/>
              </a:ext>
            </a:extLst>
          </p:cNvPr>
          <p:cNvGrpSpPr/>
          <p:nvPr/>
        </p:nvGrpSpPr>
        <p:grpSpPr>
          <a:xfrm>
            <a:off x="5290772" y="4696199"/>
            <a:ext cx="985748" cy="985748"/>
            <a:chOff x="8892820" y="4799803"/>
            <a:chExt cx="800920" cy="800920"/>
          </a:xfrm>
        </p:grpSpPr>
        <p:pic>
          <p:nvPicPr>
            <p:cNvPr id="46" name="グラフィックス 45" descr="歯車 1 つ 枠線">
              <a:extLst>
                <a:ext uri="{FF2B5EF4-FFF2-40B4-BE49-F238E27FC236}">
                  <a16:creationId xmlns:a16="http://schemas.microsoft.com/office/drawing/2014/main" id="{8A042F32-0C70-47F9-89CD-5CD167A36A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2820" y="4799803"/>
              <a:ext cx="800920" cy="800920"/>
            </a:xfrm>
            <a:prstGeom prst="rect">
              <a:avLst/>
            </a:prstGeom>
          </p:spPr>
        </p:pic>
        <p:sp>
          <p:nvSpPr>
            <p:cNvPr id="47" name="テキスト ボックス 46">
              <a:extLst>
                <a:ext uri="{FF2B5EF4-FFF2-40B4-BE49-F238E27FC236}">
                  <a16:creationId xmlns:a16="http://schemas.microsoft.com/office/drawing/2014/main" id="{EAC20730-5399-4BB3-ABF7-4C1EDE3BC5D2}"/>
                </a:ext>
              </a:extLst>
            </p:cNvPr>
            <p:cNvSpPr txBox="1"/>
            <p:nvPr/>
          </p:nvSpPr>
          <p:spPr>
            <a:xfrm>
              <a:off x="9121815" y="4939460"/>
              <a:ext cx="342931" cy="2135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8"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API</a:t>
              </a:r>
              <a:endParaRPr kumimoji="1" lang="ja-JP" altLang="en-US" sz="1108"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grpSp>
      <p:pic>
        <p:nvPicPr>
          <p:cNvPr id="50" name="図 49" descr="モニター, 記号, 座る, フロント が含まれている画像&#10;&#10;自動的に生成された説明">
            <a:extLst>
              <a:ext uri="{FF2B5EF4-FFF2-40B4-BE49-F238E27FC236}">
                <a16:creationId xmlns:a16="http://schemas.microsoft.com/office/drawing/2014/main" id="{A41EC28F-0D9D-4675-B8C8-85FC0987BF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6090" y="2055085"/>
            <a:ext cx="751482" cy="525348"/>
          </a:xfrm>
          <a:prstGeom prst="rect">
            <a:avLst/>
          </a:prstGeom>
        </p:spPr>
      </p:pic>
      <p:sp>
        <p:nvSpPr>
          <p:cNvPr id="51" name="テキスト ボックス 50">
            <a:extLst>
              <a:ext uri="{FF2B5EF4-FFF2-40B4-BE49-F238E27FC236}">
                <a16:creationId xmlns:a16="http://schemas.microsoft.com/office/drawing/2014/main" id="{1689A20A-CE1A-4FA9-8590-7892CD29885B}"/>
              </a:ext>
            </a:extLst>
          </p:cNvPr>
          <p:cNvSpPr txBox="1"/>
          <p:nvPr/>
        </p:nvSpPr>
        <p:spPr>
          <a:xfrm>
            <a:off x="350016" y="1640887"/>
            <a:ext cx="2094606" cy="461665"/>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・データカタログ全体の概要記載</a:t>
            </a:r>
          </a:p>
        </p:txBody>
      </p:sp>
      <p:sp>
        <p:nvSpPr>
          <p:cNvPr id="52" name="テキスト ボックス 51">
            <a:extLst>
              <a:ext uri="{FF2B5EF4-FFF2-40B4-BE49-F238E27FC236}">
                <a16:creationId xmlns:a16="http://schemas.microsoft.com/office/drawing/2014/main" id="{FB6389D5-BE62-4F22-9756-B56F0EACF7F7}"/>
              </a:ext>
            </a:extLst>
          </p:cNvPr>
          <p:cNvSpPr txBox="1"/>
          <p:nvPr/>
        </p:nvSpPr>
        <p:spPr>
          <a:xfrm>
            <a:off x="350016" y="2819616"/>
            <a:ext cx="1686396" cy="461665"/>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・データセットの単位</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・データセットの概要記載</a:t>
            </a:r>
          </a:p>
        </p:txBody>
      </p:sp>
      <p:sp>
        <p:nvSpPr>
          <p:cNvPr id="53" name="テキスト ボックス 52">
            <a:extLst>
              <a:ext uri="{FF2B5EF4-FFF2-40B4-BE49-F238E27FC236}">
                <a16:creationId xmlns:a16="http://schemas.microsoft.com/office/drawing/2014/main" id="{1026C6DF-1E9E-4782-9E96-0F2F83E59D72}"/>
              </a:ext>
            </a:extLst>
          </p:cNvPr>
          <p:cNvSpPr txBox="1"/>
          <p:nvPr/>
        </p:nvSpPr>
        <p:spPr>
          <a:xfrm>
            <a:off x="350016" y="5942618"/>
            <a:ext cx="3319915" cy="461665"/>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・データの配信（ファイルやデータ提供</a:t>
            </a:r>
            <a:r>
              <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API</a:t>
            </a: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）の単位</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・データの配信の概要記載</a:t>
            </a:r>
          </a:p>
        </p:txBody>
      </p:sp>
      <p:sp>
        <p:nvSpPr>
          <p:cNvPr id="55" name="正方形/長方形 54">
            <a:extLst>
              <a:ext uri="{FF2B5EF4-FFF2-40B4-BE49-F238E27FC236}">
                <a16:creationId xmlns:a16="http://schemas.microsoft.com/office/drawing/2014/main" id="{4E615023-B952-4F21-A25F-1B5890854F8D}"/>
              </a:ext>
            </a:extLst>
          </p:cNvPr>
          <p:cNvSpPr/>
          <p:nvPr/>
        </p:nvSpPr>
        <p:spPr>
          <a:xfrm>
            <a:off x="227013" y="675928"/>
            <a:ext cx="11724494" cy="584775"/>
          </a:xfrm>
          <a:prstGeom prst="rect">
            <a:avLst/>
          </a:prstGeom>
          <a:solidFill>
            <a:srgbClr val="2FA3EE">
              <a:lumMod val="50000"/>
            </a:srgbClr>
          </a:solidFill>
          <a:ln w="19050" cap="flat" cmpd="sng" algn="ctr">
            <a:solidFill>
              <a:srgbClr val="2FA3EE">
                <a:lumMod val="50000"/>
              </a:srgbClr>
            </a:solidFill>
            <a:prstDash val="solid"/>
          </a:ln>
          <a:effectLst/>
        </p:spPr>
        <p:txBody>
          <a:bodyPr rtlCol="0" anchor="t" anchorCtr="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標準化団体の</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W3C</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では、オープンデータを対象とした「データカタログ項目」の標準化がなされており、</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W3C</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a:t>
            </a: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DCAT</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と呼ばれています。</a:t>
            </a:r>
            <a:b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br>
            <a:r>
              <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DCAT</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では、「データカタログ」に対して、複数の「データセット」を持ち、「データセット」は、複数の「配信」を持ちます。</a:t>
            </a:r>
            <a:endParaRPr kumimoji="1" lang="en-US" altLang="ja-JP"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6" name="テキスト プレースホルダー 1">
            <a:extLst>
              <a:ext uri="{FF2B5EF4-FFF2-40B4-BE49-F238E27FC236}">
                <a16:creationId xmlns:a16="http://schemas.microsoft.com/office/drawing/2014/main" id="{3FE0FC6F-13C8-4DA5-9EC9-77E65E3BF9DA}"/>
              </a:ext>
            </a:extLst>
          </p:cNvPr>
          <p:cNvSpPr txBox="1">
            <a:spLocks/>
          </p:cNvSpPr>
          <p:nvPr/>
        </p:nvSpPr>
        <p:spPr>
          <a:xfrm>
            <a:off x="227013" y="77822"/>
            <a:ext cx="11724494" cy="464472"/>
          </a:xfrm>
          <a:prstGeom prst="rect">
            <a:avLst/>
          </a:prstGeom>
        </p:spPr>
        <p:txBody>
          <a:bodyPr vert="horz" wrap="none" lIns="91440" tIns="45720" rIns="91440" bIns="45720" rtlCol="0">
            <a:normAutofit/>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2.1.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データカタログの概念と</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CADDE 4.0</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データカタログ項目仕様 　</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(2)</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データカタログ項目</a:t>
            </a:r>
          </a:p>
        </p:txBody>
      </p:sp>
      <p:sp>
        <p:nvSpPr>
          <p:cNvPr id="54" name="正方形/長方形 53">
            <a:extLst>
              <a:ext uri="{FF2B5EF4-FFF2-40B4-BE49-F238E27FC236}">
                <a16:creationId xmlns:a16="http://schemas.microsoft.com/office/drawing/2014/main" id="{815C77D9-96AE-4B8A-8709-6B7C805FCA32}"/>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2059517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38474489-9D4A-4F53-42A5-7477CC181058}"/>
              </a:ext>
            </a:extLst>
          </p:cNvPr>
          <p:cNvGraphicFramePr>
            <a:graphicFrameLocks noGrp="1"/>
          </p:cNvGraphicFramePr>
          <p:nvPr>
            <p:extLst>
              <p:ext uri="{D42A27DB-BD31-4B8C-83A1-F6EECF244321}">
                <p14:modId xmlns:p14="http://schemas.microsoft.com/office/powerpoint/2010/main" val="199170980"/>
              </p:ext>
            </p:extLst>
          </p:nvPr>
        </p:nvGraphicFramePr>
        <p:xfrm>
          <a:off x="240493" y="1560263"/>
          <a:ext cx="11724493" cy="5087114"/>
        </p:xfrm>
        <a:graphic>
          <a:graphicData uri="http://schemas.openxmlformats.org/drawingml/2006/table">
            <a:tbl>
              <a:tblPr/>
              <a:tblGrid>
                <a:gridCol w="542945">
                  <a:extLst>
                    <a:ext uri="{9D8B030D-6E8A-4147-A177-3AD203B41FA5}">
                      <a16:colId xmlns:a16="http://schemas.microsoft.com/office/drawing/2014/main" val="1938861086"/>
                    </a:ext>
                  </a:extLst>
                </a:gridCol>
                <a:gridCol w="338538">
                  <a:extLst>
                    <a:ext uri="{9D8B030D-6E8A-4147-A177-3AD203B41FA5}">
                      <a16:colId xmlns:a16="http://schemas.microsoft.com/office/drawing/2014/main" val="1492191848"/>
                    </a:ext>
                  </a:extLst>
                </a:gridCol>
                <a:gridCol w="3382808">
                  <a:extLst>
                    <a:ext uri="{9D8B030D-6E8A-4147-A177-3AD203B41FA5}">
                      <a16:colId xmlns:a16="http://schemas.microsoft.com/office/drawing/2014/main" val="2551396589"/>
                    </a:ext>
                  </a:extLst>
                </a:gridCol>
                <a:gridCol w="181575">
                  <a:extLst>
                    <a:ext uri="{9D8B030D-6E8A-4147-A177-3AD203B41FA5}">
                      <a16:colId xmlns:a16="http://schemas.microsoft.com/office/drawing/2014/main" val="1760834100"/>
                    </a:ext>
                  </a:extLst>
                </a:gridCol>
                <a:gridCol w="818357">
                  <a:extLst>
                    <a:ext uri="{9D8B030D-6E8A-4147-A177-3AD203B41FA5}">
                      <a16:colId xmlns:a16="http://schemas.microsoft.com/office/drawing/2014/main" val="1485853268"/>
                    </a:ext>
                  </a:extLst>
                </a:gridCol>
                <a:gridCol w="2633682">
                  <a:extLst>
                    <a:ext uri="{9D8B030D-6E8A-4147-A177-3AD203B41FA5}">
                      <a16:colId xmlns:a16="http://schemas.microsoft.com/office/drawing/2014/main" val="1534293789"/>
                    </a:ext>
                  </a:extLst>
                </a:gridCol>
                <a:gridCol w="88913">
                  <a:extLst>
                    <a:ext uri="{9D8B030D-6E8A-4147-A177-3AD203B41FA5}">
                      <a16:colId xmlns:a16="http://schemas.microsoft.com/office/drawing/2014/main" val="2016665912"/>
                    </a:ext>
                  </a:extLst>
                </a:gridCol>
                <a:gridCol w="542945">
                  <a:extLst>
                    <a:ext uri="{9D8B030D-6E8A-4147-A177-3AD203B41FA5}">
                      <a16:colId xmlns:a16="http://schemas.microsoft.com/office/drawing/2014/main" val="3776926379"/>
                    </a:ext>
                  </a:extLst>
                </a:gridCol>
                <a:gridCol w="378108">
                  <a:extLst>
                    <a:ext uri="{9D8B030D-6E8A-4147-A177-3AD203B41FA5}">
                      <a16:colId xmlns:a16="http://schemas.microsoft.com/office/drawing/2014/main" val="769655209"/>
                    </a:ext>
                  </a:extLst>
                </a:gridCol>
                <a:gridCol w="2816622">
                  <a:extLst>
                    <a:ext uri="{9D8B030D-6E8A-4147-A177-3AD203B41FA5}">
                      <a16:colId xmlns:a16="http://schemas.microsoft.com/office/drawing/2014/main" val="2594024773"/>
                    </a:ext>
                  </a:extLst>
                </a:gridCol>
              </a:tblGrid>
              <a:tr h="118222">
                <a:tc gridSpan="6">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データセット関係</a:t>
                      </a:r>
                      <a:endParaRPr lang="en-US" sz="700" b="1" i="0" u="none" strike="noStrike" dirty="0">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配信関係</a:t>
                      </a:r>
                      <a:endParaRPr lang="en-US" sz="700" b="1" i="0" u="none" strike="noStrike" dirty="0">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kumimoji="1" lang="ja-JP" altLang="en-US"/>
                    </a:p>
                  </a:txBody>
                  <a:tcPr/>
                </a:tc>
                <a:tc hMerge="1">
                  <a:txBody>
                    <a:bodyPr/>
                    <a:lstStyle/>
                    <a:p>
                      <a:pPr algn="ctr" fontAlgn="ctr"/>
                      <a:endParaRPr 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813678309"/>
                  </a:ext>
                </a:extLst>
              </a:tr>
              <a:tr h="118222">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r"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r"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r"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1442447"/>
                  </a:ext>
                </a:extLst>
              </a:tr>
              <a:tr h="121790">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データセット （</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a:solidFill>
                            <a:srgbClr val="FFFFFF"/>
                          </a:solidFill>
                          <a:effectLst/>
                          <a:latin typeface="Meiryo UI" panose="020B0604030504040204" pitchFamily="50" charset="-128"/>
                          <a:ea typeface="Meiryo UI" panose="020B0604030504040204" pitchFamily="50" charset="-128"/>
                        </a:rPr>
                        <a:t>データ利用条件（</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700" b="1" i="0" u="none" strike="noStrike">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900CC"/>
                    </a:solidFill>
                  </a:tcPr>
                </a:tc>
                <a:tc h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配信　　（</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W3C</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　</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DCAT</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99487848"/>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契約形態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73191922"/>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zh-TW" altLang="en-US" sz="700" b="0" i="0" u="none" strike="noStrike">
                          <a:solidFill>
                            <a:srgbClr val="000000"/>
                          </a:solidFill>
                          <a:effectLst/>
                          <a:latin typeface="Meiryo UI" panose="020B0604030504040204" pitchFamily="50" charset="-128"/>
                          <a:ea typeface="Meiryo UI" panose="020B0604030504040204" pitchFamily="50" charset="-128"/>
                        </a:rPr>
                        <a:t>秘密保持義務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95993983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利用用途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633910794"/>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開示範囲</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97695077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データ活用地域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41542301"/>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11060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13060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利用に関する注意事項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21060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3500210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11070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13070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パーソナルデータの類別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21070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045588402"/>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11080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データセットの公開者（説明）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13080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データの有効期間</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21080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97466558"/>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11090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13090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利用ライセンスの期限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21090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48509792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11100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データセットの作成者（説明）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13100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有償無償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21100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配信の情報提供ページ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配信の情報提供ページ</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825370571"/>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11110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chemeClr val="tx1"/>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13110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販売情報</a:t>
                      </a:r>
                      <a:r>
                        <a:rPr lang="en-US" sz="700" b="0" i="0" u="none" strike="noStrike" dirty="0">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21120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配信のダウンロード</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39248869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価格帯</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21130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252734575"/>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識別子</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データ販売に関わる特記事項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21140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6553567"/>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明示された保証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21150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717055423"/>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データセットの対象地域（説明）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13150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準拠法の対象国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21160</a:t>
                      </a: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72621916"/>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11160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21170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8087135"/>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11170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21180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配信に関する権利情報</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99838024"/>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11180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21190</a:t>
                      </a: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1074557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11190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21200</a:t>
                      </a: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075093654"/>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11200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21210</a:t>
                      </a: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配信が準拠する標準</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603155392"/>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11210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データセットの窓口（説明）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配信が準拠する標準</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endParaRPr lang="ja-JP" altLang="en-US"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5128906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chemeClr val="tx1"/>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93984588"/>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データセットの説明ページ</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データセットのデータ情報（</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配信のデータ情報（</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30467028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12010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語彙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22010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658134654"/>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11250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12020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用語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22020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36482276"/>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11260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22030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en-US"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en-US" sz="7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85011375"/>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11270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22040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en-US" altLang="ja-JP"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308477642"/>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11280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22050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en-US"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en-US" sz="7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257675813"/>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11290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22060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en-US" altLang="ja-JP"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16801496"/>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11300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データセットに関する権利情報</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696739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11310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CADDE</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コネクタ制御</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詳細検索に必要な項目</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8F00"/>
                    </a:solidFill>
                  </a:tcPr>
                </a:tc>
                <a:tc h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CADDE</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コネクタ制御</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データ取得に必要な項目</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8F00"/>
                    </a:solidFill>
                  </a:tcPr>
                </a:tc>
                <a:tc hMerge="1">
                  <a:txBody>
                    <a:bodyPr/>
                    <a:lstStyle/>
                    <a:p>
                      <a:endParaRPr kumimoji="1" lang="ja-JP" altLang="en-US"/>
                    </a:p>
                  </a:txBody>
                  <a:tcPr/>
                </a:tc>
                <a:tc hMerge="1">
                  <a:txBody>
                    <a:bodyPr/>
                    <a:lstStyle/>
                    <a:p>
                      <a:pPr algn="ctr" fontAlgn="ctr"/>
                      <a:endParaRPr lang="en-US" altLang="ja-JP"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143608110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11320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データセットが準拠する標準</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14010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提供者</a:t>
                      </a:r>
                      <a:r>
                        <a:rPr lang="en-US" sz="7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23010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642363381"/>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14020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詳細検索用データセット</a:t>
                      </a: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endParaRPr lang="ja-JP" altLang="en-US" sz="7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23020</a:t>
                      </a: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30209761"/>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23030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150947605"/>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23040 </a:t>
                      </a:r>
                      <a:endParaRPr lang="en-US" altLang="ja-JP" sz="7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800" b="0" i="0" u="none" strike="noStrike">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7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077943868"/>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98734204"/>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3">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データサービス （</a:t>
                      </a:r>
                      <a:r>
                        <a:rPr lang="en-US" altLang="ja-JP" sz="70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7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5911"/>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1911198799"/>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24010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5975745"/>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24020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データサービスのエンドポイント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a:t>
                      </a: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70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1845780"/>
                  </a:ext>
                </a:extLst>
              </a:tr>
              <a:tr h="118222">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ctr" fontAlgn="ctr"/>
                      <a:r>
                        <a:rPr lang="en-US" altLang="ja-JP" sz="700" b="0" i="0" u="none" strike="noStrike" dirty="0">
                          <a:solidFill>
                            <a:schemeClr val="tx1"/>
                          </a:solidFill>
                          <a:effectLst/>
                          <a:latin typeface="Meiryo UI" panose="020B0604030504040204" pitchFamily="50" charset="-128"/>
                          <a:ea typeface="Meiryo UI" panose="020B0604030504040204" pitchFamily="50" charset="-128"/>
                        </a:rPr>
                        <a:t>24030</a:t>
                      </a:r>
                      <a:r>
                        <a:rPr lang="en-US" altLang="ja-JP" sz="7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kumimoji="1" sz="1800" kern="1200">
                          <a:solidFill>
                            <a:schemeClr val="tx1"/>
                          </a:solidFill>
                          <a:latin typeface="Calibri" panose="020F0502020204030204"/>
                        </a:defRPr>
                      </a:lvl1pPr>
                      <a:lvl2pPr marL="457200" algn="l" defTabSz="914400" rtl="0" eaLnBrk="1" latinLnBrk="0" hangingPunct="1">
                        <a:defRPr kumimoji="1" sz="1800" kern="1200">
                          <a:solidFill>
                            <a:schemeClr val="tx1"/>
                          </a:solidFill>
                          <a:latin typeface="Calibri" panose="020F0502020204030204"/>
                        </a:defRPr>
                      </a:lvl2pPr>
                      <a:lvl3pPr marL="914400" algn="l" defTabSz="914400" rtl="0" eaLnBrk="1" latinLnBrk="0" hangingPunct="1">
                        <a:defRPr kumimoji="1" sz="1800" kern="1200">
                          <a:solidFill>
                            <a:schemeClr val="tx1"/>
                          </a:solidFill>
                          <a:latin typeface="Calibri" panose="020F0502020204030204"/>
                        </a:defRPr>
                      </a:lvl3pPr>
                      <a:lvl4pPr marL="1371600" algn="l" defTabSz="914400" rtl="0" eaLnBrk="1" latinLnBrk="0" hangingPunct="1">
                        <a:defRPr kumimoji="1" sz="1800" kern="1200">
                          <a:solidFill>
                            <a:schemeClr val="tx1"/>
                          </a:solidFill>
                          <a:latin typeface="Calibri" panose="020F0502020204030204"/>
                        </a:defRPr>
                      </a:lvl4pPr>
                      <a:lvl5pPr marL="1828800" algn="l" defTabSz="914400" rtl="0" eaLnBrk="1" latinLnBrk="0" hangingPunct="1">
                        <a:defRPr kumimoji="1" sz="1800" kern="1200">
                          <a:solidFill>
                            <a:schemeClr val="tx1"/>
                          </a:solidFill>
                          <a:latin typeface="Calibri" panose="020F0502020204030204"/>
                        </a:defRPr>
                      </a:lvl5pPr>
                      <a:lvl6pPr marL="2286000" algn="l" defTabSz="914400" rtl="0" eaLnBrk="1" latinLnBrk="0" hangingPunct="1">
                        <a:defRPr kumimoji="1" sz="1800" kern="1200">
                          <a:solidFill>
                            <a:schemeClr val="tx1"/>
                          </a:solidFill>
                          <a:latin typeface="Calibri" panose="020F0502020204030204"/>
                        </a:defRPr>
                      </a:lvl6pPr>
                      <a:lvl7pPr marL="2743200" algn="l" defTabSz="914400" rtl="0" eaLnBrk="1" latinLnBrk="0" hangingPunct="1">
                        <a:defRPr kumimoji="1" sz="1800" kern="1200">
                          <a:solidFill>
                            <a:schemeClr val="tx1"/>
                          </a:solidFill>
                          <a:latin typeface="Calibri" panose="020F0502020204030204"/>
                        </a:defRPr>
                      </a:lvl7pPr>
                      <a:lvl8pPr marL="3200400" algn="l" defTabSz="914400" rtl="0" eaLnBrk="1" latinLnBrk="0" hangingPunct="1">
                        <a:defRPr kumimoji="1" sz="1800" kern="1200">
                          <a:solidFill>
                            <a:schemeClr val="tx1"/>
                          </a:solidFill>
                          <a:latin typeface="Calibri" panose="020F0502020204030204"/>
                        </a:defRPr>
                      </a:lvl8pPr>
                      <a:lvl9pPr marL="3657600" algn="l" defTabSz="914400" rtl="0" eaLnBrk="1" latinLnBrk="0" hangingPunct="1">
                        <a:defRPr kumimoji="1" sz="1800" kern="1200">
                          <a:solidFill>
                            <a:schemeClr val="tx1"/>
                          </a:solidFill>
                          <a:latin typeface="Calibri" panose="020F0502020204030204"/>
                        </a:defRPr>
                      </a:lvl9pPr>
                    </a:lstStyle>
                    <a:p>
                      <a:pPr algn="l" fontAlgn="ctr"/>
                      <a:r>
                        <a:rPr lang="ja-JP" altLang="en-US" sz="7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3887671"/>
                  </a:ext>
                </a:extLst>
              </a:tr>
            </a:tbl>
          </a:graphicData>
        </a:graphic>
      </p:graphicFrame>
      <p:sp>
        <p:nvSpPr>
          <p:cNvPr id="4" name="正方形/長方形 3">
            <a:extLst>
              <a:ext uri="{FF2B5EF4-FFF2-40B4-BE49-F238E27FC236}">
                <a16:creationId xmlns:a16="http://schemas.microsoft.com/office/drawing/2014/main" id="{B6837268-9474-4E7E-8B5E-C6140500CAF4}"/>
              </a:ext>
            </a:extLst>
          </p:cNvPr>
          <p:cNvSpPr/>
          <p:nvPr/>
        </p:nvSpPr>
        <p:spPr>
          <a:xfrm>
            <a:off x="227013" y="675928"/>
            <a:ext cx="11724494" cy="83099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産学官の異なる形式のデータカタログを共通化し、横断検索システムやコネクタを通じたデータ提供</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取得に向けたデータカタログ項目の仕様として、</a:t>
            </a:r>
            <a:r>
              <a:rPr lang="en-US" altLang="ja-JP" sz="1600" dirty="0">
                <a:solidFill>
                  <a:schemeClr val="bg1"/>
                </a:solidFill>
                <a:latin typeface="Meiryo UI" panose="020B0604030504040204" pitchFamily="50" charset="-128"/>
                <a:ea typeface="Meiryo UI" panose="020B0604030504040204" pitchFamily="50" charset="-128"/>
              </a:rPr>
              <a:t>CADDE 4.0 </a:t>
            </a:r>
            <a:r>
              <a:rPr lang="ja-JP" altLang="en-US" sz="1600" dirty="0">
                <a:solidFill>
                  <a:schemeClr val="bg1"/>
                </a:solidFill>
                <a:latin typeface="Meiryo UI" panose="020B0604030504040204" pitchFamily="50" charset="-128"/>
                <a:ea typeface="Meiryo UI" panose="020B0604030504040204" pitchFamily="50" charset="-128"/>
              </a:rPr>
              <a:t>データカタログ項目仕様を策定しました。</a:t>
            </a:r>
          </a:p>
          <a:p>
            <a:pPr marL="285750" indent="-285750">
              <a:lnSpc>
                <a:spcPct val="100000"/>
              </a:lnSpc>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CADDE 4.0</a:t>
            </a:r>
            <a:r>
              <a:rPr lang="ja-JP" altLang="en-US" sz="1600" dirty="0">
                <a:solidFill>
                  <a:schemeClr val="bg1"/>
                </a:solidFill>
                <a:latin typeface="Meiryo UI" panose="020B0604030504040204" pitchFamily="50" charset="-128"/>
                <a:ea typeface="Meiryo UI" panose="020B0604030504040204" pitchFamily="50" charset="-128"/>
              </a:rPr>
              <a:t>データカタログ項目仕様は、国際標準の</a:t>
            </a:r>
            <a:r>
              <a:rPr lang="en-US" altLang="ja-JP" sz="1600" dirty="0">
                <a:solidFill>
                  <a:schemeClr val="bg1"/>
                </a:solidFill>
                <a:latin typeface="Meiryo UI" panose="020B0604030504040204" pitchFamily="50" charset="-128"/>
                <a:ea typeface="Meiryo UI" panose="020B0604030504040204" pitchFamily="50" charset="-128"/>
              </a:rPr>
              <a:t>W3C DCAT</a:t>
            </a:r>
            <a:r>
              <a:rPr lang="ja-JP" altLang="en-US" sz="1600" dirty="0">
                <a:solidFill>
                  <a:schemeClr val="bg1"/>
                </a:solidFill>
                <a:latin typeface="Meiryo UI" panose="020B0604030504040204" pitchFamily="50" charset="-128"/>
                <a:ea typeface="Meiryo UI" panose="020B0604030504040204" pitchFamily="50" charset="-128"/>
              </a:rPr>
              <a:t>やデータ社会推進協議会</a:t>
            </a:r>
            <a:r>
              <a:rPr lang="en-US" altLang="ja-JP" sz="1600" dirty="0">
                <a:solidFill>
                  <a:schemeClr val="bg1"/>
                </a:solidFill>
                <a:latin typeface="Meiryo UI" panose="020B0604030504040204" pitchFamily="50" charset="-128"/>
                <a:ea typeface="Meiryo UI" panose="020B0604030504040204" pitchFamily="50" charset="-128"/>
              </a:rPr>
              <a:t>(DSA)</a:t>
            </a:r>
            <a:r>
              <a:rPr lang="ja-JP" altLang="en-US" sz="1600" dirty="0">
                <a:solidFill>
                  <a:schemeClr val="bg1"/>
                </a:solidFill>
                <a:latin typeface="Meiryo UI" panose="020B0604030504040204" pitchFamily="50" charset="-128"/>
                <a:ea typeface="Meiryo UI" panose="020B0604030504040204" pitchFamily="50" charset="-128"/>
              </a:rPr>
              <a:t>が定めたカタログ項目を基に策定しました。</a:t>
            </a:r>
          </a:p>
        </p:txBody>
      </p:sp>
      <p:sp>
        <p:nvSpPr>
          <p:cNvPr id="9" name="テキスト プレースホルダー 1">
            <a:extLst>
              <a:ext uri="{FF2B5EF4-FFF2-40B4-BE49-F238E27FC236}">
                <a16:creationId xmlns:a16="http://schemas.microsoft.com/office/drawing/2014/main" id="{2853C341-3AA5-4A97-A6E2-8EFE8683F320}"/>
              </a:ext>
            </a:extLst>
          </p:cNvPr>
          <p:cNvSpPr txBox="1">
            <a:spLocks/>
          </p:cNvSpPr>
          <p:nvPr/>
        </p:nvSpPr>
        <p:spPr>
          <a:xfrm>
            <a:off x="129156" y="157775"/>
            <a:ext cx="11724494" cy="464472"/>
          </a:xfrm>
          <a:prstGeom prst="rect">
            <a:avLst/>
          </a:prstGeom>
        </p:spPr>
        <p:txBody>
          <a:bodyPr vert="horz" wrap="none" lIns="91440" tIns="45720" rIns="91440" bIns="45720" rtlCol="0">
            <a:normAutofit/>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r>
              <a:rPr lang="en-US" altLang="ja-JP" sz="1800" dirty="0"/>
              <a:t>2.1. </a:t>
            </a:r>
            <a:r>
              <a:rPr lang="ja-JP" altLang="en-US" sz="1800" dirty="0"/>
              <a:t>データカタログの概念と</a:t>
            </a:r>
            <a:r>
              <a:rPr lang="en-US" altLang="ja-JP" sz="1800" dirty="0"/>
              <a:t>CADDE 4.0</a:t>
            </a:r>
            <a:r>
              <a:rPr lang="ja-JP" altLang="en-US" sz="1800" dirty="0"/>
              <a:t>データカタログ項目仕様 　</a:t>
            </a:r>
            <a:r>
              <a:rPr lang="en-US" altLang="ja-JP" sz="1800" dirty="0"/>
              <a:t>(3) CADDE 4.0</a:t>
            </a:r>
            <a:r>
              <a:rPr lang="ja-JP" altLang="en-US" sz="1800" dirty="0"/>
              <a:t>データカタログ項目仕様</a:t>
            </a:r>
          </a:p>
        </p:txBody>
      </p:sp>
      <p:sp>
        <p:nvSpPr>
          <p:cNvPr id="13" name="正方形/長方形 12">
            <a:extLst>
              <a:ext uri="{FF2B5EF4-FFF2-40B4-BE49-F238E27FC236}">
                <a16:creationId xmlns:a16="http://schemas.microsoft.com/office/drawing/2014/main" id="{3EFFC058-1663-409C-A771-EDCBD6BB9204}"/>
              </a:ext>
            </a:extLst>
          </p:cNvPr>
          <p:cNvSpPr/>
          <p:nvPr/>
        </p:nvSpPr>
        <p:spPr>
          <a:xfrm>
            <a:off x="129156" y="6042269"/>
            <a:ext cx="10231130" cy="859367"/>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a:latin typeface="Meiryo UI" panose="020B0604030504040204" pitchFamily="50" charset="-128"/>
                <a:ea typeface="Meiryo UI" panose="020B0604030504040204" pitchFamily="50" charset="-128"/>
              </a:rPr>
              <a:t>参照仕様：</a:t>
            </a:r>
            <a:r>
              <a:rPr lang="en-US" altLang="ja-JP" sz="1000">
                <a:latin typeface="Meiryo UI" panose="020B0604030504040204" pitchFamily="50" charset="-128"/>
                <a:ea typeface="Meiryo UI" panose="020B0604030504040204" pitchFamily="50" charset="-128"/>
              </a:rPr>
              <a:t>Data Catalog Vocabulary (DCAT) - Version 2</a:t>
            </a:r>
            <a:r>
              <a:rPr lang="ja-JP" altLang="en-US" sz="1000">
                <a:latin typeface="Meiryo UI" panose="020B0604030504040204" pitchFamily="50" charset="-128"/>
                <a:ea typeface="Meiryo UI" panose="020B0604030504040204" pitchFamily="50" charset="-128"/>
              </a:rPr>
              <a:t>： </a:t>
            </a:r>
            <a:r>
              <a:rPr lang="en-US" altLang="ja-JP" sz="1000">
                <a:latin typeface="Meiryo UI" panose="020B0604030504040204" pitchFamily="50" charset="-128"/>
                <a:ea typeface="Meiryo UI" panose="020B0604030504040204" pitchFamily="50" charset="-128"/>
              </a:rPr>
              <a:t>https://www.w3.org/TR/vocab-dcat-2/</a:t>
            </a:r>
          </a:p>
          <a:p>
            <a:r>
              <a:rPr lang="ja-JP" altLang="en-US" sz="1000">
                <a:latin typeface="Meiryo UI" panose="020B0604030504040204" pitchFamily="50" charset="-128"/>
                <a:ea typeface="Meiryo UI" panose="020B0604030504040204" pitchFamily="50" charset="-128"/>
              </a:rPr>
              <a:t>参照仕様：データ社会推進協議会（</a:t>
            </a:r>
            <a:r>
              <a:rPr lang="en-US" altLang="ja-JP" sz="1000">
                <a:latin typeface="Meiryo UI" panose="020B0604030504040204" pitchFamily="50" charset="-128"/>
                <a:ea typeface="Meiryo UI" panose="020B0604030504040204" pitchFamily="50" charset="-128"/>
              </a:rPr>
              <a:t>DSA)</a:t>
            </a:r>
            <a:r>
              <a:rPr lang="ja-JP" altLang="en-US" sz="1000">
                <a:latin typeface="Meiryo UI" panose="020B0604030504040204" pitchFamily="50" charset="-128"/>
                <a:ea typeface="Meiryo UI" panose="020B0604030504040204" pitchFamily="50" charset="-128"/>
              </a:rPr>
              <a:t>　　</a:t>
            </a:r>
            <a:br>
              <a:rPr lang="en-US" altLang="ja-JP" sz="1000">
                <a:latin typeface="Meiryo UI" panose="020B0604030504040204" pitchFamily="50" charset="-128"/>
                <a:ea typeface="Meiryo UI" panose="020B0604030504040204" pitchFamily="50" charset="-128"/>
              </a:rPr>
            </a:br>
            <a:r>
              <a:rPr lang="en-US" altLang="ja-JP" sz="1000">
                <a:latin typeface="Meiryo UI" panose="020B0604030504040204" pitchFamily="50" charset="-128"/>
                <a:ea typeface="Meiryo UI" panose="020B0604030504040204" pitchFamily="50" charset="-128"/>
              </a:rPr>
              <a:t>               </a:t>
            </a:r>
            <a:r>
              <a:rPr lang="ja-JP" altLang="en-US" sz="1000">
                <a:latin typeface="Meiryo UI" panose="020B0604030504040204" pitchFamily="50" charset="-128"/>
                <a:ea typeface="Meiryo UI" panose="020B0604030504040204" pitchFamily="50" charset="-128"/>
              </a:rPr>
              <a:t>データカタログ作成ガイドライン</a:t>
            </a:r>
            <a:r>
              <a:rPr lang="en-US" altLang="ja-JP" sz="1000">
                <a:latin typeface="Meiryo UI" panose="020B0604030504040204" pitchFamily="50" charset="-128"/>
                <a:ea typeface="Meiryo UI" panose="020B0604030504040204" pitchFamily="50" charset="-128"/>
              </a:rPr>
              <a:t>V2.1 : https://data-society-alliance.org/survey-research/datacatalogguideline/</a:t>
            </a:r>
          </a:p>
        </p:txBody>
      </p:sp>
      <p:sp>
        <p:nvSpPr>
          <p:cNvPr id="7" name="正方形/長方形 6">
            <a:extLst>
              <a:ext uri="{FF2B5EF4-FFF2-40B4-BE49-F238E27FC236}">
                <a16:creationId xmlns:a16="http://schemas.microsoft.com/office/drawing/2014/main" id="{1B869292-93D8-47FF-BD82-CC8EC4EF1ECC}"/>
              </a:ext>
            </a:extLst>
          </p:cNvPr>
          <p:cNvSpPr/>
          <p:nvPr/>
        </p:nvSpPr>
        <p:spPr>
          <a:xfrm>
            <a:off x="10997076" y="39721"/>
            <a:ext cx="954434"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a:t>
            </a:r>
            <a:endParaRPr kumimoji="0" lang="en-US" altLang="ja-JP"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すべての方</a:t>
            </a:r>
          </a:p>
        </p:txBody>
      </p:sp>
    </p:spTree>
    <p:extLst>
      <p:ext uri="{BB962C8B-B14F-4D97-AF65-F5344CB8AC3E}">
        <p14:creationId xmlns:p14="http://schemas.microsoft.com/office/powerpoint/2010/main" val="2561548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産学官の異なる形式の</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データカタログを共通化</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し、分野をまたがったデータ提供</a:t>
            </a:r>
            <a:r>
              <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取得に向けた</a:t>
            </a:r>
            <a:r>
              <a:rPr kumimoji="1" lang="ja-JP" altLang="en-US" sz="1600" b="1" i="0" u="none" strike="noStrike" kern="12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a:t>
            </a:r>
            <a:r>
              <a:rPr kumimoji="1" lang="en-US" altLang="ja-JP" sz="1600" b="1" i="0" u="none" strike="noStrike" kern="12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CADDE 4.0 </a:t>
            </a:r>
            <a:r>
              <a:rPr kumimoji="1" lang="ja-JP" altLang="en-US" sz="1600" b="1" i="0" u="none" strike="noStrike" kern="12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データカタログ項目仕様」</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を策定しました。</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データ流通に必要な</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データ利用条件</a:t>
            </a:r>
            <a:r>
              <a:rPr kumimoji="1" lang="en-US" altLang="ja-JP"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ライセンスのサマリ項目表記</a:t>
            </a:r>
            <a:r>
              <a:rPr kumimoji="1" lang="en-US" altLang="ja-JP"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項目</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を国際標準の</a:t>
            </a:r>
            <a:r>
              <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W3C DCAT</a:t>
            </a:r>
            <a:r>
              <a:rPr kumimoji="1" lang="ja-JP" altLang="en-US" sz="1600" dirty="0">
                <a:solidFill>
                  <a:prstClr val="white"/>
                </a:solidFill>
                <a:latin typeface="Meiryo UI" panose="020B0604030504040204" pitchFamily="50" charset="-128"/>
                <a:ea typeface="Meiryo UI" panose="020B0604030504040204" pitchFamily="50" charset="-128"/>
              </a:rPr>
              <a:t>に対して</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拡張しています。</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本仕様に対応した</a:t>
            </a:r>
            <a:r>
              <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CKAN</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用</a:t>
            </a:r>
            <a:r>
              <a:rPr kumimoji="1" lang="ja-JP" altLang="en-US" sz="1600" b="1" i="0" u="none" strike="noStrike" kern="120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「データカタログ作成ツール」</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を開発しました。</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多数のデータカタログ項目を効率的に入力可能</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です</a:t>
            </a:r>
            <a:r>
              <a:rPr kumimoji="1" lang="ja-JP" altLang="en-US" sz="16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4" name="角丸四角形 13">
            <a:extLst>
              <a:ext uri="{FF2B5EF4-FFF2-40B4-BE49-F238E27FC236}">
                <a16:creationId xmlns:a16="http://schemas.microsoft.com/office/drawing/2014/main" id="{51149023-90B2-47BB-94F8-90BE27A74378}"/>
              </a:ext>
            </a:extLst>
          </p:cNvPr>
          <p:cNvSpPr/>
          <p:nvPr/>
        </p:nvSpPr>
        <p:spPr>
          <a:xfrm>
            <a:off x="7769085" y="2147938"/>
            <a:ext cx="3486861" cy="38858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データ提供者</a:t>
            </a:r>
          </a:p>
        </p:txBody>
      </p:sp>
      <p:grpSp>
        <p:nvGrpSpPr>
          <p:cNvPr id="5" name="グループ化 4">
            <a:extLst>
              <a:ext uri="{FF2B5EF4-FFF2-40B4-BE49-F238E27FC236}">
                <a16:creationId xmlns:a16="http://schemas.microsoft.com/office/drawing/2014/main" id="{C2994C10-2BB5-4039-A69D-22CC00549279}"/>
              </a:ext>
            </a:extLst>
          </p:cNvPr>
          <p:cNvGrpSpPr/>
          <p:nvPr/>
        </p:nvGrpSpPr>
        <p:grpSpPr>
          <a:xfrm>
            <a:off x="7769085" y="2689357"/>
            <a:ext cx="3486861" cy="591464"/>
            <a:chOff x="3170376" y="3713257"/>
            <a:chExt cx="1206560" cy="495552"/>
          </a:xfrm>
        </p:grpSpPr>
        <p:sp>
          <p:nvSpPr>
            <p:cNvPr id="6" name="ホームベース 104">
              <a:extLst>
                <a:ext uri="{FF2B5EF4-FFF2-40B4-BE49-F238E27FC236}">
                  <a16:creationId xmlns:a16="http://schemas.microsoft.com/office/drawing/2014/main" id="{294AA4DA-A1EF-4A63-AC8E-9DA2A74F794E}"/>
                </a:ext>
              </a:extLst>
            </p:cNvPr>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正方形/長方形 6">
              <a:extLst>
                <a:ext uri="{FF2B5EF4-FFF2-40B4-BE49-F238E27FC236}">
                  <a16:creationId xmlns:a16="http://schemas.microsoft.com/office/drawing/2014/main" id="{01BC2B26-FCAD-4456-8C7A-8B730D02C00D}"/>
                </a:ext>
              </a:extLst>
            </p:cNvPr>
            <p:cNvSpPr/>
            <p:nvPr/>
          </p:nvSpPr>
          <p:spPr>
            <a:xfrm>
              <a:off x="3170376" y="3713257"/>
              <a:ext cx="1206560" cy="48994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提供するデータ</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の準備</a:t>
              </a:r>
            </a:p>
          </p:txBody>
        </p:sp>
      </p:grpSp>
      <p:grpSp>
        <p:nvGrpSpPr>
          <p:cNvPr id="8" name="グループ化 7">
            <a:extLst>
              <a:ext uri="{FF2B5EF4-FFF2-40B4-BE49-F238E27FC236}">
                <a16:creationId xmlns:a16="http://schemas.microsoft.com/office/drawing/2014/main" id="{6A581EE6-1E0D-4D07-BC71-E04ECA25F0B4}"/>
              </a:ext>
            </a:extLst>
          </p:cNvPr>
          <p:cNvGrpSpPr/>
          <p:nvPr/>
        </p:nvGrpSpPr>
        <p:grpSpPr>
          <a:xfrm>
            <a:off x="7755636" y="3320611"/>
            <a:ext cx="3500311" cy="1085785"/>
            <a:chOff x="3165722" y="3742759"/>
            <a:chExt cx="1211214" cy="804811"/>
          </a:xfrm>
        </p:grpSpPr>
        <p:sp>
          <p:nvSpPr>
            <p:cNvPr id="9" name="ホームベース 102">
              <a:extLst>
                <a:ext uri="{FF2B5EF4-FFF2-40B4-BE49-F238E27FC236}">
                  <a16:creationId xmlns:a16="http://schemas.microsoft.com/office/drawing/2014/main" id="{F95D14F9-E5CC-4035-B231-85EE47210416}"/>
                </a:ext>
              </a:extLst>
            </p:cNvPr>
            <p:cNvSpPr/>
            <p:nvPr/>
          </p:nvSpPr>
          <p:spPr>
            <a:xfrm rot="5400000">
              <a:off x="3371250" y="3541885"/>
              <a:ext cx="804811"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正方形/長方形 9">
              <a:extLst>
                <a:ext uri="{FF2B5EF4-FFF2-40B4-BE49-F238E27FC236}">
                  <a16:creationId xmlns:a16="http://schemas.microsoft.com/office/drawing/2014/main" id="{82A415A6-1C3C-4246-A8C0-909414D5A34C}"/>
                </a:ext>
              </a:extLst>
            </p:cNvPr>
            <p:cNvSpPr/>
            <p:nvPr/>
          </p:nvSpPr>
          <p:spPr>
            <a:xfrm>
              <a:off x="3165722" y="3821025"/>
              <a:ext cx="1206560" cy="6159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データのカタログ作成検討</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メタデータ、ライセンス概要、</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配布方法等</a:t>
              </a:r>
              <a:r>
                <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pSp>
        <p:nvGrpSpPr>
          <p:cNvPr id="11" name="グループ化 10">
            <a:extLst>
              <a:ext uri="{FF2B5EF4-FFF2-40B4-BE49-F238E27FC236}">
                <a16:creationId xmlns:a16="http://schemas.microsoft.com/office/drawing/2014/main" id="{6E80D67E-2435-43EC-A53D-03E02790C319}"/>
              </a:ext>
            </a:extLst>
          </p:cNvPr>
          <p:cNvGrpSpPr/>
          <p:nvPr/>
        </p:nvGrpSpPr>
        <p:grpSpPr>
          <a:xfrm>
            <a:off x="7820473" y="6047833"/>
            <a:ext cx="3416454" cy="633129"/>
            <a:chOff x="3170375" y="3725366"/>
            <a:chExt cx="1182197" cy="553979"/>
          </a:xfrm>
        </p:grpSpPr>
        <p:sp>
          <p:nvSpPr>
            <p:cNvPr id="12" name="ホームベース 96">
              <a:extLst>
                <a:ext uri="{FF2B5EF4-FFF2-40B4-BE49-F238E27FC236}">
                  <a16:creationId xmlns:a16="http://schemas.microsoft.com/office/drawing/2014/main" id="{48378F6F-FA06-4A9F-826B-A5868CE6054F}"/>
                </a:ext>
              </a:extLst>
            </p:cNvPr>
            <p:cNvSpPr/>
            <p:nvPr/>
          </p:nvSpPr>
          <p:spPr>
            <a:xfrm rot="5400000">
              <a:off x="3484484" y="3411257"/>
              <a:ext cx="553979" cy="1182197"/>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a:extLst>
                <a:ext uri="{FF2B5EF4-FFF2-40B4-BE49-F238E27FC236}">
                  <a16:creationId xmlns:a16="http://schemas.microsoft.com/office/drawing/2014/main" id="{0BAF0214-F320-49EF-B61C-905E7E5AFE12}"/>
                </a:ext>
              </a:extLst>
            </p:cNvPr>
            <p:cNvSpPr/>
            <p:nvPr/>
          </p:nvSpPr>
          <p:spPr>
            <a:xfrm>
              <a:off x="3170376" y="3821823"/>
              <a:ext cx="1180598" cy="2962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データ提供</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14" name="角丸四角形 20">
            <a:extLst>
              <a:ext uri="{FF2B5EF4-FFF2-40B4-BE49-F238E27FC236}">
                <a16:creationId xmlns:a16="http://schemas.microsoft.com/office/drawing/2014/main" id="{DEA19F21-D53A-499C-AA87-DB17F081D84D}"/>
              </a:ext>
            </a:extLst>
          </p:cNvPr>
          <p:cNvSpPr/>
          <p:nvPr/>
        </p:nvSpPr>
        <p:spPr>
          <a:xfrm>
            <a:off x="1047705" y="2147938"/>
            <a:ext cx="3486860" cy="38858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データ利用者</a:t>
            </a:r>
          </a:p>
        </p:txBody>
      </p:sp>
      <p:grpSp>
        <p:nvGrpSpPr>
          <p:cNvPr id="15" name="グループ化 14">
            <a:extLst>
              <a:ext uri="{FF2B5EF4-FFF2-40B4-BE49-F238E27FC236}">
                <a16:creationId xmlns:a16="http://schemas.microsoft.com/office/drawing/2014/main" id="{113AC9DB-DBA9-4E07-BF92-09620DF9DEED}"/>
              </a:ext>
            </a:extLst>
          </p:cNvPr>
          <p:cNvGrpSpPr/>
          <p:nvPr/>
        </p:nvGrpSpPr>
        <p:grpSpPr>
          <a:xfrm>
            <a:off x="1047704" y="4199590"/>
            <a:ext cx="3497086" cy="898579"/>
            <a:chOff x="3166838" y="3731703"/>
            <a:chExt cx="1210098" cy="502426"/>
          </a:xfrm>
        </p:grpSpPr>
        <p:sp>
          <p:nvSpPr>
            <p:cNvPr id="16" name="ホームベース 94">
              <a:extLst>
                <a:ext uri="{FF2B5EF4-FFF2-40B4-BE49-F238E27FC236}">
                  <a16:creationId xmlns:a16="http://schemas.microsoft.com/office/drawing/2014/main" id="{9E9B7978-69C9-45E0-ACA7-1F731DF5C445}"/>
                </a:ext>
              </a:extLst>
            </p:cNvPr>
            <p:cNvSpPr/>
            <p:nvPr/>
          </p:nvSpPr>
          <p:spPr>
            <a:xfrm rot="5400000">
              <a:off x="3531934" y="3370145"/>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a:extLst>
                <a:ext uri="{FF2B5EF4-FFF2-40B4-BE49-F238E27FC236}">
                  <a16:creationId xmlns:a16="http://schemas.microsoft.com/office/drawing/2014/main" id="{6147D419-0AFC-44AD-95D8-242914A6EF50}"/>
                </a:ext>
              </a:extLst>
            </p:cNvPr>
            <p:cNvSpPr/>
            <p:nvPr/>
          </p:nvSpPr>
          <p:spPr>
            <a:xfrm>
              <a:off x="3166838" y="3800679"/>
              <a:ext cx="1206560" cy="4334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データ活用サービス</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の企画</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pSp>
        <p:nvGrpSpPr>
          <p:cNvPr id="18" name="グループ化 17">
            <a:extLst>
              <a:ext uri="{FF2B5EF4-FFF2-40B4-BE49-F238E27FC236}">
                <a16:creationId xmlns:a16="http://schemas.microsoft.com/office/drawing/2014/main" id="{FB77BC42-AC66-4459-A617-C302604A894B}"/>
              </a:ext>
            </a:extLst>
          </p:cNvPr>
          <p:cNvGrpSpPr/>
          <p:nvPr/>
        </p:nvGrpSpPr>
        <p:grpSpPr>
          <a:xfrm>
            <a:off x="1057924" y="5120331"/>
            <a:ext cx="3486864" cy="892067"/>
            <a:chOff x="3170375" y="3713255"/>
            <a:chExt cx="1206561" cy="927257"/>
          </a:xfrm>
        </p:grpSpPr>
        <p:sp>
          <p:nvSpPr>
            <p:cNvPr id="19" name="ホームベース 92">
              <a:extLst>
                <a:ext uri="{FF2B5EF4-FFF2-40B4-BE49-F238E27FC236}">
                  <a16:creationId xmlns:a16="http://schemas.microsoft.com/office/drawing/2014/main" id="{580E3AF6-92F3-432D-BD17-CBCCDBBA81B6}"/>
                </a:ext>
              </a:extLst>
            </p:cNvPr>
            <p:cNvSpPr/>
            <p:nvPr/>
          </p:nvSpPr>
          <p:spPr>
            <a:xfrm rot="5400000">
              <a:off x="3316082" y="3579659"/>
              <a:ext cx="915146"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正方形/長方形 19">
              <a:extLst>
                <a:ext uri="{FF2B5EF4-FFF2-40B4-BE49-F238E27FC236}">
                  <a16:creationId xmlns:a16="http://schemas.microsoft.com/office/drawing/2014/main" id="{B2DC4D88-2A67-4FE8-8BC3-7B82E9BC6797}"/>
                </a:ext>
              </a:extLst>
            </p:cNvPr>
            <p:cNvSpPr/>
            <p:nvPr/>
          </p:nvSpPr>
          <p:spPr>
            <a:xfrm>
              <a:off x="3170376" y="3713255"/>
              <a:ext cx="1206560" cy="861380"/>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データカタログ横断検索を利用して、</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開発するサービスに必要なデータと</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利用条件を確認</a:t>
              </a:r>
            </a:p>
          </p:txBody>
        </p:sp>
      </p:grpSp>
      <p:sp>
        <p:nvSpPr>
          <p:cNvPr id="21" name="左カーブ矢印 23">
            <a:extLst>
              <a:ext uri="{FF2B5EF4-FFF2-40B4-BE49-F238E27FC236}">
                <a16:creationId xmlns:a16="http://schemas.microsoft.com/office/drawing/2014/main" id="{2C95252F-8139-4DB0-BE6E-5A25B4589418}"/>
              </a:ext>
            </a:extLst>
          </p:cNvPr>
          <p:cNvSpPr/>
          <p:nvPr/>
        </p:nvSpPr>
        <p:spPr>
          <a:xfrm>
            <a:off x="4826048" y="5466084"/>
            <a:ext cx="631788" cy="291442"/>
          </a:xfrm>
          <a:prstGeom prst="curved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22" name="グループ化 21">
            <a:extLst>
              <a:ext uri="{FF2B5EF4-FFF2-40B4-BE49-F238E27FC236}">
                <a16:creationId xmlns:a16="http://schemas.microsoft.com/office/drawing/2014/main" id="{C8BD1832-27FB-4650-943B-1AD737039818}"/>
              </a:ext>
            </a:extLst>
          </p:cNvPr>
          <p:cNvGrpSpPr/>
          <p:nvPr/>
        </p:nvGrpSpPr>
        <p:grpSpPr>
          <a:xfrm>
            <a:off x="1057927" y="6012399"/>
            <a:ext cx="3486861" cy="668558"/>
            <a:chOff x="3170376" y="3713257"/>
            <a:chExt cx="1206560" cy="495552"/>
          </a:xfrm>
        </p:grpSpPr>
        <p:sp>
          <p:nvSpPr>
            <p:cNvPr id="23" name="ホームベース 90">
              <a:extLst>
                <a:ext uri="{FF2B5EF4-FFF2-40B4-BE49-F238E27FC236}">
                  <a16:creationId xmlns:a16="http://schemas.microsoft.com/office/drawing/2014/main" id="{52BF28A2-24A1-40A6-8235-A0ED450AE427}"/>
                </a:ext>
              </a:extLst>
            </p:cNvPr>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4" name="正方形/長方形 23">
              <a:extLst>
                <a:ext uri="{FF2B5EF4-FFF2-40B4-BE49-F238E27FC236}">
                  <a16:creationId xmlns:a16="http://schemas.microsoft.com/office/drawing/2014/main" id="{1054456A-CFB3-4AF7-B4F9-2D96BCEC880E}"/>
                </a:ext>
              </a:extLst>
            </p:cNvPr>
            <p:cNvSpPr/>
            <p:nvPr/>
          </p:nvSpPr>
          <p:spPr>
            <a:xfrm>
              <a:off x="3170376" y="3713257"/>
              <a:ext cx="1206560" cy="4334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データ取得</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サービス開発と提供</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sp>
        <p:nvSpPr>
          <p:cNvPr id="25" name="左カーブ矢印 26">
            <a:extLst>
              <a:ext uri="{FF2B5EF4-FFF2-40B4-BE49-F238E27FC236}">
                <a16:creationId xmlns:a16="http://schemas.microsoft.com/office/drawing/2014/main" id="{DDFEC52B-F9D3-4343-9A10-3572A0E3D3C0}"/>
              </a:ext>
            </a:extLst>
          </p:cNvPr>
          <p:cNvSpPr/>
          <p:nvPr/>
        </p:nvSpPr>
        <p:spPr>
          <a:xfrm>
            <a:off x="4929939" y="6333730"/>
            <a:ext cx="4588710" cy="167772"/>
          </a:xfrm>
          <a:prstGeom prst="curvedLeftArrow">
            <a:avLst>
              <a:gd name="adj1" fmla="val 25000"/>
              <a:gd name="adj2" fmla="val 15559"/>
              <a:gd name="adj3" fmla="val 25000"/>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6" name="カギ線コネクタ 27">
            <a:extLst>
              <a:ext uri="{FF2B5EF4-FFF2-40B4-BE49-F238E27FC236}">
                <a16:creationId xmlns:a16="http://schemas.microsoft.com/office/drawing/2014/main" id="{CA6179E2-752A-4C43-910E-59A8E0C2A967}"/>
              </a:ext>
            </a:extLst>
          </p:cNvPr>
          <p:cNvCxnSpPr>
            <a:endCxn id="9" idx="2"/>
          </p:cNvCxnSpPr>
          <p:nvPr/>
        </p:nvCxnSpPr>
        <p:spPr>
          <a:xfrm rot="16200000" flipH="1">
            <a:off x="6784451" y="2753921"/>
            <a:ext cx="906003" cy="106325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カギ線コネクタ 28">
            <a:extLst>
              <a:ext uri="{FF2B5EF4-FFF2-40B4-BE49-F238E27FC236}">
                <a16:creationId xmlns:a16="http://schemas.microsoft.com/office/drawing/2014/main" id="{7DDE1CF4-7857-4D0A-8A26-05C84D8ED67B}"/>
              </a:ext>
            </a:extLst>
          </p:cNvPr>
          <p:cNvCxnSpPr>
            <a:endCxn id="29" idx="0"/>
          </p:cNvCxnSpPr>
          <p:nvPr/>
        </p:nvCxnSpPr>
        <p:spPr>
          <a:xfrm rot="5400000">
            <a:off x="4677259" y="2667691"/>
            <a:ext cx="909797" cy="117473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8" name="グループ化 27">
            <a:extLst>
              <a:ext uri="{FF2B5EF4-FFF2-40B4-BE49-F238E27FC236}">
                <a16:creationId xmlns:a16="http://schemas.microsoft.com/office/drawing/2014/main" id="{764C3B65-8E7D-4892-82CD-F08F99DD5B3B}"/>
              </a:ext>
            </a:extLst>
          </p:cNvPr>
          <p:cNvGrpSpPr/>
          <p:nvPr/>
        </p:nvGrpSpPr>
        <p:grpSpPr>
          <a:xfrm>
            <a:off x="1057927" y="3442564"/>
            <a:ext cx="3486861" cy="668558"/>
            <a:chOff x="3170376" y="3713257"/>
            <a:chExt cx="1206560" cy="495552"/>
          </a:xfrm>
        </p:grpSpPr>
        <p:sp>
          <p:nvSpPr>
            <p:cNvPr id="29" name="ホームベース 88">
              <a:extLst>
                <a:ext uri="{FF2B5EF4-FFF2-40B4-BE49-F238E27FC236}">
                  <a16:creationId xmlns:a16="http://schemas.microsoft.com/office/drawing/2014/main" id="{56526370-AA7E-4C43-88ED-447270A09967}"/>
                </a:ext>
              </a:extLst>
            </p:cNvPr>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0" name="正方形/長方形 29">
              <a:extLst>
                <a:ext uri="{FF2B5EF4-FFF2-40B4-BE49-F238E27FC236}">
                  <a16:creationId xmlns:a16="http://schemas.microsoft.com/office/drawing/2014/main" id="{DBA92D4A-205B-4815-968B-6BFB32A7546B}"/>
                </a:ext>
              </a:extLst>
            </p:cNvPr>
            <p:cNvSpPr/>
            <p:nvPr/>
          </p:nvSpPr>
          <p:spPr>
            <a:xfrm>
              <a:off x="3170376" y="3713257"/>
              <a:ext cx="1206560" cy="4334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データと</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データカタログの理解</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cxnSp>
        <p:nvCxnSpPr>
          <p:cNvPr id="31" name="直線矢印コネクタ 30">
            <a:extLst>
              <a:ext uri="{FF2B5EF4-FFF2-40B4-BE49-F238E27FC236}">
                <a16:creationId xmlns:a16="http://schemas.microsoft.com/office/drawing/2014/main" id="{4C537EE6-3EFF-412D-9781-48A03F303121}"/>
              </a:ext>
            </a:extLst>
          </p:cNvPr>
          <p:cNvCxnSpPr>
            <a:cxnSpLocks/>
          </p:cNvCxnSpPr>
          <p:nvPr/>
        </p:nvCxnSpPr>
        <p:spPr>
          <a:xfrm>
            <a:off x="6090224" y="2798088"/>
            <a:ext cx="0" cy="236993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カギ線コネクタ 32">
            <a:extLst>
              <a:ext uri="{FF2B5EF4-FFF2-40B4-BE49-F238E27FC236}">
                <a16:creationId xmlns:a16="http://schemas.microsoft.com/office/drawing/2014/main" id="{6964CDEE-E98A-4FB1-9250-4578DCABB2B3}"/>
              </a:ext>
            </a:extLst>
          </p:cNvPr>
          <p:cNvCxnSpPr>
            <a:cxnSpLocks/>
          </p:cNvCxnSpPr>
          <p:nvPr/>
        </p:nvCxnSpPr>
        <p:spPr>
          <a:xfrm rot="16200000" flipH="1">
            <a:off x="6192062" y="3069022"/>
            <a:ext cx="1845882" cy="1308155"/>
          </a:xfrm>
          <a:prstGeom prst="bent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2779EDF3-AF68-49A9-BA14-E94587FDBF8F}"/>
              </a:ext>
            </a:extLst>
          </p:cNvPr>
          <p:cNvSpPr/>
          <p:nvPr/>
        </p:nvSpPr>
        <p:spPr>
          <a:xfrm>
            <a:off x="5203356" y="2949971"/>
            <a:ext cx="1821086" cy="584776"/>
          </a:xfrm>
          <a:prstGeom prst="rect">
            <a:avLst/>
          </a:prstGeom>
          <a:solidFill>
            <a:schemeClr val="bg1"/>
          </a:solidFill>
          <a:ln>
            <a:solidFill>
              <a:schemeClr val="tx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人がカタログ</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項目を理解</a:t>
            </a:r>
          </a:p>
        </p:txBody>
      </p:sp>
      <p:sp>
        <p:nvSpPr>
          <p:cNvPr id="34" name="正方形/長方形 33">
            <a:extLst>
              <a:ext uri="{FF2B5EF4-FFF2-40B4-BE49-F238E27FC236}">
                <a16:creationId xmlns:a16="http://schemas.microsoft.com/office/drawing/2014/main" id="{25B6903C-BFFE-408E-B55E-42A3912C829C}"/>
              </a:ext>
            </a:extLst>
          </p:cNvPr>
          <p:cNvSpPr/>
          <p:nvPr/>
        </p:nvSpPr>
        <p:spPr>
          <a:xfrm>
            <a:off x="6436827" y="4088050"/>
            <a:ext cx="167225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ツールへ実装</a:t>
            </a:r>
          </a:p>
        </p:txBody>
      </p:sp>
      <p:grpSp>
        <p:nvGrpSpPr>
          <p:cNvPr id="35" name="グループ化 34">
            <a:extLst>
              <a:ext uri="{FF2B5EF4-FFF2-40B4-BE49-F238E27FC236}">
                <a16:creationId xmlns:a16="http://schemas.microsoft.com/office/drawing/2014/main" id="{3F02E6F3-E631-479F-B430-7C50F776AF80}"/>
              </a:ext>
            </a:extLst>
          </p:cNvPr>
          <p:cNvGrpSpPr/>
          <p:nvPr/>
        </p:nvGrpSpPr>
        <p:grpSpPr>
          <a:xfrm>
            <a:off x="4800387" y="2147941"/>
            <a:ext cx="2561595" cy="634161"/>
            <a:chOff x="1987744" y="3176637"/>
            <a:chExt cx="823590" cy="500670"/>
          </a:xfrm>
        </p:grpSpPr>
        <p:sp>
          <p:nvSpPr>
            <p:cNvPr id="36" name="メモ 118">
              <a:extLst>
                <a:ext uri="{FF2B5EF4-FFF2-40B4-BE49-F238E27FC236}">
                  <a16:creationId xmlns:a16="http://schemas.microsoft.com/office/drawing/2014/main" id="{B5D45B22-1725-4707-AF58-667E0AAF8958}"/>
                </a:ext>
              </a:extLst>
            </p:cNvPr>
            <p:cNvSpPr/>
            <p:nvPr/>
          </p:nvSpPr>
          <p:spPr>
            <a:xfrm>
              <a:off x="2117304" y="3176637"/>
              <a:ext cx="585506" cy="486682"/>
            </a:xfrm>
            <a:prstGeom prst="foldedCorner">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a:extLst>
                <a:ext uri="{FF2B5EF4-FFF2-40B4-BE49-F238E27FC236}">
                  <a16:creationId xmlns:a16="http://schemas.microsoft.com/office/drawing/2014/main" id="{C1010D27-12C3-4E08-8004-F8B66A5916AE}"/>
                </a:ext>
              </a:extLst>
            </p:cNvPr>
            <p:cNvSpPr/>
            <p:nvPr/>
          </p:nvSpPr>
          <p:spPr>
            <a:xfrm>
              <a:off x="1987744" y="3215627"/>
              <a:ext cx="823590" cy="4616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CADDE 4.0 </a:t>
              </a: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データ</a:t>
              </a:r>
              <a:endParaRPr kumimoji="1" lang="en-US" altLang="ja-JP"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カタログ項目仕様</a:t>
              </a:r>
            </a:p>
          </p:txBody>
        </p:sp>
      </p:grpSp>
      <p:sp>
        <p:nvSpPr>
          <p:cNvPr id="38" name="テキスト ボックス 37">
            <a:extLst>
              <a:ext uri="{FF2B5EF4-FFF2-40B4-BE49-F238E27FC236}">
                <a16:creationId xmlns:a16="http://schemas.microsoft.com/office/drawing/2014/main" id="{B020D552-5606-4294-911B-34B9924D72D7}"/>
              </a:ext>
            </a:extLst>
          </p:cNvPr>
          <p:cNvSpPr txBox="1"/>
          <p:nvPr/>
        </p:nvSpPr>
        <p:spPr>
          <a:xfrm>
            <a:off x="8465111" y="4974683"/>
            <a:ext cx="225950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カタログ作成</a:t>
            </a:r>
          </a:p>
        </p:txBody>
      </p:sp>
      <p:cxnSp>
        <p:nvCxnSpPr>
          <p:cNvPr id="39" name="直線矢印コネクタ 24">
            <a:extLst>
              <a:ext uri="{FF2B5EF4-FFF2-40B4-BE49-F238E27FC236}">
                <a16:creationId xmlns:a16="http://schemas.microsoft.com/office/drawing/2014/main" id="{16A1987E-F2EC-475D-8C43-2E2C2614FBC5}"/>
              </a:ext>
            </a:extLst>
          </p:cNvPr>
          <p:cNvCxnSpPr>
            <a:cxnSpLocks/>
            <a:stCxn id="41" idx="2"/>
            <a:endCxn id="40" idx="0"/>
          </p:cNvCxnSpPr>
          <p:nvPr/>
        </p:nvCxnSpPr>
        <p:spPr>
          <a:xfrm>
            <a:off x="9518649" y="5168022"/>
            <a:ext cx="0" cy="22625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0E265EA0-12FA-4AB6-8ADA-328C34A2B709}"/>
              </a:ext>
            </a:extLst>
          </p:cNvPr>
          <p:cNvSpPr/>
          <p:nvPr/>
        </p:nvSpPr>
        <p:spPr>
          <a:xfrm>
            <a:off x="7810421" y="5394280"/>
            <a:ext cx="3416455" cy="50400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データカタログサイト</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CKAN</a:t>
            </a: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41" name="正方形/長方形 40">
            <a:extLst>
              <a:ext uri="{FF2B5EF4-FFF2-40B4-BE49-F238E27FC236}">
                <a16:creationId xmlns:a16="http://schemas.microsoft.com/office/drawing/2014/main" id="{CC0F83DF-D93F-4EAA-946C-36F2D37D41AC}"/>
              </a:ext>
            </a:extLst>
          </p:cNvPr>
          <p:cNvSpPr/>
          <p:nvPr/>
        </p:nvSpPr>
        <p:spPr>
          <a:xfrm>
            <a:off x="7810421" y="4435556"/>
            <a:ext cx="3416455" cy="732466"/>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データカタログ作成ツール</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42" name="グループ化 41">
            <a:extLst>
              <a:ext uri="{FF2B5EF4-FFF2-40B4-BE49-F238E27FC236}">
                <a16:creationId xmlns:a16="http://schemas.microsoft.com/office/drawing/2014/main" id="{363DC9A1-C685-4E73-A5AA-0A502138EC61}"/>
              </a:ext>
            </a:extLst>
          </p:cNvPr>
          <p:cNvGrpSpPr>
            <a:grpSpLocks noChangeAspect="1"/>
          </p:cNvGrpSpPr>
          <p:nvPr/>
        </p:nvGrpSpPr>
        <p:grpSpPr>
          <a:xfrm>
            <a:off x="11300399" y="2134539"/>
            <a:ext cx="725299" cy="461664"/>
            <a:chOff x="10041164" y="-1374776"/>
            <a:chExt cx="15093951" cy="9607552"/>
          </a:xfrm>
          <a:solidFill>
            <a:schemeClr val="tx1"/>
          </a:solidFill>
        </p:grpSpPr>
        <p:sp>
          <p:nvSpPr>
            <p:cNvPr id="43" name="Oval 6">
              <a:extLst>
                <a:ext uri="{FF2B5EF4-FFF2-40B4-BE49-F238E27FC236}">
                  <a16:creationId xmlns:a16="http://schemas.microsoft.com/office/drawing/2014/main" id="{F5BC5343-BA07-4A1D-8601-C174679619C7}"/>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Freeform 7">
              <a:extLst>
                <a:ext uri="{FF2B5EF4-FFF2-40B4-BE49-F238E27FC236}">
                  <a16:creationId xmlns:a16="http://schemas.microsoft.com/office/drawing/2014/main" id="{913E4DD1-B9BD-4716-9E99-B407657A697D}"/>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5" name="正方形/長方形 44">
            <a:extLst>
              <a:ext uri="{FF2B5EF4-FFF2-40B4-BE49-F238E27FC236}">
                <a16:creationId xmlns:a16="http://schemas.microsoft.com/office/drawing/2014/main" id="{CFAEDDE1-F900-4A7F-A27D-A8EF983692EE}"/>
              </a:ext>
            </a:extLst>
          </p:cNvPr>
          <p:cNvSpPr/>
          <p:nvPr/>
        </p:nvSpPr>
        <p:spPr>
          <a:xfrm>
            <a:off x="4708412" y="4353083"/>
            <a:ext cx="1361270"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のカタログ項目</a:t>
            </a:r>
            <a:endParaRPr kumimoji="1" lang="en-US" altLang="ja-JP"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として実装</a:t>
            </a:r>
          </a:p>
        </p:txBody>
      </p:sp>
      <p:cxnSp>
        <p:nvCxnSpPr>
          <p:cNvPr id="46" name="直線矢印コネクタ 24">
            <a:extLst>
              <a:ext uri="{FF2B5EF4-FFF2-40B4-BE49-F238E27FC236}">
                <a16:creationId xmlns:a16="http://schemas.microsoft.com/office/drawing/2014/main" id="{F2997180-7AE9-4815-94C3-1057331069BB}"/>
              </a:ext>
            </a:extLst>
          </p:cNvPr>
          <p:cNvCxnSpPr>
            <a:cxnSpLocks/>
            <a:stCxn id="40" idx="1"/>
          </p:cNvCxnSpPr>
          <p:nvPr/>
        </p:nvCxnSpPr>
        <p:spPr>
          <a:xfrm flipH="1">
            <a:off x="7217651" y="5646280"/>
            <a:ext cx="592770"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E63590FF-C380-47BE-85CA-C16E1AA3F89B}"/>
              </a:ext>
            </a:extLst>
          </p:cNvPr>
          <p:cNvGrpSpPr>
            <a:grpSpLocks noChangeAspect="1"/>
          </p:cNvGrpSpPr>
          <p:nvPr/>
        </p:nvGrpSpPr>
        <p:grpSpPr>
          <a:xfrm flipH="1">
            <a:off x="210755" y="2134539"/>
            <a:ext cx="725299" cy="461664"/>
            <a:chOff x="10041163" y="-1374776"/>
            <a:chExt cx="15093951" cy="9607552"/>
          </a:xfrm>
          <a:solidFill>
            <a:schemeClr val="tx1"/>
          </a:solidFill>
        </p:grpSpPr>
        <p:sp>
          <p:nvSpPr>
            <p:cNvPr id="48" name="Oval 6">
              <a:extLst>
                <a:ext uri="{FF2B5EF4-FFF2-40B4-BE49-F238E27FC236}">
                  <a16:creationId xmlns:a16="http://schemas.microsoft.com/office/drawing/2014/main" id="{B6C3FF97-8EBB-4B51-9B9E-206825FAA12C}"/>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Freeform 7">
              <a:extLst>
                <a:ext uri="{FF2B5EF4-FFF2-40B4-BE49-F238E27FC236}">
                  <a16:creationId xmlns:a16="http://schemas.microsoft.com/office/drawing/2014/main" id="{D093D391-DAF8-4E55-B66C-E01D9E1A1ABA}"/>
                </a:ext>
              </a:extLst>
            </p:cNvPr>
            <p:cNvSpPr>
              <a:spLocks noEditPoints="1"/>
            </p:cNvSpPr>
            <p:nvPr/>
          </p:nvSpPr>
          <p:spPr bwMode="auto">
            <a:xfrm>
              <a:off x="10041163" y="2322537"/>
              <a:ext cx="15093951" cy="5910239"/>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63"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正方形/長方形 49">
            <a:extLst>
              <a:ext uri="{FF2B5EF4-FFF2-40B4-BE49-F238E27FC236}">
                <a16:creationId xmlns:a16="http://schemas.microsoft.com/office/drawing/2014/main" id="{2481BE34-2F40-4C11-8FB4-402ACA76B912}"/>
              </a:ext>
            </a:extLst>
          </p:cNvPr>
          <p:cNvSpPr/>
          <p:nvPr/>
        </p:nvSpPr>
        <p:spPr>
          <a:xfrm>
            <a:off x="5551619" y="5168023"/>
            <a:ext cx="1666031" cy="730258"/>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横断検索</a:t>
            </a:r>
          </a:p>
        </p:txBody>
      </p:sp>
      <p:sp>
        <p:nvSpPr>
          <p:cNvPr id="51" name="正方形/長方形 50">
            <a:extLst>
              <a:ext uri="{FF2B5EF4-FFF2-40B4-BE49-F238E27FC236}">
                <a16:creationId xmlns:a16="http://schemas.microsoft.com/office/drawing/2014/main" id="{9AE4643A-D236-4E62-B463-8C9AD80301CC}"/>
              </a:ext>
            </a:extLst>
          </p:cNvPr>
          <p:cNvSpPr/>
          <p:nvPr/>
        </p:nvSpPr>
        <p:spPr bwMode="auto">
          <a:xfrm>
            <a:off x="7810421" y="6128236"/>
            <a:ext cx="1440000" cy="50400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提供者コネクタ</a:t>
            </a:r>
          </a:p>
        </p:txBody>
      </p:sp>
      <p:sp>
        <p:nvSpPr>
          <p:cNvPr id="52" name="正方形/長方形 51">
            <a:extLst>
              <a:ext uri="{FF2B5EF4-FFF2-40B4-BE49-F238E27FC236}">
                <a16:creationId xmlns:a16="http://schemas.microsoft.com/office/drawing/2014/main" id="{AFEF899A-E5FE-464A-9115-68EF4B2E9E3B}"/>
              </a:ext>
            </a:extLst>
          </p:cNvPr>
          <p:cNvSpPr/>
          <p:nvPr/>
        </p:nvSpPr>
        <p:spPr>
          <a:xfrm>
            <a:off x="3394357" y="6097244"/>
            <a:ext cx="1440000" cy="50400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利用者コネクタ</a:t>
            </a:r>
            <a:endParaRPr kumimoji="1" lang="en-US" altLang="ja-JP" sz="16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フローチャート: 磁気ディスク 52">
            <a:extLst>
              <a:ext uri="{FF2B5EF4-FFF2-40B4-BE49-F238E27FC236}">
                <a16:creationId xmlns:a16="http://schemas.microsoft.com/office/drawing/2014/main" id="{1933FB9C-4AB6-45C7-929C-2497A5E1F5AC}"/>
              </a:ext>
            </a:extLst>
          </p:cNvPr>
          <p:cNvSpPr/>
          <p:nvPr/>
        </p:nvSpPr>
        <p:spPr>
          <a:xfrm>
            <a:off x="9355498" y="6243059"/>
            <a:ext cx="679987"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実データ</a:t>
            </a:r>
          </a:p>
        </p:txBody>
      </p:sp>
      <p:sp>
        <p:nvSpPr>
          <p:cNvPr id="54" name="正方形/長方形 53">
            <a:extLst>
              <a:ext uri="{FF2B5EF4-FFF2-40B4-BE49-F238E27FC236}">
                <a16:creationId xmlns:a16="http://schemas.microsoft.com/office/drawing/2014/main" id="{B2986000-C237-4870-A212-1A7A871B77CE}"/>
              </a:ext>
            </a:extLst>
          </p:cNvPr>
          <p:cNvSpPr/>
          <p:nvPr/>
        </p:nvSpPr>
        <p:spPr>
          <a:xfrm>
            <a:off x="228830" y="1810412"/>
            <a:ext cx="11663999" cy="254690"/>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CADDE 4.0 </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データカタログ項目仕様」のユースケース</a:t>
            </a:r>
          </a:p>
        </p:txBody>
      </p:sp>
      <p:sp>
        <p:nvSpPr>
          <p:cNvPr id="57" name="正方形/長方形 56">
            <a:extLst>
              <a:ext uri="{FF2B5EF4-FFF2-40B4-BE49-F238E27FC236}">
                <a16:creationId xmlns:a16="http://schemas.microsoft.com/office/drawing/2014/main" id="{F37FBD03-77A0-4452-A987-413643ECA610}"/>
              </a:ext>
            </a:extLst>
          </p:cNvPr>
          <p:cNvSpPr/>
          <p:nvPr/>
        </p:nvSpPr>
        <p:spPr>
          <a:xfrm>
            <a:off x="10997076" y="39721"/>
            <a:ext cx="954434" cy="531692"/>
          </a:xfrm>
          <a:prstGeom prst="rect">
            <a:avLst/>
          </a:prstGeom>
          <a:solidFill>
            <a:srgbClr val="5B9BD5"/>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対象読者：</a:t>
            </a:r>
            <a:endParaRPr kumimoji="0" lang="en-US" altLang="ja-JP"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kern="0">
                <a:solidFill>
                  <a:prstClr val="white"/>
                </a:solidFill>
                <a:latin typeface="Meiryo UI" panose="020B0604030504040204" pitchFamily="50" charset="-128"/>
                <a:ea typeface="Meiryo UI" panose="020B0604030504040204" pitchFamily="50" charset="-128"/>
              </a:rPr>
              <a:t>すべての方</a:t>
            </a:r>
            <a:endPar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9" name="テキスト プレースホルダー 1">
            <a:extLst>
              <a:ext uri="{FF2B5EF4-FFF2-40B4-BE49-F238E27FC236}">
                <a16:creationId xmlns:a16="http://schemas.microsoft.com/office/drawing/2014/main" id="{528F9BAC-CDE5-4286-AA6C-D051E65D0343}"/>
              </a:ext>
            </a:extLst>
          </p:cNvPr>
          <p:cNvSpPr txBox="1">
            <a:spLocks/>
          </p:cNvSpPr>
          <p:nvPr/>
        </p:nvSpPr>
        <p:spPr>
          <a:xfrm>
            <a:off x="227013" y="94151"/>
            <a:ext cx="11724494" cy="464472"/>
          </a:xfrm>
          <a:prstGeom prst="rect">
            <a:avLst/>
          </a:prstGeom>
        </p:spPr>
        <p:txBody>
          <a:bodyPr vert="horz" wrap="none" lIns="91440" tIns="45720" rIns="91440" bIns="45720" rtlCol="0">
            <a:normAutofit/>
          </a:bodyPr>
          <a:lstStyle>
            <a:lvl1pPr marL="0" indent="0" algn="l" defTabSz="914400" rtl="0" eaLnBrk="1" latinLnBrk="0" hangingPunct="1">
              <a:lnSpc>
                <a:spcPct val="120000"/>
              </a:lnSpc>
              <a:spcBef>
                <a:spcPts val="1000"/>
              </a:spcBef>
              <a:buClr>
                <a:schemeClr val="tx1"/>
              </a:buClr>
              <a:buFont typeface="+mj-lt"/>
              <a:buNone/>
              <a:defRPr kumimoji="1" sz="2400" b="0"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marL="158750" indent="0" algn="l" defTabSz="914400" rtl="0" eaLnBrk="1" latinLnBrk="0" hangingPunct="1">
              <a:lnSpc>
                <a:spcPct val="120000"/>
              </a:lnSpc>
              <a:spcBef>
                <a:spcPts val="500"/>
              </a:spcBef>
              <a:buClr>
                <a:schemeClr val="tx1"/>
              </a:buClr>
              <a:buFont typeface="+mj-lt"/>
              <a:buNone/>
              <a:defRPr kumimoji="1" sz="2200" b="1" kern="1200" cap="all" baseline="0">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ysClr val="windowText" lastClr="000000"/>
              </a:buClr>
              <a:buSzTx/>
              <a:buFont typeface="+mj-lt"/>
              <a:buNone/>
              <a:tabLst/>
              <a:defRPr/>
            </a:pP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2.1.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データカタログの概念と</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CADDE 4.0 </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データカタログ項目仕様 　</a:t>
            </a:r>
            <a:r>
              <a:rPr kumimoji="1" lang="en-US" altLang="ja-JP"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(4)</a:t>
            </a:r>
            <a:r>
              <a:rPr kumimoji="1" lang="ja-JP" altLang="en-US" sz="2000" b="0" i="0" u="none" strike="noStrike" kern="1200" cap="all"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カタログ項目仕様とツール</a:t>
            </a:r>
          </a:p>
        </p:txBody>
      </p:sp>
    </p:spTree>
    <p:extLst>
      <p:ext uri="{BB962C8B-B14F-4D97-AF65-F5344CB8AC3E}">
        <p14:creationId xmlns:p14="http://schemas.microsoft.com/office/powerpoint/2010/main" val="1419876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D4BACC91-D30B-4C5D-977C-FE0830F2C034}"/>
              </a:ext>
            </a:extLst>
          </p:cNvPr>
          <p:cNvPicPr>
            <a:picLocks noChangeAspect="1"/>
          </p:cNvPicPr>
          <p:nvPr/>
        </p:nvPicPr>
        <p:blipFill>
          <a:blip r:embed="rId3"/>
          <a:stretch>
            <a:fillRect/>
          </a:stretch>
        </p:blipFill>
        <p:spPr>
          <a:xfrm>
            <a:off x="6327487" y="1929682"/>
            <a:ext cx="5539848" cy="4377469"/>
          </a:xfrm>
          <a:prstGeom prst="rect">
            <a:avLst/>
          </a:prstGeom>
        </p:spPr>
      </p:pic>
      <p:pic>
        <p:nvPicPr>
          <p:cNvPr id="15" name="図 14">
            <a:extLst>
              <a:ext uri="{FF2B5EF4-FFF2-40B4-BE49-F238E27FC236}">
                <a16:creationId xmlns:a16="http://schemas.microsoft.com/office/drawing/2014/main" id="{8BF5F8CE-7E7D-4433-A305-13E35E6A5973}"/>
              </a:ext>
            </a:extLst>
          </p:cNvPr>
          <p:cNvPicPr>
            <a:picLocks noChangeAspect="1"/>
          </p:cNvPicPr>
          <p:nvPr/>
        </p:nvPicPr>
        <p:blipFill>
          <a:blip r:embed="rId4"/>
          <a:stretch>
            <a:fillRect/>
          </a:stretch>
        </p:blipFill>
        <p:spPr>
          <a:xfrm>
            <a:off x="357890" y="1911394"/>
            <a:ext cx="5539849" cy="4521265"/>
          </a:xfrm>
          <a:prstGeom prst="rect">
            <a:avLst/>
          </a:prstGeom>
        </p:spPr>
      </p:pic>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lnSpcReduction="10000"/>
          </a:bodyPr>
          <a:lstStyle/>
          <a:p>
            <a:r>
              <a:rPr kumimoji="1" lang="en-US" altLang="ja-JP"/>
              <a:t>2.2. </a:t>
            </a:r>
            <a:r>
              <a:rPr lang="ja-JP" altLang="en-US"/>
              <a:t>データカタログサイトと「</a:t>
            </a:r>
            <a:r>
              <a:rPr lang="en-US" altLang="ja-JP"/>
              <a:t>CKAN</a:t>
            </a:r>
            <a:r>
              <a:rPr lang="ja-JP" altLang="en-US"/>
              <a:t>」　</a:t>
            </a:r>
            <a:r>
              <a:rPr lang="en-US" altLang="ja-JP"/>
              <a:t>(1)</a:t>
            </a:r>
            <a:r>
              <a:rPr lang="ja-JP" altLang="en-US"/>
              <a:t>データカタログシステム</a:t>
            </a:r>
          </a:p>
        </p:txBody>
      </p:sp>
      <p:sp>
        <p:nvSpPr>
          <p:cNvPr id="3" name="正方形/長方形 2">
            <a:extLst>
              <a:ext uri="{FF2B5EF4-FFF2-40B4-BE49-F238E27FC236}">
                <a16:creationId xmlns:a16="http://schemas.microsoft.com/office/drawing/2014/main" id="{5AF8F6A8-0159-4E1E-8E36-E7B80E84D945}"/>
              </a:ext>
            </a:extLst>
          </p:cNvPr>
          <p:cNvSpPr/>
          <p:nvPr/>
        </p:nvSpPr>
        <p:spPr>
          <a:xfrm>
            <a:off x="227013" y="675928"/>
            <a:ext cx="11724494" cy="58477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データカタログサイト</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」は、政府や自治体のオープンデータカタログをはじめとして、産学官の様々な団体・組織で構築・提供されています。</a:t>
            </a:r>
            <a:endParaRPr lang="en-US" altLang="ja-JP"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0" indent="-285750">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特に政府や自治体の「データカタログサイト」は、</a:t>
            </a:r>
            <a:r>
              <a:rPr lang="en-US" altLang="ja-JP"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OSS</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の「</a:t>
            </a:r>
            <a:r>
              <a:rPr lang="en-US" altLang="ja-JP"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kern="100">
                <a:solidFill>
                  <a:srgbClr val="FFFF00"/>
                </a:solidFill>
                <a:latin typeface="Meiryo UI" panose="020B0604030504040204" pitchFamily="50" charset="-128"/>
                <a:ea typeface="Meiryo UI" panose="020B0604030504040204" pitchFamily="50" charset="-128"/>
                <a:cs typeface="Times New Roman" panose="02020603050405020304" pitchFamily="18" charset="0"/>
              </a:rPr>
              <a:t>」が利用</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されています。　</a:t>
            </a:r>
            <a:endParaRPr lang="en-US" altLang="ja-JP"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7" name="テキスト ボックス 6">
            <a:extLst>
              <a:ext uri="{FF2B5EF4-FFF2-40B4-BE49-F238E27FC236}">
                <a16:creationId xmlns:a16="http://schemas.microsoft.com/office/drawing/2014/main" id="{79B7F45C-B558-49E0-8298-2F880E9D4335}"/>
              </a:ext>
            </a:extLst>
          </p:cNvPr>
          <p:cNvSpPr txBox="1"/>
          <p:nvPr/>
        </p:nvSpPr>
        <p:spPr>
          <a:xfrm>
            <a:off x="674907" y="1527626"/>
            <a:ext cx="4731746" cy="369332"/>
          </a:xfrm>
          <a:prstGeom prst="rect">
            <a:avLst/>
          </a:prstGeom>
          <a:noFill/>
        </p:spPr>
        <p:txBody>
          <a:bodyPr wrap="square">
            <a:spAutoFit/>
          </a:bodyPr>
          <a:lstStyle/>
          <a:p>
            <a:r>
              <a:rPr lang="ja-JP" altLang="en-US" sz="1800" u="sng">
                <a:latin typeface="Meiryo UI" panose="020B0604030504040204" pitchFamily="50" charset="-128"/>
                <a:ea typeface="Meiryo UI" panose="020B0604030504040204" pitchFamily="50" charset="-128"/>
              </a:rPr>
              <a:t>事例：　府省のオープンデータ向けデータカタログ</a:t>
            </a:r>
            <a:endParaRPr lang="ja-JP" altLang="en-US" u="sng"/>
          </a:p>
        </p:txBody>
      </p:sp>
      <p:sp>
        <p:nvSpPr>
          <p:cNvPr id="8" name="テキスト ボックス 7">
            <a:extLst>
              <a:ext uri="{FF2B5EF4-FFF2-40B4-BE49-F238E27FC236}">
                <a16:creationId xmlns:a16="http://schemas.microsoft.com/office/drawing/2014/main" id="{DE3E8339-6663-4446-8A2F-10B5B3FC16AD}"/>
              </a:ext>
            </a:extLst>
          </p:cNvPr>
          <p:cNvSpPr txBox="1"/>
          <p:nvPr/>
        </p:nvSpPr>
        <p:spPr>
          <a:xfrm>
            <a:off x="6638439" y="1527626"/>
            <a:ext cx="5553561" cy="369332"/>
          </a:xfrm>
          <a:prstGeom prst="rect">
            <a:avLst/>
          </a:prstGeom>
          <a:noFill/>
        </p:spPr>
        <p:txBody>
          <a:bodyPr wrap="square">
            <a:spAutoFit/>
          </a:bodyPr>
          <a:lstStyle/>
          <a:p>
            <a:r>
              <a:rPr lang="ja-JP" altLang="en-US" sz="1800" u="sng">
                <a:latin typeface="Meiryo UI" panose="020B0604030504040204" pitchFamily="50" charset="-128"/>
                <a:ea typeface="Meiryo UI" panose="020B0604030504040204" pitchFamily="50" charset="-128"/>
              </a:rPr>
              <a:t>事例：　東京都のオープンデータ向けデータカタログ</a:t>
            </a:r>
            <a:endParaRPr lang="ja-JP" altLang="en-US" u="sng"/>
          </a:p>
        </p:txBody>
      </p:sp>
      <p:sp>
        <p:nvSpPr>
          <p:cNvPr id="11" name="テキスト ボックス 10">
            <a:extLst>
              <a:ext uri="{FF2B5EF4-FFF2-40B4-BE49-F238E27FC236}">
                <a16:creationId xmlns:a16="http://schemas.microsoft.com/office/drawing/2014/main" id="{4C9E9CB6-1DD5-478F-B92E-184B08A918EB}"/>
              </a:ext>
            </a:extLst>
          </p:cNvPr>
          <p:cNvSpPr txBox="1"/>
          <p:nvPr/>
        </p:nvSpPr>
        <p:spPr>
          <a:xfrm>
            <a:off x="3408218" y="6533957"/>
            <a:ext cx="2687782" cy="246221"/>
          </a:xfrm>
          <a:prstGeom prst="rect">
            <a:avLst/>
          </a:prstGeom>
          <a:noFill/>
        </p:spPr>
        <p:txBody>
          <a:bodyPr wrap="square">
            <a:spAutoFit/>
          </a:bodyPr>
          <a:lstStyle/>
          <a:p>
            <a:r>
              <a:rPr lang="en-US" altLang="ja-JP" sz="1000">
                <a:latin typeface="Meiryo UI" panose="020B0604030504040204" pitchFamily="50" charset="-128"/>
                <a:ea typeface="Meiryo UI" panose="020B0604030504040204" pitchFamily="50" charset="-128"/>
              </a:rPr>
              <a:t>https://www.data.go.jp/data/dataset</a:t>
            </a:r>
            <a:endParaRPr lang="ja-JP" altLang="en-US" sz="1000"/>
          </a:p>
        </p:txBody>
      </p:sp>
      <p:sp>
        <p:nvSpPr>
          <p:cNvPr id="12" name="テキスト ボックス 11">
            <a:extLst>
              <a:ext uri="{FF2B5EF4-FFF2-40B4-BE49-F238E27FC236}">
                <a16:creationId xmlns:a16="http://schemas.microsoft.com/office/drawing/2014/main" id="{95F735D3-F17B-4BD8-B8CF-293B7C270049}"/>
              </a:ext>
            </a:extLst>
          </p:cNvPr>
          <p:cNvSpPr txBox="1"/>
          <p:nvPr/>
        </p:nvSpPr>
        <p:spPr>
          <a:xfrm>
            <a:off x="8465623" y="6533957"/>
            <a:ext cx="3331828" cy="246221"/>
          </a:xfrm>
          <a:prstGeom prst="rect">
            <a:avLst/>
          </a:prstGeom>
          <a:noFill/>
        </p:spPr>
        <p:txBody>
          <a:bodyPr wrap="square">
            <a:spAutoFit/>
          </a:bodyPr>
          <a:lstStyle/>
          <a:p>
            <a:r>
              <a:rPr lang="en-US" altLang="ja-JP" sz="1000">
                <a:latin typeface="Meiryo UI" panose="020B0604030504040204" pitchFamily="50" charset="-128"/>
                <a:ea typeface="Meiryo UI" panose="020B0604030504040204" pitchFamily="50" charset="-128"/>
              </a:rPr>
              <a:t>https://catalog.data.metro.tokyo.lg.jp/dataset</a:t>
            </a:r>
            <a:endParaRPr lang="ja-JP" altLang="en-US" sz="1000"/>
          </a:p>
        </p:txBody>
      </p:sp>
      <p:sp>
        <p:nvSpPr>
          <p:cNvPr id="14" name="正方形/長方形 13">
            <a:extLst>
              <a:ext uri="{FF2B5EF4-FFF2-40B4-BE49-F238E27FC236}">
                <a16:creationId xmlns:a16="http://schemas.microsoft.com/office/drawing/2014/main" id="{A6BF59A7-CB42-418A-93DF-234FAF8BCE51}"/>
              </a:ext>
            </a:extLst>
          </p:cNvPr>
          <p:cNvSpPr/>
          <p:nvPr/>
        </p:nvSpPr>
        <p:spPr>
          <a:xfrm>
            <a:off x="10409240" y="39721"/>
            <a:ext cx="1542270" cy="531692"/>
          </a:xfrm>
          <a:prstGeom prst="rect">
            <a:avLst/>
          </a:prstGeom>
          <a:solidFill>
            <a:srgbClr val="5B9BD5"/>
          </a:solidFill>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対象読者：すべての方</a:t>
            </a:r>
          </a:p>
        </p:txBody>
      </p:sp>
      <p:pic>
        <p:nvPicPr>
          <p:cNvPr id="17" name="図 16">
            <a:extLst>
              <a:ext uri="{FF2B5EF4-FFF2-40B4-BE49-F238E27FC236}">
                <a16:creationId xmlns:a16="http://schemas.microsoft.com/office/drawing/2014/main" id="{DDF34F5D-7445-4B24-80DD-ACCC61426A15}"/>
              </a:ext>
            </a:extLst>
          </p:cNvPr>
          <p:cNvPicPr>
            <a:picLocks noChangeAspect="1"/>
          </p:cNvPicPr>
          <p:nvPr/>
        </p:nvPicPr>
        <p:blipFill>
          <a:blip r:embed="rId5"/>
          <a:stretch>
            <a:fillRect/>
          </a:stretch>
        </p:blipFill>
        <p:spPr>
          <a:xfrm>
            <a:off x="2546071" y="4043712"/>
            <a:ext cx="3321336" cy="2509661"/>
          </a:xfrm>
          <a:prstGeom prst="rect">
            <a:avLst/>
          </a:prstGeom>
        </p:spPr>
      </p:pic>
      <p:pic>
        <p:nvPicPr>
          <p:cNvPr id="21" name="図 20">
            <a:extLst>
              <a:ext uri="{FF2B5EF4-FFF2-40B4-BE49-F238E27FC236}">
                <a16:creationId xmlns:a16="http://schemas.microsoft.com/office/drawing/2014/main" id="{A848C8EA-E362-423F-A2B7-106C17881D6F}"/>
              </a:ext>
            </a:extLst>
          </p:cNvPr>
          <p:cNvPicPr>
            <a:picLocks noChangeAspect="1"/>
          </p:cNvPicPr>
          <p:nvPr/>
        </p:nvPicPr>
        <p:blipFill>
          <a:blip r:embed="rId6"/>
          <a:stretch>
            <a:fillRect/>
          </a:stretch>
        </p:blipFill>
        <p:spPr>
          <a:xfrm>
            <a:off x="8458050" y="4101913"/>
            <a:ext cx="3517775" cy="2456921"/>
          </a:xfrm>
          <a:prstGeom prst="rect">
            <a:avLst/>
          </a:prstGeom>
        </p:spPr>
      </p:pic>
    </p:spTree>
    <p:extLst>
      <p:ext uri="{BB962C8B-B14F-4D97-AF65-F5344CB8AC3E}">
        <p14:creationId xmlns:p14="http://schemas.microsoft.com/office/powerpoint/2010/main" val="1877475837"/>
      </p:ext>
    </p:extLst>
  </p:cSld>
  <p:clrMapOvr>
    <a:masterClrMapping/>
  </p:clrMapOvr>
</p:sld>
</file>

<file path=ppt/theme/theme1.xml><?xml version="1.0" encoding="utf-8"?>
<a:theme xmlns:a="http://schemas.openxmlformats.org/drawingml/2006/main" name="しずく">
  <a:themeElements>
    <a:clrScheme name="しずく">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spDef>
      <a:spPr>
        <a:solidFill>
          <a:schemeClr val="bg1"/>
        </a:solidFill>
        <a:ln w="9525">
          <a:solidFill>
            <a:schemeClr val="tx1"/>
          </a:solidFill>
        </a:ln>
      </a:spPr>
      <a:bodyPr rtlCol="0" anchor="ctr"/>
      <a:lstStyle>
        <a:defPPr algn="ctr">
          <a:defRPr kumimoji="1" sz="1400" smtClean="0">
            <a:solidFill>
              <a:schemeClr val="tx1"/>
            </a:solidFill>
            <a:latin typeface="Meiryo UI" panose="020B0604030504040204" pitchFamily="50" charset="-128"/>
            <a:ea typeface="Meiryo UI"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kumimoji="1" sz="1400" dirty="0" smtClean="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pPr>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defPPr algn="ctr">
          <a:defRPr kumimoji="1" sz="1200" dirty="0" smtClean="0">
            <a:solidFill>
              <a:schemeClr val="tx1"/>
            </a:solidFill>
            <a:latin typeface="Meiryo UI" panose="020B0604030504040204" pitchFamily="50" charset="-128"/>
            <a:ea typeface="Meiryo UI"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w="571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7B84EBDF-B67E-4C66-91FF-56597A6707C6}" vid="{1E872F42-5119-4C9A-9BA2-5A204B2EAF79}"/>
    </a:ext>
  </a:extLst>
</a:theme>
</file>

<file path=ppt/theme/theme3.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dirty="0">
            <a:solidFill>
              <a:srgbClr val="FF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1">
            <a:lumMod val="20000"/>
            <a:lumOff val="80000"/>
          </a:schemeClr>
        </a:solidFill>
        <a:ln>
          <a:solidFill>
            <a:schemeClr val="tx1"/>
          </a:solidFill>
        </a:ln>
      </a:spPr>
      <a:bodyPr wrap="square">
        <a:spAutoFit/>
      </a:bodyPr>
      <a:lstStyle>
        <a:defPPr algn="ctr">
          <a:defRPr sz="1100" b="1" dirty="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7B84EBDF-B67E-4C66-91FF-56597A6707C6}" vid="{1E872F42-5119-4C9A-9BA2-5A204B2EAF79}"/>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02ECC5740E64E847B54B09632D7DC53A" ma:contentTypeVersion="2" ma:contentTypeDescription="新しいドキュメントを作成します。" ma:contentTypeScope="" ma:versionID="0617be47d4a38f962b4e28c2c9b56d74">
  <xsd:schema xmlns:xsd="http://www.w3.org/2001/XMLSchema" xmlns:xs="http://www.w3.org/2001/XMLSchema" xmlns:p="http://schemas.microsoft.com/office/2006/metadata/properties" xmlns:ns2="94a0b324-fff8-47f8-93c2-91e47de8bffb" targetNamespace="http://schemas.microsoft.com/office/2006/metadata/properties" ma:root="true" ma:fieldsID="46f47a73faa942e2d2a121376fe753e3" ns2:_="">
    <xsd:import namespace="94a0b324-fff8-47f8-93c2-91e47de8bff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a0b324-fff8-47f8-93c2-91e47de8bf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36470D-B304-4BD6-8564-542B91414A27}"/>
</file>

<file path=customXml/itemProps2.xml><?xml version="1.0" encoding="utf-8"?>
<ds:datastoreItem xmlns:ds="http://schemas.openxmlformats.org/officeDocument/2006/customXml" ds:itemID="{07F4830C-6C6B-463E-BB45-CFD07CBF872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677e86d-69b6-40a4-989d-d4434a2a94d7"/>
    <ds:schemaRef ds:uri="http://purl.org/dc/elements/1.1/"/>
    <ds:schemaRef ds:uri="http://schemas.microsoft.com/office/2006/metadata/properties"/>
    <ds:schemaRef ds:uri="121dce07-efd9-4850-b6d7-41d29209cb37"/>
    <ds:schemaRef ds:uri="http://www.w3.org/XML/1998/namespace"/>
    <ds:schemaRef ds:uri="http://purl.org/dc/dcmitype/"/>
  </ds:schemaRefs>
</ds:datastoreItem>
</file>

<file path=customXml/itemProps3.xml><?xml version="1.0" encoding="utf-8"?>
<ds:datastoreItem xmlns:ds="http://schemas.openxmlformats.org/officeDocument/2006/customXml" ds:itemID="{3F9A28A4-BC47-44EF-8A2E-EFA7A1DB54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TotalTime>
  <Words>7273</Words>
  <Application>Microsoft Office PowerPoint</Application>
  <PresentationFormat>ワイド画面</PresentationFormat>
  <Paragraphs>1493</Paragraphs>
  <Slides>31</Slides>
  <Notes>14</Notes>
  <HiddenSlides>0</HiddenSlides>
  <MMClips>0</MMClips>
  <ScaleCrop>false</ScaleCrop>
  <HeadingPairs>
    <vt:vector size="6" baseType="variant">
      <vt:variant>
        <vt:lpstr>使用されているフォント</vt:lpstr>
      </vt:variant>
      <vt:variant>
        <vt:i4>8</vt:i4>
      </vt:variant>
      <vt:variant>
        <vt:lpstr>テーマ</vt:lpstr>
      </vt:variant>
      <vt:variant>
        <vt:i4>3</vt:i4>
      </vt:variant>
      <vt:variant>
        <vt:lpstr>スライド タイトル</vt:lpstr>
      </vt:variant>
      <vt:variant>
        <vt:i4>31</vt:i4>
      </vt:variant>
    </vt:vector>
  </HeadingPairs>
  <TitlesOfParts>
    <vt:vector size="42" baseType="lpstr">
      <vt:lpstr>Meiryo UI</vt:lpstr>
      <vt:lpstr>ＭＳ Ｐゴシック</vt:lpstr>
      <vt:lpstr>游ゴシック</vt:lpstr>
      <vt:lpstr>Arial</vt:lpstr>
      <vt:lpstr>Calibri</vt:lpstr>
      <vt:lpstr>Cambria</vt:lpstr>
      <vt:lpstr>Tw Cen MT</vt:lpstr>
      <vt:lpstr>Wingdings</vt:lpstr>
      <vt:lpstr>しずく</vt:lpstr>
      <vt:lpstr>Office テーマ</vt:lpstr>
      <vt:lpstr>1_Office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大島一好 / Oshima，Kazuyoshi</dc:creator>
  <cp:lastModifiedBy>石川瑞稀 / Ishikawa，Mizuki</cp:lastModifiedBy>
  <cp:revision>6</cp:revision>
  <dcterms:created xsi:type="dcterms:W3CDTF">2021-01-13T07:30:47Z</dcterms:created>
  <dcterms:modified xsi:type="dcterms:W3CDTF">2022-10-27T08:34:29Z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0x01010002ECC5740E64E847B54B09632D7DC53A</vt:lpwstr>
  </property>
  <property fmtid="{D5CDD505-2E9C-101B-9397-08002B2CF9AE}" pid="3" name="MediaServiceImageTags">
    <vt:lpwstr/>
  </property>
</Properties>
</file>